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3" r:id="rId4"/>
  </p:sldMasterIdLst>
  <p:notesMasterIdLst>
    <p:notesMasterId r:id="rId33"/>
  </p:notesMasterIdLst>
  <p:handoutMasterIdLst>
    <p:handoutMasterId r:id="rId34"/>
  </p:handoutMasterIdLst>
  <p:sldIdLst>
    <p:sldId id="258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301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7" r:id="rId29"/>
    <p:sldId id="298" r:id="rId30"/>
    <p:sldId id="299" r:id="rId31"/>
    <p:sldId id="300" r:id="rId32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 autoAdjust="0"/>
    <p:restoredTop sz="94640" autoAdjust="0"/>
  </p:normalViewPr>
  <p:slideViewPr>
    <p:cSldViewPr>
      <p:cViewPr varScale="1">
        <p:scale>
          <a:sx n="119" d="100"/>
          <a:sy n="119" d="100"/>
        </p:scale>
        <p:origin x="15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3" Type="http://schemas.openxmlformats.org/officeDocument/2006/relationships/slide" Target="slides/slide15.xml"/><Relationship Id="rId7" Type="http://schemas.openxmlformats.org/officeDocument/2006/relationships/slide" Target="slides/slide27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26.xml"/><Relationship Id="rId5" Type="http://schemas.openxmlformats.org/officeDocument/2006/relationships/slide" Target="slides/slide17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2598E1-741C-4405-AB32-66C3D975F9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A94AFD-8B54-47DD-B9DC-C9EA2414B7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1300" smtClean="0">
                <a:solidFill>
                  <a:schemeClr val="tx2"/>
                </a:solidFill>
              </a:rPr>
              <a:t>CLOSE-RANGE PHOTGRAMMETRY AND MULTIPLE VIEW GEOMETRY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455C4119-5D71-4113-B7BC-1CA3E7082243}" type="slidenum">
              <a:rPr lang="it-IT" altLang="it-IT" sz="1300" smtClean="0">
                <a:solidFill>
                  <a:schemeClr val="tx2"/>
                </a:solidFill>
              </a:rPr>
              <a:pPr>
                <a:spcBef>
                  <a:spcPct val="20000"/>
                </a:spcBef>
              </a:pPr>
              <a:t>0</a:t>
            </a:fld>
            <a:endParaRPr lang="it-IT" altLang="it-IT" sz="1300" smtClean="0">
              <a:solidFill>
                <a:schemeClr val="tx2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22852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1BDF-9BA5-41C6-B84B-4D3E9A2AA4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816017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3373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3561-F8E7-44F9-8EB2-8A16FFCF74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176949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7950" y="690563"/>
            <a:ext cx="4387850" cy="5691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90563"/>
            <a:ext cx="4387850" cy="5691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81E6B-454D-4AFC-AF95-4690EF9FF1C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646435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F734-7D18-465F-859D-5F2E2BE768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38046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54D7-3636-4907-8A86-686981CA39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88845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95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F660-9A32-458B-B738-CCD0B034A1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914432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0C93-AFF9-48A6-942C-1483146AC8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43125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3C80-69B9-4BDB-A490-6EB46D9278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923506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4A7B-58EB-4CE8-9289-D2172CCA71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579238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3243-1CEB-4E39-A87D-407EA6CABC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80831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03CD-9C39-44F2-A405-079982217B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917542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27" name="Picture 6" descr="Logo_bianc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13488"/>
            <a:ext cx="54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CasellaDiTesto 7"/>
          <p:cNvSpPr txBox="1">
            <a:spLocks noChangeArrowheads="1"/>
          </p:cNvSpPr>
          <p:nvPr userDrawn="1"/>
        </p:nvSpPr>
        <p:spPr bwMode="auto">
          <a:xfrm>
            <a:off x="931863" y="6353175"/>
            <a:ext cx="760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800" b="1">
                <a:solidFill>
                  <a:schemeClr val="bg1"/>
                </a:solidFill>
              </a:rPr>
              <a:t>UNIVERSITA’ DEGLI STUDI DI PARMA – DIPARTIMENTO DI INGEGNERIA E ARCHITETTURA 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CORSO DI FOTOGRAMMETRIA E TELERILEVAMENTO – LAUREA MAGISTRALE IN INGEGNERIA PER L’AMBIENTE E IL TERRITORIO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Prof.  Riccardo Roncella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838200" y="423545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endParaRPr lang="it-IT" altLang="it-IT" sz="2100">
              <a:solidFill>
                <a:schemeClr val="tx2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468313" y="4181475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LASER SCANNER</a:t>
            </a:r>
            <a:endParaRPr lang="it-IT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205038"/>
            <a:ext cx="8153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CORSO DI FOTOGRAMMETRIA E TELERILEVAMENTO</a:t>
            </a:r>
          </a:p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Prof. Riccardo </a:t>
            </a:r>
            <a:r>
              <a:rPr lang="it-IT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Roncella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DA688F-C736-4BA0-9643-B8D0CDCFF2B9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71513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Misura della distanza basata sulla fase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4956175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Per determinare l’ambiguità intera di fase vengono utilizzati alcuni metodi:</a:t>
            </a:r>
          </a:p>
          <a:p>
            <a:pPr lvl="1" eaLnBrk="1" hangingPunct="1">
              <a:defRPr/>
            </a:pPr>
            <a:r>
              <a:rPr lang="it-IT" sz="2200" smtClean="0"/>
              <a:t>Metodo per decadi (modulazione in ampiezza)</a:t>
            </a:r>
          </a:p>
          <a:p>
            <a:pPr lvl="1" eaLnBrk="1" hangingPunct="1">
              <a:defRPr/>
            </a:pPr>
            <a:r>
              <a:rPr lang="it-IT" sz="2200" smtClean="0"/>
              <a:t>Combinazione di più frequenze</a:t>
            </a:r>
          </a:p>
          <a:p>
            <a:pPr lvl="1" eaLnBrk="1" hangingPunct="1">
              <a:defRPr/>
            </a:pPr>
            <a:r>
              <a:rPr lang="it-IT" sz="2200" smtClean="0"/>
              <a:t>Modulazione in frequenza</a:t>
            </a:r>
          </a:p>
          <a:p>
            <a:pPr eaLnBrk="1" hangingPunct="1">
              <a:defRPr/>
            </a:pPr>
            <a:r>
              <a:rPr lang="it-IT" sz="2400" smtClean="0"/>
              <a:t>Tutti questi metodi richiedono l’acquisizione e l’elaborazione di più segnali, quindi sono più lenti rispetto alle misure ad impulsi (non vero per particolari strumenti).</a:t>
            </a:r>
          </a:p>
          <a:p>
            <a:pPr eaLnBrk="1" hangingPunct="1">
              <a:defRPr/>
            </a:pPr>
            <a:r>
              <a:rPr lang="it-IT" sz="2400" smtClean="0"/>
              <a:t>Le portate sono più ridotte perché per la misura di sfasamento è necessario avere un segnale riflesso con maggiore potenza   </a:t>
            </a:r>
          </a:p>
        </p:txBody>
      </p:sp>
    </p:spTree>
    <p:extLst>
      <p:ext uri="{BB962C8B-B14F-4D97-AF65-F5344CB8AC3E}">
        <p14:creationId xmlns:p14="http://schemas.microsoft.com/office/powerpoint/2010/main" val="617713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dirty="0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Modulazione in ampiezza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0563"/>
            <a:ext cx="8604250" cy="5691187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I dispositivi che generano le onde producono lunghezze d’onda molto piccole</a:t>
            </a:r>
          </a:p>
          <a:p>
            <a:pPr eaLnBrk="1" hangingPunct="1">
              <a:defRPr/>
            </a:pPr>
            <a:r>
              <a:rPr lang="it-IT" sz="2400" smtClean="0"/>
              <a:t>Per le misure topografiche servono lunghezze d’onda più grandi</a:t>
            </a:r>
          </a:p>
          <a:p>
            <a:pPr eaLnBrk="1" hangingPunct="1">
              <a:defRPr/>
            </a:pPr>
            <a:r>
              <a:rPr lang="it-IT" sz="2400" smtClean="0"/>
              <a:t>Le onde possono essere modulate: variando ciclicamente l’intensità di un’onda, si può ottenerne una avente lunghezza d’onda maggiore</a:t>
            </a:r>
          </a:p>
        </p:txBody>
      </p:sp>
      <p:pic>
        <p:nvPicPr>
          <p:cNvPr id="1946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292600"/>
            <a:ext cx="4608513" cy="198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439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dirty="0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Laser scanner a triangolazione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038600" cy="5272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Il segnale laser viene ricevuto da un sensore CCD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Essendo nota la base B, dalla misura sul sensore CCD (Charge Coupled Device) del segnale luminoso riflesso, si può calcolare la posizione del punto sull’oggetto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Occorre una elevata riflettività del segnale: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/>
              <a:t>Oggetti ben riflettenti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/>
              <a:t>Distanze ridotte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797050"/>
            <a:ext cx="45688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08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Struttura dei dati acquisiti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765175"/>
            <a:ext cx="3313113" cy="5186363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smtClean="0"/>
              <a:t>La scansione dell’oggetto viene eseguita per step discreti </a:t>
            </a:r>
            <a:r>
              <a:rPr lang="it-IT" sz="2000" smtClean="0">
                <a:latin typeface="Symbol" pitchFamily="18" charset="2"/>
              </a:rPr>
              <a:t>Da</a:t>
            </a:r>
            <a:r>
              <a:rPr lang="it-IT" sz="2000" smtClean="0"/>
              <a:t> e </a:t>
            </a:r>
            <a:r>
              <a:rPr lang="it-IT" sz="2000" smtClean="0">
                <a:latin typeface="Symbol" pitchFamily="18" charset="2"/>
              </a:rPr>
              <a:t>Dq</a:t>
            </a:r>
          </a:p>
          <a:p>
            <a:pPr eaLnBrk="1" hangingPunct="1">
              <a:defRPr/>
            </a:pPr>
            <a:r>
              <a:rPr lang="it-IT" sz="2000" smtClean="0"/>
              <a:t>Le distanze corrispondenti a ciascuna posizione (</a:t>
            </a:r>
            <a:r>
              <a:rPr lang="it-IT" sz="2000" smtClean="0">
                <a:latin typeface="Symbol" pitchFamily="18" charset="2"/>
              </a:rPr>
              <a:t>a</a:t>
            </a:r>
            <a:r>
              <a:rPr lang="it-IT" sz="2000" smtClean="0"/>
              <a:t> e </a:t>
            </a:r>
            <a:r>
              <a:rPr lang="it-IT" sz="2000" smtClean="0">
                <a:latin typeface="Symbol" pitchFamily="18" charset="2"/>
              </a:rPr>
              <a:t>q</a:t>
            </a:r>
            <a:r>
              <a:rPr lang="it-IT" sz="2000" smtClean="0"/>
              <a:t>) vengono memorizzati in una matrice</a:t>
            </a:r>
          </a:p>
          <a:p>
            <a:pPr eaLnBrk="1" hangingPunct="1">
              <a:defRPr/>
            </a:pPr>
            <a:r>
              <a:rPr lang="it-IT" sz="2000" smtClean="0"/>
              <a:t>Analogamente,             per ciascuna             posizione viene  archiviata anche l’intensità del segnale </a:t>
            </a:r>
            <a:br>
              <a:rPr lang="it-IT" sz="2000" smtClean="0"/>
            </a:br>
            <a:r>
              <a:rPr lang="it-IT" sz="2000" smtClean="0"/>
              <a:t>di ritorno allo scanner</a:t>
            </a: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3381375" y="1268413"/>
            <a:ext cx="5943600" cy="4986337"/>
            <a:chOff x="2100" y="1054"/>
            <a:chExt cx="3744" cy="3141"/>
          </a:xfrm>
        </p:grpSpPr>
        <p:pic>
          <p:nvPicPr>
            <p:cNvPr id="22534" name="Picture 5" descr="laser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" y="2784"/>
              <a:ext cx="625" cy="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054"/>
              <a:ext cx="2334" cy="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4888" y="1162"/>
              <a:ext cx="22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85" tIns="28392" rIns="56785" bIns="2839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it-IT" b="1">
                  <a:latin typeface="Tahoma" panose="020B0604030504040204" pitchFamily="34" charset="0"/>
                </a:rPr>
                <a:t>O</a:t>
              </a: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22537" name="Oval 8"/>
            <p:cNvSpPr>
              <a:spLocks noChangeArrowheads="1"/>
            </p:cNvSpPr>
            <p:nvPr/>
          </p:nvSpPr>
          <p:spPr bwMode="auto">
            <a:xfrm>
              <a:off x="4880" y="1331"/>
              <a:ext cx="38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3504" y="2208"/>
              <a:ext cx="1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85" tIns="28392" rIns="56785" bIns="2839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it-IT" b="1">
                  <a:latin typeface="Tahoma" panose="020B0604030504040204" pitchFamily="34" charset="0"/>
                </a:rPr>
                <a:t>d</a:t>
              </a: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 flipH="1" flipV="1">
              <a:off x="2379" y="2681"/>
              <a:ext cx="1" cy="79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0" name="Line 11"/>
            <p:cNvSpPr>
              <a:spLocks noChangeShapeType="1"/>
            </p:cNvSpPr>
            <p:nvPr/>
          </p:nvSpPr>
          <p:spPr bwMode="auto">
            <a:xfrm>
              <a:off x="2374" y="3481"/>
              <a:ext cx="804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1" name="Text Box 12"/>
            <p:cNvSpPr txBox="1">
              <a:spLocks noChangeArrowheads="1"/>
            </p:cNvSpPr>
            <p:nvPr/>
          </p:nvSpPr>
          <p:spPr bwMode="auto">
            <a:xfrm>
              <a:off x="2958" y="3282"/>
              <a:ext cx="20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x</a:t>
              </a:r>
              <a:endParaRPr lang="ar-SA" altLang="it-IT" b="1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2360" y="2678"/>
              <a:ext cx="20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z</a:t>
              </a:r>
              <a:endParaRPr lang="ar-SA" altLang="it-IT" b="1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22543" name="Text Box 14"/>
            <p:cNvSpPr txBox="1">
              <a:spLocks noChangeArrowheads="1"/>
            </p:cNvSpPr>
            <p:nvPr/>
          </p:nvSpPr>
          <p:spPr bwMode="auto">
            <a:xfrm>
              <a:off x="2256" y="3456"/>
              <a:ext cx="23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85" tIns="28392" rIns="56785" bIns="2839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C</a:t>
              </a: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22544" name="Text Box 15"/>
            <p:cNvSpPr txBox="1">
              <a:spLocks noChangeArrowheads="1"/>
            </p:cNvSpPr>
            <p:nvPr/>
          </p:nvSpPr>
          <p:spPr bwMode="auto">
            <a:xfrm>
              <a:off x="2845" y="2827"/>
              <a:ext cx="13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85" tIns="28392" rIns="56785" bIns="2839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y</a:t>
              </a:r>
              <a:endParaRPr lang="ar-SA" altLang="it-IT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2545" name="Line 16"/>
            <p:cNvSpPr>
              <a:spLocks noChangeShapeType="1"/>
            </p:cNvSpPr>
            <p:nvPr/>
          </p:nvSpPr>
          <p:spPr bwMode="auto">
            <a:xfrm flipV="1">
              <a:off x="2381" y="1351"/>
              <a:ext cx="2501" cy="212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6" name="Line 17"/>
            <p:cNvSpPr>
              <a:spLocks noChangeShapeType="1"/>
            </p:cNvSpPr>
            <p:nvPr/>
          </p:nvSpPr>
          <p:spPr bwMode="auto">
            <a:xfrm flipV="1">
              <a:off x="2381" y="2565"/>
              <a:ext cx="2506" cy="9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7" name="Line 18"/>
            <p:cNvSpPr>
              <a:spLocks noChangeShapeType="1"/>
            </p:cNvSpPr>
            <p:nvPr/>
          </p:nvSpPr>
          <p:spPr bwMode="auto">
            <a:xfrm flipV="1">
              <a:off x="2392" y="3051"/>
              <a:ext cx="558" cy="41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48" name="Oval 19"/>
            <p:cNvSpPr>
              <a:spLocks noChangeArrowheads="1"/>
            </p:cNvSpPr>
            <p:nvPr/>
          </p:nvSpPr>
          <p:spPr bwMode="auto">
            <a:xfrm>
              <a:off x="2358" y="3463"/>
              <a:ext cx="37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2549" name="Freeform 20"/>
            <p:cNvSpPr>
              <a:spLocks/>
            </p:cNvSpPr>
            <p:nvPr/>
          </p:nvSpPr>
          <p:spPr bwMode="auto">
            <a:xfrm>
              <a:off x="2873" y="3099"/>
              <a:ext cx="124" cy="151"/>
            </a:xfrm>
            <a:custGeom>
              <a:avLst/>
              <a:gdLst>
                <a:gd name="T0" fmla="*/ 0 w 124"/>
                <a:gd name="T1" fmla="*/ 0 h 151"/>
                <a:gd name="T2" fmla="*/ 76 w 124"/>
                <a:gd name="T3" fmla="*/ 55 h 151"/>
                <a:gd name="T4" fmla="*/ 124 w 124"/>
                <a:gd name="T5" fmla="*/ 151 h 151"/>
                <a:gd name="T6" fmla="*/ 0 60000 65536"/>
                <a:gd name="T7" fmla="*/ 0 60000 65536"/>
                <a:gd name="T8" fmla="*/ 0 60000 65536"/>
                <a:gd name="T9" fmla="*/ 0 w 124"/>
                <a:gd name="T10" fmla="*/ 0 h 151"/>
                <a:gd name="T11" fmla="*/ 124 w 124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" h="151">
                  <a:moveTo>
                    <a:pt x="0" y="0"/>
                  </a:moveTo>
                  <a:cubicBezTo>
                    <a:pt x="27" y="15"/>
                    <a:pt x="55" y="30"/>
                    <a:pt x="76" y="55"/>
                  </a:cubicBezTo>
                  <a:cubicBezTo>
                    <a:pt x="97" y="80"/>
                    <a:pt x="110" y="115"/>
                    <a:pt x="124" y="15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0" name="Text Box 21"/>
            <p:cNvSpPr txBox="1">
              <a:spLocks noChangeArrowheads="1"/>
            </p:cNvSpPr>
            <p:nvPr/>
          </p:nvSpPr>
          <p:spPr bwMode="auto">
            <a:xfrm>
              <a:off x="2738" y="3081"/>
              <a:ext cx="3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22551" name="Freeform 22"/>
            <p:cNvSpPr>
              <a:spLocks/>
            </p:cNvSpPr>
            <p:nvPr/>
          </p:nvSpPr>
          <p:spPr bwMode="auto">
            <a:xfrm>
              <a:off x="2373" y="2866"/>
              <a:ext cx="486" cy="206"/>
            </a:xfrm>
            <a:custGeom>
              <a:avLst/>
              <a:gdLst>
                <a:gd name="T0" fmla="*/ 0 w 486"/>
                <a:gd name="T1" fmla="*/ 0 h 206"/>
                <a:gd name="T2" fmla="*/ 171 w 486"/>
                <a:gd name="T3" fmla="*/ 28 h 206"/>
                <a:gd name="T4" fmla="*/ 342 w 486"/>
                <a:gd name="T5" fmla="*/ 83 h 206"/>
                <a:gd name="T6" fmla="*/ 445 w 486"/>
                <a:gd name="T7" fmla="*/ 165 h 206"/>
                <a:gd name="T8" fmla="*/ 486 w 486"/>
                <a:gd name="T9" fmla="*/ 206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206"/>
                <a:gd name="T17" fmla="*/ 486 w 486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206">
                  <a:moveTo>
                    <a:pt x="0" y="0"/>
                  </a:moveTo>
                  <a:cubicBezTo>
                    <a:pt x="57" y="7"/>
                    <a:pt x="114" y="14"/>
                    <a:pt x="171" y="28"/>
                  </a:cubicBezTo>
                  <a:cubicBezTo>
                    <a:pt x="228" y="42"/>
                    <a:pt x="296" y="60"/>
                    <a:pt x="342" y="83"/>
                  </a:cubicBezTo>
                  <a:cubicBezTo>
                    <a:pt x="388" y="106"/>
                    <a:pt x="421" y="144"/>
                    <a:pt x="445" y="165"/>
                  </a:cubicBezTo>
                  <a:cubicBezTo>
                    <a:pt x="469" y="186"/>
                    <a:pt x="477" y="196"/>
                    <a:pt x="486" y="20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2" name="Line 23"/>
            <p:cNvSpPr>
              <a:spLocks noChangeShapeType="1"/>
            </p:cNvSpPr>
            <p:nvPr/>
          </p:nvSpPr>
          <p:spPr bwMode="auto">
            <a:xfrm>
              <a:off x="4903" y="1351"/>
              <a:ext cx="0" cy="12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3" name="Text Box 24"/>
            <p:cNvSpPr txBox="1">
              <a:spLocks noChangeArrowheads="1"/>
            </p:cNvSpPr>
            <p:nvPr/>
          </p:nvSpPr>
          <p:spPr bwMode="auto">
            <a:xfrm>
              <a:off x="4769" y="3789"/>
              <a:ext cx="8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526" tIns="27262" rIns="54526" bIns="2726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900" b="1"/>
                <a:t>matrice di intensità</a:t>
              </a:r>
            </a:p>
          </p:txBody>
        </p:sp>
        <p:sp>
          <p:nvSpPr>
            <p:cNvPr id="22554" name="Line 25"/>
            <p:cNvSpPr>
              <a:spLocks noChangeShapeType="1"/>
            </p:cNvSpPr>
            <p:nvPr/>
          </p:nvSpPr>
          <p:spPr bwMode="auto">
            <a:xfrm>
              <a:off x="3798" y="3871"/>
              <a:ext cx="94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5" name="Line 26"/>
            <p:cNvSpPr>
              <a:spLocks noChangeShapeType="1"/>
            </p:cNvSpPr>
            <p:nvPr/>
          </p:nvSpPr>
          <p:spPr bwMode="auto">
            <a:xfrm>
              <a:off x="3952" y="3770"/>
              <a:ext cx="95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6" name="Line 27"/>
            <p:cNvSpPr>
              <a:spLocks noChangeShapeType="1"/>
            </p:cNvSpPr>
            <p:nvPr/>
          </p:nvSpPr>
          <p:spPr bwMode="auto">
            <a:xfrm>
              <a:off x="4023" y="3724"/>
              <a:ext cx="94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7" name="Line 28"/>
            <p:cNvSpPr>
              <a:spLocks noChangeShapeType="1"/>
            </p:cNvSpPr>
            <p:nvPr/>
          </p:nvSpPr>
          <p:spPr bwMode="auto">
            <a:xfrm>
              <a:off x="3874" y="3817"/>
              <a:ext cx="9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8" name="Line 29"/>
            <p:cNvSpPr>
              <a:spLocks noChangeShapeType="1"/>
            </p:cNvSpPr>
            <p:nvPr/>
          </p:nvSpPr>
          <p:spPr bwMode="auto">
            <a:xfrm>
              <a:off x="3660" y="3958"/>
              <a:ext cx="94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9" name="Line 30"/>
            <p:cNvSpPr>
              <a:spLocks noChangeShapeType="1"/>
            </p:cNvSpPr>
            <p:nvPr/>
          </p:nvSpPr>
          <p:spPr bwMode="auto">
            <a:xfrm>
              <a:off x="3726" y="3911"/>
              <a:ext cx="9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0" name="Line 31"/>
            <p:cNvSpPr>
              <a:spLocks noChangeShapeType="1"/>
            </p:cNvSpPr>
            <p:nvPr/>
          </p:nvSpPr>
          <p:spPr bwMode="auto">
            <a:xfrm>
              <a:off x="3601" y="3998"/>
              <a:ext cx="9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1" name="Line 32"/>
            <p:cNvSpPr>
              <a:spLocks noChangeShapeType="1"/>
            </p:cNvSpPr>
            <p:nvPr/>
          </p:nvSpPr>
          <p:spPr bwMode="auto">
            <a:xfrm flipV="1">
              <a:off x="3982" y="3697"/>
              <a:ext cx="544" cy="3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2" name="Line 33"/>
            <p:cNvSpPr>
              <a:spLocks noChangeShapeType="1"/>
            </p:cNvSpPr>
            <p:nvPr/>
          </p:nvSpPr>
          <p:spPr bwMode="auto">
            <a:xfrm flipV="1">
              <a:off x="4345" y="3697"/>
              <a:ext cx="559" cy="35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3" name="Line 34"/>
            <p:cNvSpPr>
              <a:spLocks noChangeShapeType="1"/>
            </p:cNvSpPr>
            <p:nvPr/>
          </p:nvSpPr>
          <p:spPr bwMode="auto">
            <a:xfrm flipV="1">
              <a:off x="4244" y="3693"/>
              <a:ext cx="541" cy="3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4" name="Line 35"/>
            <p:cNvSpPr>
              <a:spLocks noChangeShapeType="1"/>
            </p:cNvSpPr>
            <p:nvPr/>
          </p:nvSpPr>
          <p:spPr bwMode="auto">
            <a:xfrm flipV="1">
              <a:off x="4112" y="3696"/>
              <a:ext cx="541" cy="3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5" name="Line 36"/>
            <p:cNvSpPr>
              <a:spLocks noChangeShapeType="1"/>
            </p:cNvSpPr>
            <p:nvPr/>
          </p:nvSpPr>
          <p:spPr bwMode="auto">
            <a:xfrm flipV="1">
              <a:off x="3870" y="3694"/>
              <a:ext cx="541" cy="3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6" name="Line 37"/>
            <p:cNvSpPr>
              <a:spLocks noChangeShapeType="1"/>
            </p:cNvSpPr>
            <p:nvPr/>
          </p:nvSpPr>
          <p:spPr bwMode="auto">
            <a:xfrm flipV="1">
              <a:off x="3636" y="3696"/>
              <a:ext cx="541" cy="3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7" name="Line 38"/>
            <p:cNvSpPr>
              <a:spLocks noChangeShapeType="1"/>
            </p:cNvSpPr>
            <p:nvPr/>
          </p:nvSpPr>
          <p:spPr bwMode="auto">
            <a:xfrm flipV="1">
              <a:off x="3753" y="3696"/>
              <a:ext cx="541" cy="3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2568" name="Group 39"/>
            <p:cNvGrpSpPr>
              <a:grpSpLocks/>
            </p:cNvGrpSpPr>
            <p:nvPr/>
          </p:nvGrpSpPr>
          <p:grpSpPr bwMode="auto">
            <a:xfrm>
              <a:off x="3504" y="3608"/>
              <a:ext cx="1505" cy="358"/>
              <a:chOff x="1515" y="2619"/>
              <a:chExt cx="2313" cy="491"/>
            </a:xfrm>
          </p:grpSpPr>
          <p:sp>
            <p:nvSpPr>
              <p:cNvPr id="22613" name="Freeform 40"/>
              <p:cNvSpPr>
                <a:spLocks/>
              </p:cNvSpPr>
              <p:nvPr/>
            </p:nvSpPr>
            <p:spPr bwMode="auto">
              <a:xfrm>
                <a:off x="1515" y="2620"/>
                <a:ext cx="2313" cy="485"/>
              </a:xfrm>
              <a:custGeom>
                <a:avLst/>
                <a:gdLst>
                  <a:gd name="T0" fmla="*/ 0 w 2313"/>
                  <a:gd name="T1" fmla="*/ 485 h 485"/>
                  <a:gd name="T2" fmla="*/ 1472 w 2313"/>
                  <a:gd name="T3" fmla="*/ 485 h 485"/>
                  <a:gd name="T4" fmla="*/ 2313 w 2313"/>
                  <a:gd name="T5" fmla="*/ 0 h 485"/>
                  <a:gd name="T6" fmla="*/ 850 w 2313"/>
                  <a:gd name="T7" fmla="*/ 0 h 485"/>
                  <a:gd name="T8" fmla="*/ 0 w 2313"/>
                  <a:gd name="T9" fmla="*/ 485 h 4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3"/>
                  <a:gd name="T16" fmla="*/ 0 h 485"/>
                  <a:gd name="T17" fmla="*/ 2313 w 2313"/>
                  <a:gd name="T18" fmla="*/ 485 h 4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3" h="485">
                    <a:moveTo>
                      <a:pt x="0" y="485"/>
                    </a:moveTo>
                    <a:lnTo>
                      <a:pt x="1472" y="485"/>
                    </a:lnTo>
                    <a:lnTo>
                      <a:pt x="2313" y="0"/>
                    </a:lnTo>
                    <a:lnTo>
                      <a:pt x="850" y="0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4" name="Line 41"/>
              <p:cNvSpPr>
                <a:spLocks noChangeShapeType="1"/>
              </p:cNvSpPr>
              <p:nvPr/>
            </p:nvSpPr>
            <p:spPr bwMode="auto">
              <a:xfrm>
                <a:off x="1954" y="2862"/>
                <a:ext cx="146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5" name="Line 42"/>
              <p:cNvSpPr>
                <a:spLocks noChangeShapeType="1"/>
              </p:cNvSpPr>
              <p:nvPr/>
            </p:nvSpPr>
            <p:spPr bwMode="auto">
              <a:xfrm>
                <a:off x="2191" y="2725"/>
                <a:ext cx="1463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6" name="Line 43"/>
              <p:cNvSpPr>
                <a:spLocks noChangeShapeType="1"/>
              </p:cNvSpPr>
              <p:nvPr/>
            </p:nvSpPr>
            <p:spPr bwMode="auto">
              <a:xfrm>
                <a:off x="2301" y="266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7" name="Line 44"/>
              <p:cNvSpPr>
                <a:spLocks noChangeShapeType="1"/>
              </p:cNvSpPr>
              <p:nvPr/>
            </p:nvSpPr>
            <p:spPr bwMode="auto">
              <a:xfrm>
                <a:off x="2072" y="2789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8" name="Line 45"/>
              <p:cNvSpPr>
                <a:spLocks noChangeShapeType="1"/>
              </p:cNvSpPr>
              <p:nvPr/>
            </p:nvSpPr>
            <p:spPr bwMode="auto">
              <a:xfrm>
                <a:off x="1743" y="298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9" name="Line 46"/>
              <p:cNvSpPr>
                <a:spLocks noChangeShapeType="1"/>
              </p:cNvSpPr>
              <p:nvPr/>
            </p:nvSpPr>
            <p:spPr bwMode="auto">
              <a:xfrm>
                <a:off x="1844" y="2917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0" name="Line 47"/>
              <p:cNvSpPr>
                <a:spLocks noChangeShapeType="1"/>
              </p:cNvSpPr>
              <p:nvPr/>
            </p:nvSpPr>
            <p:spPr bwMode="auto">
              <a:xfrm>
                <a:off x="1652" y="3036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1" name="Line 48"/>
              <p:cNvSpPr>
                <a:spLocks noChangeShapeType="1"/>
              </p:cNvSpPr>
              <p:nvPr/>
            </p:nvSpPr>
            <p:spPr bwMode="auto">
              <a:xfrm flipV="1">
                <a:off x="2238" y="2624"/>
                <a:ext cx="836" cy="4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2" name="Line 49"/>
              <p:cNvSpPr>
                <a:spLocks noChangeShapeType="1"/>
              </p:cNvSpPr>
              <p:nvPr/>
            </p:nvSpPr>
            <p:spPr bwMode="auto">
              <a:xfrm flipV="1">
                <a:off x="2795" y="2624"/>
                <a:ext cx="859" cy="48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3" name="Line 50"/>
              <p:cNvSpPr>
                <a:spLocks noChangeShapeType="1"/>
              </p:cNvSpPr>
              <p:nvPr/>
            </p:nvSpPr>
            <p:spPr bwMode="auto">
              <a:xfrm flipV="1">
                <a:off x="2640" y="2619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4" name="Line 51"/>
              <p:cNvSpPr>
                <a:spLocks noChangeShapeType="1"/>
              </p:cNvSpPr>
              <p:nvPr/>
            </p:nvSpPr>
            <p:spPr bwMode="auto">
              <a:xfrm flipV="1">
                <a:off x="2437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5" name="Line 52"/>
              <p:cNvSpPr>
                <a:spLocks noChangeShapeType="1"/>
              </p:cNvSpPr>
              <p:nvPr/>
            </p:nvSpPr>
            <p:spPr bwMode="auto">
              <a:xfrm flipV="1">
                <a:off x="2065" y="2620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6" name="Line 53"/>
              <p:cNvSpPr>
                <a:spLocks noChangeShapeType="1"/>
              </p:cNvSpPr>
              <p:nvPr/>
            </p:nvSpPr>
            <p:spPr bwMode="auto">
              <a:xfrm flipV="1">
                <a:off x="1705" y="2623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27" name="Line 54"/>
              <p:cNvSpPr>
                <a:spLocks noChangeShapeType="1"/>
              </p:cNvSpPr>
              <p:nvPr/>
            </p:nvSpPr>
            <p:spPr bwMode="auto">
              <a:xfrm flipV="1">
                <a:off x="1885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2569" name="Rectangle 55"/>
            <p:cNvSpPr>
              <a:spLocks noChangeArrowheads="1"/>
            </p:cNvSpPr>
            <p:nvPr/>
          </p:nvSpPr>
          <p:spPr bwMode="auto">
            <a:xfrm>
              <a:off x="3517" y="3692"/>
              <a:ext cx="953" cy="90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2570" name="Freeform 56"/>
            <p:cNvSpPr>
              <a:spLocks/>
            </p:cNvSpPr>
            <p:nvPr/>
          </p:nvSpPr>
          <p:spPr bwMode="auto">
            <a:xfrm>
              <a:off x="3509" y="3430"/>
              <a:ext cx="1504" cy="353"/>
            </a:xfrm>
            <a:custGeom>
              <a:avLst/>
              <a:gdLst>
                <a:gd name="T0" fmla="*/ 0 w 2313"/>
                <a:gd name="T1" fmla="*/ 72 h 485"/>
                <a:gd name="T2" fmla="*/ 111 w 2313"/>
                <a:gd name="T3" fmla="*/ 72 h 485"/>
                <a:gd name="T4" fmla="*/ 175 w 2313"/>
                <a:gd name="T5" fmla="*/ 0 h 485"/>
                <a:gd name="T6" fmla="*/ 64 w 2313"/>
                <a:gd name="T7" fmla="*/ 0 h 485"/>
                <a:gd name="T8" fmla="*/ 0 w 2313"/>
                <a:gd name="T9" fmla="*/ 72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3"/>
                <a:gd name="T16" fmla="*/ 0 h 485"/>
                <a:gd name="T17" fmla="*/ 2313 w 2313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3" h="485">
                  <a:moveTo>
                    <a:pt x="0" y="485"/>
                  </a:moveTo>
                  <a:lnTo>
                    <a:pt x="1472" y="485"/>
                  </a:lnTo>
                  <a:lnTo>
                    <a:pt x="2313" y="0"/>
                  </a:lnTo>
                  <a:lnTo>
                    <a:pt x="85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2571" name="Group 57"/>
            <p:cNvGrpSpPr>
              <a:grpSpLocks/>
            </p:cNvGrpSpPr>
            <p:nvPr/>
          </p:nvGrpSpPr>
          <p:grpSpPr bwMode="auto">
            <a:xfrm>
              <a:off x="3509" y="3339"/>
              <a:ext cx="1504" cy="358"/>
              <a:chOff x="1515" y="2619"/>
              <a:chExt cx="2313" cy="491"/>
            </a:xfrm>
          </p:grpSpPr>
          <p:sp>
            <p:nvSpPr>
              <p:cNvPr id="22598" name="Freeform 58"/>
              <p:cNvSpPr>
                <a:spLocks/>
              </p:cNvSpPr>
              <p:nvPr/>
            </p:nvSpPr>
            <p:spPr bwMode="auto">
              <a:xfrm>
                <a:off x="1515" y="2620"/>
                <a:ext cx="2313" cy="485"/>
              </a:xfrm>
              <a:custGeom>
                <a:avLst/>
                <a:gdLst>
                  <a:gd name="T0" fmla="*/ 0 w 2313"/>
                  <a:gd name="T1" fmla="*/ 485 h 485"/>
                  <a:gd name="T2" fmla="*/ 1472 w 2313"/>
                  <a:gd name="T3" fmla="*/ 485 h 485"/>
                  <a:gd name="T4" fmla="*/ 2313 w 2313"/>
                  <a:gd name="T5" fmla="*/ 0 h 485"/>
                  <a:gd name="T6" fmla="*/ 850 w 2313"/>
                  <a:gd name="T7" fmla="*/ 0 h 485"/>
                  <a:gd name="T8" fmla="*/ 0 w 2313"/>
                  <a:gd name="T9" fmla="*/ 485 h 4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3"/>
                  <a:gd name="T16" fmla="*/ 0 h 485"/>
                  <a:gd name="T17" fmla="*/ 2313 w 2313"/>
                  <a:gd name="T18" fmla="*/ 485 h 4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3" h="485">
                    <a:moveTo>
                      <a:pt x="0" y="485"/>
                    </a:moveTo>
                    <a:lnTo>
                      <a:pt x="1472" y="485"/>
                    </a:lnTo>
                    <a:lnTo>
                      <a:pt x="2313" y="0"/>
                    </a:lnTo>
                    <a:lnTo>
                      <a:pt x="850" y="0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99" name="Line 59"/>
              <p:cNvSpPr>
                <a:spLocks noChangeShapeType="1"/>
              </p:cNvSpPr>
              <p:nvPr/>
            </p:nvSpPr>
            <p:spPr bwMode="auto">
              <a:xfrm>
                <a:off x="1954" y="2862"/>
                <a:ext cx="146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0" name="Line 60"/>
              <p:cNvSpPr>
                <a:spLocks noChangeShapeType="1"/>
              </p:cNvSpPr>
              <p:nvPr/>
            </p:nvSpPr>
            <p:spPr bwMode="auto">
              <a:xfrm>
                <a:off x="2191" y="2725"/>
                <a:ext cx="1463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1" name="Line 61"/>
              <p:cNvSpPr>
                <a:spLocks noChangeShapeType="1"/>
              </p:cNvSpPr>
              <p:nvPr/>
            </p:nvSpPr>
            <p:spPr bwMode="auto">
              <a:xfrm>
                <a:off x="2301" y="266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2" name="Line 62"/>
              <p:cNvSpPr>
                <a:spLocks noChangeShapeType="1"/>
              </p:cNvSpPr>
              <p:nvPr/>
            </p:nvSpPr>
            <p:spPr bwMode="auto">
              <a:xfrm>
                <a:off x="2072" y="2789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3" name="Line 63"/>
              <p:cNvSpPr>
                <a:spLocks noChangeShapeType="1"/>
              </p:cNvSpPr>
              <p:nvPr/>
            </p:nvSpPr>
            <p:spPr bwMode="auto">
              <a:xfrm>
                <a:off x="1743" y="298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4" name="Line 64"/>
              <p:cNvSpPr>
                <a:spLocks noChangeShapeType="1"/>
              </p:cNvSpPr>
              <p:nvPr/>
            </p:nvSpPr>
            <p:spPr bwMode="auto">
              <a:xfrm>
                <a:off x="1844" y="2917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5" name="Line 65"/>
              <p:cNvSpPr>
                <a:spLocks noChangeShapeType="1"/>
              </p:cNvSpPr>
              <p:nvPr/>
            </p:nvSpPr>
            <p:spPr bwMode="auto">
              <a:xfrm>
                <a:off x="1652" y="3036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6" name="Line 66"/>
              <p:cNvSpPr>
                <a:spLocks noChangeShapeType="1"/>
              </p:cNvSpPr>
              <p:nvPr/>
            </p:nvSpPr>
            <p:spPr bwMode="auto">
              <a:xfrm flipV="1">
                <a:off x="2238" y="2624"/>
                <a:ext cx="836" cy="4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7" name="Line 67"/>
              <p:cNvSpPr>
                <a:spLocks noChangeShapeType="1"/>
              </p:cNvSpPr>
              <p:nvPr/>
            </p:nvSpPr>
            <p:spPr bwMode="auto">
              <a:xfrm flipV="1">
                <a:off x="2795" y="2624"/>
                <a:ext cx="859" cy="48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8" name="Line 68"/>
              <p:cNvSpPr>
                <a:spLocks noChangeShapeType="1"/>
              </p:cNvSpPr>
              <p:nvPr/>
            </p:nvSpPr>
            <p:spPr bwMode="auto">
              <a:xfrm flipV="1">
                <a:off x="2640" y="2619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09" name="Line 69"/>
              <p:cNvSpPr>
                <a:spLocks noChangeShapeType="1"/>
              </p:cNvSpPr>
              <p:nvPr/>
            </p:nvSpPr>
            <p:spPr bwMode="auto">
              <a:xfrm flipV="1">
                <a:off x="2437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0" name="Line 70"/>
              <p:cNvSpPr>
                <a:spLocks noChangeShapeType="1"/>
              </p:cNvSpPr>
              <p:nvPr/>
            </p:nvSpPr>
            <p:spPr bwMode="auto">
              <a:xfrm flipV="1">
                <a:off x="2065" y="2620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1" name="Line 71"/>
              <p:cNvSpPr>
                <a:spLocks noChangeShapeType="1"/>
              </p:cNvSpPr>
              <p:nvPr/>
            </p:nvSpPr>
            <p:spPr bwMode="auto">
              <a:xfrm flipV="1">
                <a:off x="1705" y="2623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12" name="Line 72"/>
              <p:cNvSpPr>
                <a:spLocks noChangeShapeType="1"/>
              </p:cNvSpPr>
              <p:nvPr/>
            </p:nvSpPr>
            <p:spPr bwMode="auto">
              <a:xfrm flipV="1">
                <a:off x="1885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2572" name="Line 73"/>
            <p:cNvSpPr>
              <a:spLocks noChangeShapeType="1"/>
            </p:cNvSpPr>
            <p:nvPr/>
          </p:nvSpPr>
          <p:spPr bwMode="auto">
            <a:xfrm>
              <a:off x="3637" y="3692"/>
              <a:ext cx="0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73" name="Line 74"/>
            <p:cNvSpPr>
              <a:spLocks noChangeShapeType="1"/>
            </p:cNvSpPr>
            <p:nvPr/>
          </p:nvSpPr>
          <p:spPr bwMode="auto">
            <a:xfrm>
              <a:off x="3750" y="3693"/>
              <a:ext cx="0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74" name="Line 75"/>
            <p:cNvSpPr>
              <a:spLocks noChangeShapeType="1"/>
            </p:cNvSpPr>
            <p:nvPr/>
          </p:nvSpPr>
          <p:spPr bwMode="auto">
            <a:xfrm>
              <a:off x="3867" y="3697"/>
              <a:ext cx="0" cy="9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75" name="Line 76"/>
            <p:cNvSpPr>
              <a:spLocks noChangeShapeType="1"/>
            </p:cNvSpPr>
            <p:nvPr/>
          </p:nvSpPr>
          <p:spPr bwMode="auto">
            <a:xfrm>
              <a:off x="4110" y="3695"/>
              <a:ext cx="0" cy="9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76" name="Line 77"/>
            <p:cNvSpPr>
              <a:spLocks noChangeShapeType="1"/>
            </p:cNvSpPr>
            <p:nvPr/>
          </p:nvSpPr>
          <p:spPr bwMode="auto">
            <a:xfrm>
              <a:off x="3986" y="3692"/>
              <a:ext cx="0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77" name="Line 78"/>
            <p:cNvSpPr>
              <a:spLocks noChangeShapeType="1"/>
            </p:cNvSpPr>
            <p:nvPr/>
          </p:nvSpPr>
          <p:spPr bwMode="auto">
            <a:xfrm>
              <a:off x="4236" y="3693"/>
              <a:ext cx="0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78" name="Line 79"/>
            <p:cNvSpPr>
              <a:spLocks noChangeShapeType="1"/>
            </p:cNvSpPr>
            <p:nvPr/>
          </p:nvSpPr>
          <p:spPr bwMode="auto">
            <a:xfrm>
              <a:off x="4349" y="3697"/>
              <a:ext cx="0" cy="9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79" name="Line 80"/>
            <p:cNvSpPr>
              <a:spLocks noChangeShapeType="1"/>
            </p:cNvSpPr>
            <p:nvPr/>
          </p:nvSpPr>
          <p:spPr bwMode="auto">
            <a:xfrm>
              <a:off x="4469" y="3695"/>
              <a:ext cx="0" cy="9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0" name="Line 81"/>
            <p:cNvSpPr>
              <a:spLocks noChangeShapeType="1"/>
            </p:cNvSpPr>
            <p:nvPr/>
          </p:nvSpPr>
          <p:spPr bwMode="auto">
            <a:xfrm>
              <a:off x="4545" y="3646"/>
              <a:ext cx="0" cy="9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1" name="Line 82"/>
            <p:cNvSpPr>
              <a:spLocks noChangeShapeType="1"/>
            </p:cNvSpPr>
            <p:nvPr/>
          </p:nvSpPr>
          <p:spPr bwMode="auto">
            <a:xfrm>
              <a:off x="4605" y="3608"/>
              <a:ext cx="0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2" name="Line 83"/>
            <p:cNvSpPr>
              <a:spLocks noChangeShapeType="1"/>
            </p:cNvSpPr>
            <p:nvPr/>
          </p:nvSpPr>
          <p:spPr bwMode="auto">
            <a:xfrm>
              <a:off x="4679" y="3560"/>
              <a:ext cx="0" cy="9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3" name="Line 84"/>
            <p:cNvSpPr>
              <a:spLocks noChangeShapeType="1"/>
            </p:cNvSpPr>
            <p:nvPr/>
          </p:nvSpPr>
          <p:spPr bwMode="auto">
            <a:xfrm>
              <a:off x="5015" y="3344"/>
              <a:ext cx="0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4" name="Line 85"/>
            <p:cNvSpPr>
              <a:spLocks noChangeShapeType="1"/>
            </p:cNvSpPr>
            <p:nvPr/>
          </p:nvSpPr>
          <p:spPr bwMode="auto">
            <a:xfrm>
              <a:off x="4822" y="3469"/>
              <a:ext cx="0" cy="9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5" name="Line 86"/>
            <p:cNvSpPr>
              <a:spLocks noChangeShapeType="1"/>
            </p:cNvSpPr>
            <p:nvPr/>
          </p:nvSpPr>
          <p:spPr bwMode="auto">
            <a:xfrm>
              <a:off x="4742" y="3522"/>
              <a:ext cx="0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6" name="Freeform 87"/>
            <p:cNvSpPr>
              <a:spLocks/>
            </p:cNvSpPr>
            <p:nvPr/>
          </p:nvSpPr>
          <p:spPr bwMode="auto">
            <a:xfrm>
              <a:off x="4876" y="3347"/>
              <a:ext cx="136" cy="87"/>
            </a:xfrm>
            <a:custGeom>
              <a:avLst/>
              <a:gdLst>
                <a:gd name="T0" fmla="*/ 0 w 198"/>
                <a:gd name="T1" fmla="*/ 19 h 118"/>
                <a:gd name="T2" fmla="*/ 21 w 198"/>
                <a:gd name="T3" fmla="*/ 0 h 118"/>
                <a:gd name="T4" fmla="*/ 21 w 198"/>
                <a:gd name="T5" fmla="*/ 18 h 118"/>
                <a:gd name="T6" fmla="*/ 0 w 198"/>
                <a:gd name="T7" fmla="*/ 1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18"/>
                <a:gd name="T14" fmla="*/ 198 w 19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18">
                  <a:moveTo>
                    <a:pt x="0" y="118"/>
                  </a:moveTo>
                  <a:lnTo>
                    <a:pt x="198" y="0"/>
                  </a:lnTo>
                  <a:cubicBezTo>
                    <a:pt x="197" y="38"/>
                    <a:pt x="196" y="76"/>
                    <a:pt x="195" y="114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7" name="Line 88"/>
            <p:cNvSpPr>
              <a:spLocks noChangeShapeType="1"/>
            </p:cNvSpPr>
            <p:nvPr/>
          </p:nvSpPr>
          <p:spPr bwMode="auto">
            <a:xfrm>
              <a:off x="4896" y="3419"/>
              <a:ext cx="0" cy="9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8" name="Line 89"/>
            <p:cNvSpPr>
              <a:spLocks noChangeShapeType="1"/>
            </p:cNvSpPr>
            <p:nvPr/>
          </p:nvSpPr>
          <p:spPr bwMode="auto">
            <a:xfrm>
              <a:off x="4962" y="3368"/>
              <a:ext cx="0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89" name="Rectangle 90"/>
            <p:cNvSpPr>
              <a:spLocks noChangeArrowheads="1"/>
            </p:cNvSpPr>
            <p:nvPr/>
          </p:nvSpPr>
          <p:spPr bwMode="auto">
            <a:xfrm>
              <a:off x="3511" y="3701"/>
              <a:ext cx="118" cy="84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2590" name="Text Box 91"/>
            <p:cNvSpPr txBox="1">
              <a:spLocks noChangeArrowheads="1"/>
            </p:cNvSpPr>
            <p:nvPr/>
          </p:nvSpPr>
          <p:spPr bwMode="auto">
            <a:xfrm>
              <a:off x="5092" y="3289"/>
              <a:ext cx="7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526" tIns="27262" rIns="54526" bIns="2726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900" b="1"/>
                <a:t>MATRICE DELLE DISTANZE</a:t>
              </a:r>
              <a:r>
                <a:rPr lang="it-IT" altLang="it-IT" sz="900" b="1">
                  <a:solidFill>
                    <a:srgbClr val="999999"/>
                  </a:solidFill>
                </a:rPr>
                <a:t> </a:t>
              </a:r>
              <a:r>
                <a:rPr lang="it-IT" altLang="it-IT" sz="900" b="1" baseline="30000">
                  <a:solidFill>
                    <a:srgbClr val="999999"/>
                  </a:solidFill>
                </a:rPr>
                <a:t>*)</a:t>
              </a:r>
            </a:p>
          </p:txBody>
        </p:sp>
        <p:grpSp>
          <p:nvGrpSpPr>
            <p:cNvPr id="22591" name="Group 92"/>
            <p:cNvGrpSpPr>
              <a:grpSpLocks/>
            </p:cNvGrpSpPr>
            <p:nvPr/>
          </p:nvGrpSpPr>
          <p:grpSpPr bwMode="auto">
            <a:xfrm>
              <a:off x="3451" y="3333"/>
              <a:ext cx="1656" cy="417"/>
              <a:chOff x="7339" y="5692"/>
              <a:chExt cx="5198" cy="1100"/>
            </a:xfrm>
          </p:grpSpPr>
          <p:sp>
            <p:nvSpPr>
              <p:cNvPr id="22596" name="Line 93"/>
              <p:cNvSpPr>
                <a:spLocks noChangeShapeType="1"/>
              </p:cNvSpPr>
              <p:nvPr/>
            </p:nvSpPr>
            <p:spPr bwMode="auto">
              <a:xfrm>
                <a:off x="9260" y="5692"/>
                <a:ext cx="327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9436" tIns="29718" rIns="59436" bIns="29718"/>
              <a:lstStyle/>
              <a:p>
                <a:endParaRPr lang="it-IT"/>
              </a:p>
            </p:txBody>
          </p:sp>
          <p:sp>
            <p:nvSpPr>
              <p:cNvPr id="22597" name="Line 94"/>
              <p:cNvSpPr>
                <a:spLocks noChangeShapeType="1"/>
              </p:cNvSpPr>
              <p:nvPr/>
            </p:nvSpPr>
            <p:spPr bwMode="auto">
              <a:xfrm flipH="1">
                <a:off x="7339" y="5692"/>
                <a:ext cx="1921" cy="11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9436" tIns="29718" rIns="59436" bIns="29718"/>
              <a:lstStyle/>
              <a:p>
                <a:endParaRPr lang="it-IT"/>
              </a:p>
            </p:txBody>
          </p:sp>
        </p:grpSp>
        <p:sp>
          <p:nvSpPr>
            <p:cNvPr id="22592" name="Text Box 95"/>
            <p:cNvSpPr txBox="1">
              <a:spLocks noChangeArrowheads="1"/>
            </p:cNvSpPr>
            <p:nvPr/>
          </p:nvSpPr>
          <p:spPr bwMode="auto">
            <a:xfrm>
              <a:off x="3264" y="3655"/>
              <a:ext cx="1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it-IT" altLang="it-IT">
                <a:latin typeface="Tahoma" panose="020B0604030504040204" pitchFamily="34" charset="0"/>
              </a:endParaRPr>
            </a:p>
          </p:txBody>
        </p:sp>
        <p:sp>
          <p:nvSpPr>
            <p:cNvPr id="22593" name="Text Box 96"/>
            <p:cNvSpPr txBox="1">
              <a:spLocks noChangeArrowheads="1"/>
            </p:cNvSpPr>
            <p:nvPr/>
          </p:nvSpPr>
          <p:spPr bwMode="auto">
            <a:xfrm>
              <a:off x="2525" y="2677"/>
              <a:ext cx="3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>
                  <a:solidFill>
                    <a:srgbClr val="FF0000"/>
                  </a:solidFill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22594" name="Text Box 97"/>
            <p:cNvSpPr txBox="1">
              <a:spLocks noChangeArrowheads="1"/>
            </p:cNvSpPr>
            <p:nvPr/>
          </p:nvSpPr>
          <p:spPr bwMode="auto">
            <a:xfrm>
              <a:off x="3286" y="3610"/>
              <a:ext cx="3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22595" name="Text Box 98"/>
            <p:cNvSpPr txBox="1">
              <a:spLocks noChangeArrowheads="1"/>
            </p:cNvSpPr>
            <p:nvPr/>
          </p:nvSpPr>
          <p:spPr bwMode="auto">
            <a:xfrm>
              <a:off x="4837" y="3129"/>
              <a:ext cx="3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>
                  <a:latin typeface="Symbol" panose="05050102010706020507" pitchFamily="18" charset="2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31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dirty="0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71513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Acquisizione contemporanea di immagini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765175"/>
            <a:ext cx="9001125" cy="5186363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Su alcuni modelli di laser scanner è possibile installare una camera digitale opportunamente calibrata</a:t>
            </a:r>
          </a:p>
          <a:p>
            <a:pPr eaLnBrk="1" hangingPunct="1">
              <a:defRPr/>
            </a:pPr>
            <a:r>
              <a:rPr lang="it-IT" sz="2400" dirty="0" smtClean="0"/>
              <a:t>E’ possibile associare alle matrici delle distanze e dell’intensità 3 nuove matrici contenenti i canali RGB che permette di dare un colore a ciascun pixel</a:t>
            </a:r>
          </a:p>
          <a:p>
            <a:pPr eaLnBrk="1" hangingPunct="1">
              <a:defRPr/>
            </a:pPr>
            <a:r>
              <a:rPr lang="it-IT" sz="2400" dirty="0" smtClean="0"/>
              <a:t>Questa ulteriore informazione permetterà poi di “colorare” i pixel dell’oggetto 3D acquisito, ottenendo delle visualizzazioni foto-realistiche</a:t>
            </a: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5888038" y="4794250"/>
            <a:ext cx="2403475" cy="1130300"/>
            <a:chOff x="6134" y="6855"/>
            <a:chExt cx="4752" cy="1880"/>
          </a:xfrm>
        </p:grpSpPr>
        <p:sp>
          <p:nvSpPr>
            <p:cNvPr id="23558" name="Freeform 5"/>
            <p:cNvSpPr>
              <a:spLocks/>
            </p:cNvSpPr>
            <p:nvPr/>
          </p:nvSpPr>
          <p:spPr bwMode="auto">
            <a:xfrm>
              <a:off x="6162" y="7790"/>
              <a:ext cx="4724" cy="935"/>
            </a:xfrm>
            <a:custGeom>
              <a:avLst/>
              <a:gdLst>
                <a:gd name="T0" fmla="*/ 0 w 2313"/>
                <a:gd name="T1" fmla="*/ 24904 h 485"/>
                <a:gd name="T2" fmla="*/ 106814 w 2313"/>
                <a:gd name="T3" fmla="*/ 24904 h 485"/>
                <a:gd name="T4" fmla="*/ 167873 w 2313"/>
                <a:gd name="T5" fmla="*/ 0 h 485"/>
                <a:gd name="T6" fmla="*/ 61698 w 2313"/>
                <a:gd name="T7" fmla="*/ 0 h 485"/>
                <a:gd name="T8" fmla="*/ 0 w 2313"/>
                <a:gd name="T9" fmla="*/ 24904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3"/>
                <a:gd name="T16" fmla="*/ 0 h 485"/>
                <a:gd name="T17" fmla="*/ 2313 w 2313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3" h="485">
                  <a:moveTo>
                    <a:pt x="0" y="485"/>
                  </a:moveTo>
                  <a:lnTo>
                    <a:pt x="1472" y="485"/>
                  </a:lnTo>
                  <a:lnTo>
                    <a:pt x="2313" y="0"/>
                  </a:lnTo>
                  <a:lnTo>
                    <a:pt x="85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F60202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7059" y="8257"/>
              <a:ext cx="298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7543" y="7992"/>
              <a:ext cx="298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7767" y="7870"/>
              <a:ext cx="296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7300" y="8116"/>
              <a:ext cx="3005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>
              <a:off x="6628" y="8486"/>
              <a:ext cx="297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>
              <a:off x="6834" y="8363"/>
              <a:ext cx="300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>
              <a:off x="6442" y="8592"/>
              <a:ext cx="300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 flipV="1">
              <a:off x="7639" y="7799"/>
              <a:ext cx="1706" cy="92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7" name="Line 14"/>
            <p:cNvSpPr>
              <a:spLocks noChangeShapeType="1"/>
            </p:cNvSpPr>
            <p:nvPr/>
          </p:nvSpPr>
          <p:spPr bwMode="auto">
            <a:xfrm flipV="1">
              <a:off x="8777" y="7799"/>
              <a:ext cx="1753" cy="93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 flipV="1">
              <a:off x="8459" y="7789"/>
              <a:ext cx="1699" cy="9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 flipV="1">
              <a:off x="8045" y="7795"/>
              <a:ext cx="1699" cy="9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70" name="Line 17"/>
            <p:cNvSpPr>
              <a:spLocks noChangeShapeType="1"/>
            </p:cNvSpPr>
            <p:nvPr/>
          </p:nvSpPr>
          <p:spPr bwMode="auto">
            <a:xfrm flipV="1">
              <a:off x="7286" y="7790"/>
              <a:ext cx="1699" cy="92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6551" y="7796"/>
              <a:ext cx="1698" cy="9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72" name="Line 19"/>
            <p:cNvSpPr>
              <a:spLocks noChangeShapeType="1"/>
            </p:cNvSpPr>
            <p:nvPr/>
          </p:nvSpPr>
          <p:spPr bwMode="auto">
            <a:xfrm flipV="1">
              <a:off x="6918" y="7795"/>
              <a:ext cx="1699" cy="92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3573" name="Group 20"/>
            <p:cNvGrpSpPr>
              <a:grpSpLocks/>
            </p:cNvGrpSpPr>
            <p:nvPr/>
          </p:nvGrpSpPr>
          <p:grpSpPr bwMode="auto">
            <a:xfrm>
              <a:off x="6136" y="7564"/>
              <a:ext cx="4724" cy="944"/>
              <a:chOff x="1515" y="2619"/>
              <a:chExt cx="2313" cy="491"/>
            </a:xfrm>
          </p:grpSpPr>
          <p:sp>
            <p:nvSpPr>
              <p:cNvPr id="23626" name="Freeform 21"/>
              <p:cNvSpPr>
                <a:spLocks/>
              </p:cNvSpPr>
              <p:nvPr/>
            </p:nvSpPr>
            <p:spPr bwMode="auto">
              <a:xfrm>
                <a:off x="1515" y="2620"/>
                <a:ext cx="2313" cy="485"/>
              </a:xfrm>
              <a:custGeom>
                <a:avLst/>
                <a:gdLst>
                  <a:gd name="T0" fmla="*/ 0 w 2313"/>
                  <a:gd name="T1" fmla="*/ 485 h 485"/>
                  <a:gd name="T2" fmla="*/ 1472 w 2313"/>
                  <a:gd name="T3" fmla="*/ 485 h 485"/>
                  <a:gd name="T4" fmla="*/ 2313 w 2313"/>
                  <a:gd name="T5" fmla="*/ 0 h 485"/>
                  <a:gd name="T6" fmla="*/ 850 w 2313"/>
                  <a:gd name="T7" fmla="*/ 0 h 485"/>
                  <a:gd name="T8" fmla="*/ 0 w 2313"/>
                  <a:gd name="T9" fmla="*/ 485 h 4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3"/>
                  <a:gd name="T16" fmla="*/ 0 h 485"/>
                  <a:gd name="T17" fmla="*/ 2313 w 2313"/>
                  <a:gd name="T18" fmla="*/ 485 h 4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3" h="485">
                    <a:moveTo>
                      <a:pt x="0" y="485"/>
                    </a:moveTo>
                    <a:lnTo>
                      <a:pt x="1472" y="485"/>
                    </a:lnTo>
                    <a:lnTo>
                      <a:pt x="2313" y="0"/>
                    </a:lnTo>
                    <a:lnTo>
                      <a:pt x="850" y="0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33CC33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7" name="Line 22"/>
              <p:cNvSpPr>
                <a:spLocks noChangeShapeType="1"/>
              </p:cNvSpPr>
              <p:nvPr/>
            </p:nvSpPr>
            <p:spPr bwMode="auto">
              <a:xfrm>
                <a:off x="1954" y="2862"/>
                <a:ext cx="146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8" name="Line 23"/>
              <p:cNvSpPr>
                <a:spLocks noChangeShapeType="1"/>
              </p:cNvSpPr>
              <p:nvPr/>
            </p:nvSpPr>
            <p:spPr bwMode="auto">
              <a:xfrm>
                <a:off x="2191" y="2725"/>
                <a:ext cx="1463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>
                <a:off x="2301" y="266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072" y="2789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1743" y="298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2" name="Line 27"/>
              <p:cNvSpPr>
                <a:spLocks noChangeShapeType="1"/>
              </p:cNvSpPr>
              <p:nvPr/>
            </p:nvSpPr>
            <p:spPr bwMode="auto">
              <a:xfrm>
                <a:off x="1844" y="2917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3" name="Line 28"/>
              <p:cNvSpPr>
                <a:spLocks noChangeShapeType="1"/>
              </p:cNvSpPr>
              <p:nvPr/>
            </p:nvSpPr>
            <p:spPr bwMode="auto">
              <a:xfrm>
                <a:off x="1652" y="3036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4" name="Line 29"/>
              <p:cNvSpPr>
                <a:spLocks noChangeShapeType="1"/>
              </p:cNvSpPr>
              <p:nvPr/>
            </p:nvSpPr>
            <p:spPr bwMode="auto">
              <a:xfrm flipV="1">
                <a:off x="2238" y="2624"/>
                <a:ext cx="836" cy="4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5" name="Line 30"/>
              <p:cNvSpPr>
                <a:spLocks noChangeShapeType="1"/>
              </p:cNvSpPr>
              <p:nvPr/>
            </p:nvSpPr>
            <p:spPr bwMode="auto">
              <a:xfrm flipV="1">
                <a:off x="2795" y="2624"/>
                <a:ext cx="859" cy="48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6" name="Line 31"/>
              <p:cNvSpPr>
                <a:spLocks noChangeShapeType="1"/>
              </p:cNvSpPr>
              <p:nvPr/>
            </p:nvSpPr>
            <p:spPr bwMode="auto">
              <a:xfrm flipV="1">
                <a:off x="2640" y="2619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7" name="Line 32"/>
              <p:cNvSpPr>
                <a:spLocks noChangeShapeType="1"/>
              </p:cNvSpPr>
              <p:nvPr/>
            </p:nvSpPr>
            <p:spPr bwMode="auto">
              <a:xfrm flipV="1">
                <a:off x="2437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8" name="Line 33"/>
              <p:cNvSpPr>
                <a:spLocks noChangeShapeType="1"/>
              </p:cNvSpPr>
              <p:nvPr/>
            </p:nvSpPr>
            <p:spPr bwMode="auto">
              <a:xfrm flipV="1">
                <a:off x="2065" y="2620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39" name="Line 34"/>
              <p:cNvSpPr>
                <a:spLocks noChangeShapeType="1"/>
              </p:cNvSpPr>
              <p:nvPr/>
            </p:nvSpPr>
            <p:spPr bwMode="auto">
              <a:xfrm flipV="1">
                <a:off x="1705" y="2623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40" name="Line 35"/>
              <p:cNvSpPr>
                <a:spLocks noChangeShapeType="1"/>
              </p:cNvSpPr>
              <p:nvPr/>
            </p:nvSpPr>
            <p:spPr bwMode="auto">
              <a:xfrm flipV="1">
                <a:off x="1885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3574" name="Group 36"/>
            <p:cNvGrpSpPr>
              <a:grpSpLocks/>
            </p:cNvGrpSpPr>
            <p:nvPr/>
          </p:nvGrpSpPr>
          <p:grpSpPr bwMode="auto">
            <a:xfrm>
              <a:off x="6134" y="7346"/>
              <a:ext cx="4725" cy="947"/>
              <a:chOff x="1515" y="2619"/>
              <a:chExt cx="2313" cy="491"/>
            </a:xfrm>
          </p:grpSpPr>
          <p:sp>
            <p:nvSpPr>
              <p:cNvPr id="23611" name="Freeform 37"/>
              <p:cNvSpPr>
                <a:spLocks/>
              </p:cNvSpPr>
              <p:nvPr/>
            </p:nvSpPr>
            <p:spPr bwMode="auto">
              <a:xfrm>
                <a:off x="1515" y="2620"/>
                <a:ext cx="2313" cy="485"/>
              </a:xfrm>
              <a:custGeom>
                <a:avLst/>
                <a:gdLst>
                  <a:gd name="T0" fmla="*/ 0 w 2313"/>
                  <a:gd name="T1" fmla="*/ 485 h 485"/>
                  <a:gd name="T2" fmla="*/ 1472 w 2313"/>
                  <a:gd name="T3" fmla="*/ 485 h 485"/>
                  <a:gd name="T4" fmla="*/ 2313 w 2313"/>
                  <a:gd name="T5" fmla="*/ 0 h 485"/>
                  <a:gd name="T6" fmla="*/ 850 w 2313"/>
                  <a:gd name="T7" fmla="*/ 0 h 485"/>
                  <a:gd name="T8" fmla="*/ 0 w 2313"/>
                  <a:gd name="T9" fmla="*/ 485 h 4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3"/>
                  <a:gd name="T16" fmla="*/ 0 h 485"/>
                  <a:gd name="T17" fmla="*/ 2313 w 2313"/>
                  <a:gd name="T18" fmla="*/ 485 h 4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3" h="485">
                    <a:moveTo>
                      <a:pt x="0" y="485"/>
                    </a:moveTo>
                    <a:lnTo>
                      <a:pt x="1472" y="485"/>
                    </a:lnTo>
                    <a:lnTo>
                      <a:pt x="2313" y="0"/>
                    </a:lnTo>
                    <a:lnTo>
                      <a:pt x="850" y="0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0066F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2" name="Line 38"/>
              <p:cNvSpPr>
                <a:spLocks noChangeShapeType="1"/>
              </p:cNvSpPr>
              <p:nvPr/>
            </p:nvSpPr>
            <p:spPr bwMode="auto">
              <a:xfrm>
                <a:off x="1954" y="2862"/>
                <a:ext cx="146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3" name="Line 39"/>
              <p:cNvSpPr>
                <a:spLocks noChangeShapeType="1"/>
              </p:cNvSpPr>
              <p:nvPr/>
            </p:nvSpPr>
            <p:spPr bwMode="auto">
              <a:xfrm>
                <a:off x="2191" y="2725"/>
                <a:ext cx="1463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4" name="Line 40"/>
              <p:cNvSpPr>
                <a:spLocks noChangeShapeType="1"/>
              </p:cNvSpPr>
              <p:nvPr/>
            </p:nvSpPr>
            <p:spPr bwMode="auto">
              <a:xfrm>
                <a:off x="2301" y="266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5" name="Line 41"/>
              <p:cNvSpPr>
                <a:spLocks noChangeShapeType="1"/>
              </p:cNvSpPr>
              <p:nvPr/>
            </p:nvSpPr>
            <p:spPr bwMode="auto">
              <a:xfrm>
                <a:off x="2072" y="2789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6" name="Line 42"/>
              <p:cNvSpPr>
                <a:spLocks noChangeShapeType="1"/>
              </p:cNvSpPr>
              <p:nvPr/>
            </p:nvSpPr>
            <p:spPr bwMode="auto">
              <a:xfrm>
                <a:off x="1743" y="298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7" name="Line 43"/>
              <p:cNvSpPr>
                <a:spLocks noChangeShapeType="1"/>
              </p:cNvSpPr>
              <p:nvPr/>
            </p:nvSpPr>
            <p:spPr bwMode="auto">
              <a:xfrm>
                <a:off x="1844" y="2917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8" name="Line 44"/>
              <p:cNvSpPr>
                <a:spLocks noChangeShapeType="1"/>
              </p:cNvSpPr>
              <p:nvPr/>
            </p:nvSpPr>
            <p:spPr bwMode="auto">
              <a:xfrm>
                <a:off x="1652" y="3036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9" name="Line 45"/>
              <p:cNvSpPr>
                <a:spLocks noChangeShapeType="1"/>
              </p:cNvSpPr>
              <p:nvPr/>
            </p:nvSpPr>
            <p:spPr bwMode="auto">
              <a:xfrm flipV="1">
                <a:off x="2238" y="2624"/>
                <a:ext cx="836" cy="4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0" name="Line 46"/>
              <p:cNvSpPr>
                <a:spLocks noChangeShapeType="1"/>
              </p:cNvSpPr>
              <p:nvPr/>
            </p:nvSpPr>
            <p:spPr bwMode="auto">
              <a:xfrm flipV="1">
                <a:off x="2795" y="2624"/>
                <a:ext cx="859" cy="48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1" name="Line 47"/>
              <p:cNvSpPr>
                <a:spLocks noChangeShapeType="1"/>
              </p:cNvSpPr>
              <p:nvPr/>
            </p:nvSpPr>
            <p:spPr bwMode="auto">
              <a:xfrm flipV="1">
                <a:off x="2640" y="2619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2" name="Line 48"/>
              <p:cNvSpPr>
                <a:spLocks noChangeShapeType="1"/>
              </p:cNvSpPr>
              <p:nvPr/>
            </p:nvSpPr>
            <p:spPr bwMode="auto">
              <a:xfrm flipV="1">
                <a:off x="2437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3" name="Line 49"/>
              <p:cNvSpPr>
                <a:spLocks noChangeShapeType="1"/>
              </p:cNvSpPr>
              <p:nvPr/>
            </p:nvSpPr>
            <p:spPr bwMode="auto">
              <a:xfrm flipV="1">
                <a:off x="2065" y="2620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4" name="Line 50"/>
              <p:cNvSpPr>
                <a:spLocks noChangeShapeType="1"/>
              </p:cNvSpPr>
              <p:nvPr/>
            </p:nvSpPr>
            <p:spPr bwMode="auto">
              <a:xfrm flipV="1">
                <a:off x="1705" y="2623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25" name="Line 51"/>
              <p:cNvSpPr>
                <a:spLocks noChangeShapeType="1"/>
              </p:cNvSpPr>
              <p:nvPr/>
            </p:nvSpPr>
            <p:spPr bwMode="auto">
              <a:xfrm flipV="1">
                <a:off x="1885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3575" name="Rectangle 52"/>
            <p:cNvSpPr>
              <a:spLocks noChangeArrowheads="1"/>
            </p:cNvSpPr>
            <p:nvPr/>
          </p:nvSpPr>
          <p:spPr bwMode="auto">
            <a:xfrm>
              <a:off x="6178" y="7787"/>
              <a:ext cx="2990" cy="236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3576" name="Freeform 53"/>
            <p:cNvSpPr>
              <a:spLocks/>
            </p:cNvSpPr>
            <p:nvPr/>
          </p:nvSpPr>
          <p:spPr bwMode="auto">
            <a:xfrm>
              <a:off x="6152" y="7094"/>
              <a:ext cx="4721" cy="933"/>
            </a:xfrm>
            <a:custGeom>
              <a:avLst/>
              <a:gdLst>
                <a:gd name="T0" fmla="*/ 0 w 2313"/>
                <a:gd name="T1" fmla="*/ 24583 h 485"/>
                <a:gd name="T2" fmla="*/ 106407 w 2313"/>
                <a:gd name="T3" fmla="*/ 24583 h 485"/>
                <a:gd name="T4" fmla="*/ 167239 w 2313"/>
                <a:gd name="T5" fmla="*/ 0 h 485"/>
                <a:gd name="T6" fmla="*/ 61453 w 2313"/>
                <a:gd name="T7" fmla="*/ 0 h 485"/>
                <a:gd name="T8" fmla="*/ 0 w 2313"/>
                <a:gd name="T9" fmla="*/ 24583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3"/>
                <a:gd name="T16" fmla="*/ 0 h 485"/>
                <a:gd name="T17" fmla="*/ 2313 w 2313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3" h="485">
                  <a:moveTo>
                    <a:pt x="0" y="485"/>
                  </a:moveTo>
                  <a:lnTo>
                    <a:pt x="1472" y="485"/>
                  </a:lnTo>
                  <a:lnTo>
                    <a:pt x="2313" y="0"/>
                  </a:lnTo>
                  <a:lnTo>
                    <a:pt x="85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3577" name="Group 54"/>
            <p:cNvGrpSpPr>
              <a:grpSpLocks/>
            </p:cNvGrpSpPr>
            <p:nvPr/>
          </p:nvGrpSpPr>
          <p:grpSpPr bwMode="auto">
            <a:xfrm>
              <a:off x="6154" y="6855"/>
              <a:ext cx="4721" cy="945"/>
              <a:chOff x="1515" y="2619"/>
              <a:chExt cx="2313" cy="491"/>
            </a:xfrm>
          </p:grpSpPr>
          <p:sp>
            <p:nvSpPr>
              <p:cNvPr id="23596" name="Freeform 55"/>
              <p:cNvSpPr>
                <a:spLocks/>
              </p:cNvSpPr>
              <p:nvPr/>
            </p:nvSpPr>
            <p:spPr bwMode="auto">
              <a:xfrm>
                <a:off x="1515" y="2620"/>
                <a:ext cx="2313" cy="485"/>
              </a:xfrm>
              <a:custGeom>
                <a:avLst/>
                <a:gdLst>
                  <a:gd name="T0" fmla="*/ 0 w 2313"/>
                  <a:gd name="T1" fmla="*/ 485 h 485"/>
                  <a:gd name="T2" fmla="*/ 1472 w 2313"/>
                  <a:gd name="T3" fmla="*/ 485 h 485"/>
                  <a:gd name="T4" fmla="*/ 2313 w 2313"/>
                  <a:gd name="T5" fmla="*/ 0 h 485"/>
                  <a:gd name="T6" fmla="*/ 850 w 2313"/>
                  <a:gd name="T7" fmla="*/ 0 h 485"/>
                  <a:gd name="T8" fmla="*/ 0 w 2313"/>
                  <a:gd name="T9" fmla="*/ 485 h 4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3"/>
                  <a:gd name="T16" fmla="*/ 0 h 485"/>
                  <a:gd name="T17" fmla="*/ 2313 w 2313"/>
                  <a:gd name="T18" fmla="*/ 485 h 4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3" h="485">
                    <a:moveTo>
                      <a:pt x="0" y="485"/>
                    </a:moveTo>
                    <a:lnTo>
                      <a:pt x="1472" y="485"/>
                    </a:lnTo>
                    <a:lnTo>
                      <a:pt x="2313" y="0"/>
                    </a:lnTo>
                    <a:lnTo>
                      <a:pt x="850" y="0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97" name="Line 56"/>
              <p:cNvSpPr>
                <a:spLocks noChangeShapeType="1"/>
              </p:cNvSpPr>
              <p:nvPr/>
            </p:nvSpPr>
            <p:spPr bwMode="auto">
              <a:xfrm>
                <a:off x="1954" y="2862"/>
                <a:ext cx="146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98" name="Line 57"/>
              <p:cNvSpPr>
                <a:spLocks noChangeShapeType="1"/>
              </p:cNvSpPr>
              <p:nvPr/>
            </p:nvSpPr>
            <p:spPr bwMode="auto">
              <a:xfrm>
                <a:off x="2191" y="2725"/>
                <a:ext cx="1463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99" name="Line 58"/>
              <p:cNvSpPr>
                <a:spLocks noChangeShapeType="1"/>
              </p:cNvSpPr>
              <p:nvPr/>
            </p:nvSpPr>
            <p:spPr bwMode="auto">
              <a:xfrm>
                <a:off x="2301" y="266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0" name="Line 59"/>
              <p:cNvSpPr>
                <a:spLocks noChangeShapeType="1"/>
              </p:cNvSpPr>
              <p:nvPr/>
            </p:nvSpPr>
            <p:spPr bwMode="auto">
              <a:xfrm>
                <a:off x="2072" y="2789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1" name="Line 60"/>
              <p:cNvSpPr>
                <a:spLocks noChangeShapeType="1"/>
              </p:cNvSpPr>
              <p:nvPr/>
            </p:nvSpPr>
            <p:spPr bwMode="auto">
              <a:xfrm>
                <a:off x="1743" y="2981"/>
                <a:ext cx="145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2" name="Line 61"/>
              <p:cNvSpPr>
                <a:spLocks noChangeShapeType="1"/>
              </p:cNvSpPr>
              <p:nvPr/>
            </p:nvSpPr>
            <p:spPr bwMode="auto">
              <a:xfrm>
                <a:off x="1844" y="2917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3" name="Line 62"/>
              <p:cNvSpPr>
                <a:spLocks noChangeShapeType="1"/>
              </p:cNvSpPr>
              <p:nvPr/>
            </p:nvSpPr>
            <p:spPr bwMode="auto">
              <a:xfrm>
                <a:off x="1652" y="3036"/>
                <a:ext cx="14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4" name="Line 63"/>
              <p:cNvSpPr>
                <a:spLocks noChangeShapeType="1"/>
              </p:cNvSpPr>
              <p:nvPr/>
            </p:nvSpPr>
            <p:spPr bwMode="auto">
              <a:xfrm flipV="1">
                <a:off x="2238" y="2624"/>
                <a:ext cx="836" cy="48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5" name="Line 64"/>
              <p:cNvSpPr>
                <a:spLocks noChangeShapeType="1"/>
              </p:cNvSpPr>
              <p:nvPr/>
            </p:nvSpPr>
            <p:spPr bwMode="auto">
              <a:xfrm flipV="1">
                <a:off x="2795" y="2624"/>
                <a:ext cx="859" cy="48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6" name="Line 65"/>
              <p:cNvSpPr>
                <a:spLocks noChangeShapeType="1"/>
              </p:cNvSpPr>
              <p:nvPr/>
            </p:nvSpPr>
            <p:spPr bwMode="auto">
              <a:xfrm flipV="1">
                <a:off x="2640" y="2619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7" name="Line 66"/>
              <p:cNvSpPr>
                <a:spLocks noChangeShapeType="1"/>
              </p:cNvSpPr>
              <p:nvPr/>
            </p:nvSpPr>
            <p:spPr bwMode="auto">
              <a:xfrm flipV="1">
                <a:off x="2437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8" name="Line 67"/>
              <p:cNvSpPr>
                <a:spLocks noChangeShapeType="1"/>
              </p:cNvSpPr>
              <p:nvPr/>
            </p:nvSpPr>
            <p:spPr bwMode="auto">
              <a:xfrm flipV="1">
                <a:off x="2065" y="2620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09" name="Line 68"/>
              <p:cNvSpPr>
                <a:spLocks noChangeShapeType="1"/>
              </p:cNvSpPr>
              <p:nvPr/>
            </p:nvSpPr>
            <p:spPr bwMode="auto">
              <a:xfrm flipV="1">
                <a:off x="1705" y="2623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610" name="Line 69"/>
              <p:cNvSpPr>
                <a:spLocks noChangeShapeType="1"/>
              </p:cNvSpPr>
              <p:nvPr/>
            </p:nvSpPr>
            <p:spPr bwMode="auto">
              <a:xfrm flipV="1">
                <a:off x="1885" y="2622"/>
                <a:ext cx="832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3578" name="Line 70"/>
            <p:cNvSpPr>
              <a:spLocks noChangeShapeType="1"/>
            </p:cNvSpPr>
            <p:nvPr/>
          </p:nvSpPr>
          <p:spPr bwMode="auto">
            <a:xfrm>
              <a:off x="6555" y="7787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79" name="Line 71"/>
            <p:cNvSpPr>
              <a:spLocks noChangeShapeType="1"/>
            </p:cNvSpPr>
            <p:nvPr/>
          </p:nvSpPr>
          <p:spPr bwMode="auto">
            <a:xfrm>
              <a:off x="6908" y="7789"/>
              <a:ext cx="0" cy="24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0" name="Line 72"/>
            <p:cNvSpPr>
              <a:spLocks noChangeShapeType="1"/>
            </p:cNvSpPr>
            <p:nvPr/>
          </p:nvSpPr>
          <p:spPr bwMode="auto">
            <a:xfrm>
              <a:off x="7277" y="7798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1" name="Line 73"/>
            <p:cNvSpPr>
              <a:spLocks noChangeShapeType="1"/>
            </p:cNvSpPr>
            <p:nvPr/>
          </p:nvSpPr>
          <p:spPr bwMode="auto">
            <a:xfrm>
              <a:off x="8038" y="7794"/>
              <a:ext cx="0" cy="24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2" name="Line 74"/>
            <p:cNvSpPr>
              <a:spLocks noChangeShapeType="1"/>
            </p:cNvSpPr>
            <p:nvPr/>
          </p:nvSpPr>
          <p:spPr bwMode="auto">
            <a:xfrm>
              <a:off x="7649" y="7787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3" name="Line 75"/>
            <p:cNvSpPr>
              <a:spLocks noChangeShapeType="1"/>
            </p:cNvSpPr>
            <p:nvPr/>
          </p:nvSpPr>
          <p:spPr bwMode="auto">
            <a:xfrm>
              <a:off x="8435" y="7789"/>
              <a:ext cx="0" cy="24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4" name="Line 76"/>
            <p:cNvSpPr>
              <a:spLocks noChangeShapeType="1"/>
            </p:cNvSpPr>
            <p:nvPr/>
          </p:nvSpPr>
          <p:spPr bwMode="auto">
            <a:xfrm>
              <a:off x="8789" y="7798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5" name="Line 77"/>
            <p:cNvSpPr>
              <a:spLocks noChangeShapeType="1"/>
            </p:cNvSpPr>
            <p:nvPr/>
          </p:nvSpPr>
          <p:spPr bwMode="auto">
            <a:xfrm>
              <a:off x="9166" y="7794"/>
              <a:ext cx="0" cy="24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6" name="Line 78"/>
            <p:cNvSpPr>
              <a:spLocks noChangeShapeType="1"/>
            </p:cNvSpPr>
            <p:nvPr/>
          </p:nvSpPr>
          <p:spPr bwMode="auto">
            <a:xfrm>
              <a:off x="9405" y="7664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7" name="Line 79"/>
            <p:cNvSpPr>
              <a:spLocks noChangeShapeType="1"/>
            </p:cNvSpPr>
            <p:nvPr/>
          </p:nvSpPr>
          <p:spPr bwMode="auto">
            <a:xfrm>
              <a:off x="9594" y="7565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8" name="Line 80"/>
            <p:cNvSpPr>
              <a:spLocks noChangeShapeType="1"/>
            </p:cNvSpPr>
            <p:nvPr/>
          </p:nvSpPr>
          <p:spPr bwMode="auto">
            <a:xfrm>
              <a:off x="9824" y="7437"/>
              <a:ext cx="0" cy="24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9" name="Line 81"/>
            <p:cNvSpPr>
              <a:spLocks noChangeShapeType="1"/>
            </p:cNvSpPr>
            <p:nvPr/>
          </p:nvSpPr>
          <p:spPr bwMode="auto">
            <a:xfrm>
              <a:off x="10880" y="6868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90" name="Line 82"/>
            <p:cNvSpPr>
              <a:spLocks noChangeShapeType="1"/>
            </p:cNvSpPr>
            <p:nvPr/>
          </p:nvSpPr>
          <p:spPr bwMode="auto">
            <a:xfrm>
              <a:off x="10273" y="7197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91" name="Line 83"/>
            <p:cNvSpPr>
              <a:spLocks noChangeShapeType="1"/>
            </p:cNvSpPr>
            <p:nvPr/>
          </p:nvSpPr>
          <p:spPr bwMode="auto">
            <a:xfrm>
              <a:off x="10022" y="7338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92" name="Freeform 84"/>
            <p:cNvSpPr>
              <a:spLocks/>
            </p:cNvSpPr>
            <p:nvPr/>
          </p:nvSpPr>
          <p:spPr bwMode="auto">
            <a:xfrm>
              <a:off x="10443" y="6876"/>
              <a:ext cx="426" cy="229"/>
            </a:xfrm>
            <a:custGeom>
              <a:avLst/>
              <a:gdLst>
                <a:gd name="T0" fmla="*/ 0 w 198"/>
                <a:gd name="T1" fmla="*/ 6301 h 118"/>
                <a:gd name="T2" fmla="*/ 19650 w 198"/>
                <a:gd name="T3" fmla="*/ 0 h 118"/>
                <a:gd name="T4" fmla="*/ 19372 w 198"/>
                <a:gd name="T5" fmla="*/ 6090 h 118"/>
                <a:gd name="T6" fmla="*/ 0 w 198"/>
                <a:gd name="T7" fmla="*/ 6301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18"/>
                <a:gd name="T14" fmla="*/ 198 w 19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18">
                  <a:moveTo>
                    <a:pt x="0" y="118"/>
                  </a:moveTo>
                  <a:lnTo>
                    <a:pt x="198" y="0"/>
                  </a:lnTo>
                  <a:cubicBezTo>
                    <a:pt x="197" y="38"/>
                    <a:pt x="196" y="76"/>
                    <a:pt x="195" y="114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93" name="Line 85"/>
            <p:cNvSpPr>
              <a:spLocks noChangeShapeType="1"/>
            </p:cNvSpPr>
            <p:nvPr/>
          </p:nvSpPr>
          <p:spPr bwMode="auto">
            <a:xfrm>
              <a:off x="10507" y="7066"/>
              <a:ext cx="0" cy="24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94" name="Line 86"/>
            <p:cNvSpPr>
              <a:spLocks noChangeShapeType="1"/>
            </p:cNvSpPr>
            <p:nvPr/>
          </p:nvSpPr>
          <p:spPr bwMode="auto">
            <a:xfrm>
              <a:off x="10712" y="6932"/>
              <a:ext cx="0" cy="24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95" name="Rectangle 87"/>
            <p:cNvSpPr>
              <a:spLocks noChangeArrowheads="1"/>
            </p:cNvSpPr>
            <p:nvPr/>
          </p:nvSpPr>
          <p:spPr bwMode="auto">
            <a:xfrm>
              <a:off x="6159" y="7809"/>
              <a:ext cx="371" cy="221"/>
            </a:xfrm>
            <a:prstGeom prst="rect">
              <a:avLst/>
            </a:prstGeom>
            <a:solidFill>
              <a:srgbClr val="969696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4046359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Esempio di dati acquisiti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400" y="1344613"/>
            <a:ext cx="4381500" cy="4467225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Immagine di </a:t>
            </a:r>
            <a:br>
              <a:rPr lang="it-IT" sz="2400" smtClean="0"/>
            </a:br>
            <a:r>
              <a:rPr lang="it-IT" sz="2400" smtClean="0"/>
              <a:t>distanza    </a:t>
            </a:r>
            <a:br>
              <a:rPr lang="it-IT" sz="2400" smtClean="0"/>
            </a:br>
            <a:r>
              <a:rPr lang="it-IT" sz="2400" smtClean="0"/>
              <a:t>(falso colore) </a:t>
            </a:r>
          </a:p>
          <a:p>
            <a:pPr eaLnBrk="1" hangingPunct="1">
              <a:defRPr/>
            </a:pPr>
            <a:endParaRPr lang="it-IT" sz="2400" smtClean="0"/>
          </a:p>
          <a:p>
            <a:pPr eaLnBrk="1" hangingPunct="1">
              <a:defRPr/>
            </a:pPr>
            <a:r>
              <a:rPr lang="it-IT" sz="2400" smtClean="0"/>
              <a:t>Immagine di           intensità</a:t>
            </a:r>
          </a:p>
          <a:p>
            <a:pPr eaLnBrk="1" hangingPunct="1">
              <a:defRPr/>
            </a:pPr>
            <a:endParaRPr lang="it-IT" sz="2400" smtClean="0"/>
          </a:p>
          <a:p>
            <a:pPr eaLnBrk="1" hangingPunct="1">
              <a:defRPr/>
            </a:pPr>
            <a:endParaRPr lang="it-IT" sz="2400" smtClean="0"/>
          </a:p>
          <a:p>
            <a:pPr eaLnBrk="1" hangingPunct="1">
              <a:defRPr/>
            </a:pPr>
            <a:r>
              <a:rPr lang="it-IT" sz="2400" smtClean="0"/>
              <a:t>Immagine</a:t>
            </a:r>
            <a:br>
              <a:rPr lang="it-IT" sz="2400" smtClean="0"/>
            </a:br>
            <a:r>
              <a:rPr lang="it-IT" sz="2400" smtClean="0"/>
              <a:t>fotografica</a:t>
            </a:r>
          </a:p>
        </p:txBody>
      </p:sp>
      <p:pic>
        <p:nvPicPr>
          <p:cNvPr id="24581" name="Picture 4" descr="immagine di 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052513"/>
            <a:ext cx="603567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immagine di intens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727325"/>
            <a:ext cx="60356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immagine true-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4405313"/>
            <a:ext cx="60404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1526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dirty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Riflettività degli oggetti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0563"/>
            <a:ext cx="6683375" cy="5691187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it-IT" sz="2400" dirty="0" smtClean="0">
                <a:solidFill>
                  <a:srgbClr val="FF0000"/>
                </a:solidFill>
                <a:cs typeface="Arial" charset="0"/>
              </a:rPr>
              <a:t>Materiali opachi</a:t>
            </a: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Foglio bianco di carta 	fino al 100%</a:t>
            </a:r>
            <a:endParaRPr lang="it-IT" sz="2200" dirty="0" smtClean="0"/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Neve			80-90%</a:t>
            </a: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Pietra bianca		85%</a:t>
            </a: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Giornale 			69%</a:t>
            </a: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Sabbia (deserto)		50%</a:t>
            </a: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Cemento liscio		24%</a:t>
            </a: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Asfalto			17%</a:t>
            </a:r>
          </a:p>
          <a:p>
            <a:pPr marL="381000" indent="-381000" eaLnBrk="1" hangingPunct="1">
              <a:defRPr/>
            </a:pPr>
            <a:r>
              <a:rPr lang="it-IT" sz="2400" dirty="0" smtClean="0">
                <a:solidFill>
                  <a:srgbClr val="FF0000"/>
                </a:solidFill>
                <a:cs typeface="Arial" charset="0"/>
              </a:rPr>
              <a:t>Materiali riflettenti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Foglio riflettente (3M)	1250%</a:t>
            </a: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Plastica opaca bianca	110%</a:t>
            </a:r>
          </a:p>
          <a:p>
            <a:pPr marL="1139825" lvl="1" eaLnBrk="1" hangingPunct="1">
              <a:defRPr/>
            </a:pPr>
            <a:r>
              <a:rPr lang="it-IT" sz="2200" dirty="0" smtClean="0">
                <a:cs typeface="Arial" charset="0"/>
              </a:rPr>
              <a:t>Plastica opaca nera	17%</a:t>
            </a:r>
          </a:p>
        </p:txBody>
      </p:sp>
      <p:pic>
        <p:nvPicPr>
          <p:cNvPr id="25605" name="Picture 4" descr="riflessione lambert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484313"/>
            <a:ext cx="15144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riflessione specul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854325"/>
            <a:ext cx="152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retro-rifless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16002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7761288" y="1527175"/>
            <a:ext cx="13827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Tahoma" panose="020B0604030504040204" pitchFamily="34" charset="0"/>
              </a:rPr>
              <a:t>Riflessione diffusa (Lambert)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761288" y="5313363"/>
            <a:ext cx="1382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Tahoma" panose="020B0604030504040204" pitchFamily="34" charset="0"/>
              </a:rPr>
              <a:t>Retro-riflessione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7761288" y="3346450"/>
            <a:ext cx="1382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Tahoma" panose="020B0604030504040204" pitchFamily="34" charset="0"/>
              </a:rPr>
              <a:t>Riflessione a specchio</a:t>
            </a:r>
          </a:p>
        </p:txBody>
      </p:sp>
    </p:spTree>
    <p:extLst>
      <p:ext uri="{BB962C8B-B14F-4D97-AF65-F5344CB8AC3E}">
        <p14:creationId xmlns:p14="http://schemas.microsoft.com/office/powerpoint/2010/main" val="46575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dirty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SEGNALE DI RITORNO DEL LASER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" y="1196752"/>
            <a:ext cx="4076700" cy="47529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27710"/>
            <a:ext cx="3456384" cy="2984012"/>
          </a:xfrm>
          <a:prstGeom prst="rect">
            <a:avLst/>
          </a:prstGeom>
        </p:spPr>
      </p:pic>
      <p:sp>
        <p:nvSpPr>
          <p:cNvPr id="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765175"/>
            <a:ext cx="4680074" cy="230378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sz="2400" dirty="0" smtClean="0"/>
              <a:t>Alcuni strumenti sono in grado di registrare il tempo di volo del primo (first </a:t>
            </a:r>
            <a:r>
              <a:rPr lang="it-IT" sz="2400" dirty="0" err="1" smtClean="0"/>
              <a:t>pulse</a:t>
            </a:r>
            <a:r>
              <a:rPr lang="it-IT" sz="2400" dirty="0" smtClean="0"/>
              <a:t>) e dell’ultimo (last </a:t>
            </a:r>
            <a:r>
              <a:rPr lang="it-IT" sz="2400" dirty="0" err="1" smtClean="0"/>
              <a:t>pulse</a:t>
            </a:r>
            <a:r>
              <a:rPr lang="it-IT" sz="2400" dirty="0" smtClean="0"/>
              <a:t>) impulso in ritorno.</a:t>
            </a:r>
          </a:p>
          <a:p>
            <a:pPr marL="0" indent="0" eaLnBrk="1" hangingPunct="1">
              <a:buNone/>
              <a:defRPr/>
            </a:pPr>
            <a:r>
              <a:rPr lang="it-IT" sz="2400" dirty="0" smtClean="0"/>
              <a:t>Altri sono in grado di registrare l’intera forma d’onda.</a:t>
            </a:r>
          </a:p>
        </p:txBody>
      </p:sp>
    </p:spTree>
    <p:extLst>
      <p:ext uri="{BB962C8B-B14F-4D97-AF65-F5344CB8AC3E}">
        <p14:creationId xmlns:p14="http://schemas.microsoft.com/office/powerpoint/2010/main" val="43366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DD7B31-8057-452A-B95E-94D0F711BCB1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Strutturazione di un rilievo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Se l’oggetto è sufficientemente piccolo da essere compreso nel campo di acquisizione dello strumento, è sufficiente un’unica scansione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Il modello acquisito è inquadrato nel sistema di riferimento strumentale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Se è necessario </a:t>
            </a:r>
            <a:r>
              <a:rPr lang="it-IT" dirty="0" err="1" smtClean="0"/>
              <a:t>georeferenziare</a:t>
            </a:r>
            <a:r>
              <a:rPr lang="it-IT" dirty="0" smtClean="0"/>
              <a:t> il modello in un </a:t>
            </a:r>
            <a:r>
              <a:rPr lang="it-IT" dirty="0" err="1" smtClean="0"/>
              <a:t>SdR</a:t>
            </a:r>
            <a:r>
              <a:rPr lang="it-IT" dirty="0" smtClean="0"/>
              <a:t> esterno, occorre includere alcuni punti d’appoggio (GCP), di coordinate note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314700" y="2644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04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DD7ECD-15A1-4002-B394-55AE00A1F13C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71513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Georeferenziazione di un singolo modello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0563"/>
            <a:ext cx="6754813" cy="5691187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Vuol dire determinare</a:t>
            </a:r>
          </a:p>
          <a:p>
            <a:pPr lvl="1" eaLnBrk="1" hangingPunct="1">
              <a:defRPr/>
            </a:pPr>
            <a:r>
              <a:rPr lang="it-IT" smtClean="0"/>
              <a:t>3 traslazioni</a:t>
            </a:r>
          </a:p>
          <a:p>
            <a:pPr lvl="1" eaLnBrk="1" hangingPunct="1">
              <a:defRPr/>
            </a:pPr>
            <a:r>
              <a:rPr lang="it-IT" smtClean="0"/>
              <a:t>3 angoli di rotazione nello spazio (matrice di rotazione 3x3)</a:t>
            </a:r>
          </a:p>
          <a:p>
            <a:pPr eaLnBrk="1" hangingPunct="1">
              <a:defRPr/>
            </a:pPr>
            <a:r>
              <a:rPr lang="it-IT" smtClean="0"/>
              <a:t>Il calcolo viene eseguito utilizzando almeno 3 GCP:</a:t>
            </a:r>
          </a:p>
          <a:p>
            <a:pPr lvl="1" eaLnBrk="1" hangingPunct="1">
              <a:defRPr/>
            </a:pPr>
            <a:endParaRPr lang="it-IT" smtClean="0"/>
          </a:p>
          <a:p>
            <a:pPr eaLnBrk="1" hangingPunct="1">
              <a:defRPr/>
            </a:pPr>
            <a:endParaRPr lang="it-IT" smtClean="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314700" y="2644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Tahoma" panose="020B0604030504040204" pitchFamily="34" charset="0"/>
            </a:endParaRP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7154863" y="4405313"/>
            <a:ext cx="84137" cy="650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7162800" y="5143500"/>
            <a:ext cx="84138" cy="65088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76" name="AutoShape 7"/>
          <p:cNvSpPr>
            <a:spLocks noChangeArrowheads="1"/>
          </p:cNvSpPr>
          <p:nvPr/>
        </p:nvSpPr>
        <p:spPr bwMode="auto">
          <a:xfrm>
            <a:off x="8207375" y="4424363"/>
            <a:ext cx="82550" cy="650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77" name="AutoShape 8"/>
          <p:cNvSpPr>
            <a:spLocks noChangeArrowheads="1"/>
          </p:cNvSpPr>
          <p:nvPr/>
        </p:nvSpPr>
        <p:spPr bwMode="auto">
          <a:xfrm>
            <a:off x="8221663" y="5162550"/>
            <a:ext cx="84137" cy="65088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grpSp>
        <p:nvGrpSpPr>
          <p:cNvPr id="32778" name="Group 9"/>
          <p:cNvGrpSpPr>
            <a:grpSpLocks/>
          </p:cNvGrpSpPr>
          <p:nvPr/>
        </p:nvGrpSpPr>
        <p:grpSpPr bwMode="auto">
          <a:xfrm rot="-438992">
            <a:off x="6983413" y="2203450"/>
            <a:ext cx="1096962" cy="777875"/>
            <a:chOff x="1910" y="1331"/>
            <a:chExt cx="1154" cy="980"/>
          </a:xfrm>
        </p:grpSpPr>
        <p:sp>
          <p:nvSpPr>
            <p:cNvPr id="32833" name="Oval 10"/>
            <p:cNvSpPr>
              <a:spLocks noChangeArrowheads="1"/>
            </p:cNvSpPr>
            <p:nvPr/>
          </p:nvSpPr>
          <p:spPr bwMode="auto">
            <a:xfrm>
              <a:off x="2186" y="1752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34" name="Oval 11"/>
            <p:cNvSpPr>
              <a:spLocks noChangeArrowheads="1"/>
            </p:cNvSpPr>
            <p:nvPr/>
          </p:nvSpPr>
          <p:spPr bwMode="auto">
            <a:xfrm>
              <a:off x="2635" y="1761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35" name="Oval 12"/>
            <p:cNvSpPr>
              <a:spLocks noChangeArrowheads="1"/>
            </p:cNvSpPr>
            <p:nvPr/>
          </p:nvSpPr>
          <p:spPr bwMode="auto">
            <a:xfrm>
              <a:off x="2642" y="2255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36" name="Oval 13"/>
            <p:cNvSpPr>
              <a:spLocks noChangeArrowheads="1"/>
            </p:cNvSpPr>
            <p:nvPr/>
          </p:nvSpPr>
          <p:spPr bwMode="auto">
            <a:xfrm>
              <a:off x="2202" y="2263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37" name="Oval 14"/>
            <p:cNvSpPr>
              <a:spLocks noChangeArrowheads="1"/>
            </p:cNvSpPr>
            <p:nvPr/>
          </p:nvSpPr>
          <p:spPr bwMode="auto">
            <a:xfrm>
              <a:off x="3016" y="2255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38" name="Oval 15"/>
            <p:cNvSpPr>
              <a:spLocks noChangeArrowheads="1"/>
            </p:cNvSpPr>
            <p:nvPr/>
          </p:nvSpPr>
          <p:spPr bwMode="auto">
            <a:xfrm>
              <a:off x="1910" y="1331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39" name="Oval 16"/>
            <p:cNvSpPr>
              <a:spLocks noChangeArrowheads="1"/>
            </p:cNvSpPr>
            <p:nvPr/>
          </p:nvSpPr>
          <p:spPr bwMode="auto">
            <a:xfrm>
              <a:off x="1924" y="2247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40" name="Line 17"/>
            <p:cNvSpPr>
              <a:spLocks noChangeShapeType="1"/>
            </p:cNvSpPr>
            <p:nvPr/>
          </p:nvSpPr>
          <p:spPr bwMode="auto">
            <a:xfrm>
              <a:off x="1936" y="1384"/>
              <a:ext cx="8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41" name="Line 18"/>
            <p:cNvSpPr>
              <a:spLocks noChangeShapeType="1"/>
            </p:cNvSpPr>
            <p:nvPr/>
          </p:nvSpPr>
          <p:spPr bwMode="auto">
            <a:xfrm>
              <a:off x="1976" y="2280"/>
              <a:ext cx="232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42" name="Line 19"/>
            <p:cNvSpPr>
              <a:spLocks noChangeShapeType="1"/>
            </p:cNvSpPr>
            <p:nvPr/>
          </p:nvSpPr>
          <p:spPr bwMode="auto">
            <a:xfrm flipV="1">
              <a:off x="2248" y="2280"/>
              <a:ext cx="400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43" name="Line 20"/>
            <p:cNvSpPr>
              <a:spLocks noChangeShapeType="1"/>
            </p:cNvSpPr>
            <p:nvPr/>
          </p:nvSpPr>
          <p:spPr bwMode="auto">
            <a:xfrm flipV="1">
              <a:off x="2688" y="2280"/>
              <a:ext cx="328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44" name="Line 21"/>
            <p:cNvSpPr>
              <a:spLocks noChangeShapeType="1"/>
            </p:cNvSpPr>
            <p:nvPr/>
          </p:nvSpPr>
          <p:spPr bwMode="auto">
            <a:xfrm flipV="1">
              <a:off x="3040" y="1376"/>
              <a:ext cx="8" cy="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45" name="Line 22"/>
            <p:cNvSpPr>
              <a:spLocks noChangeShapeType="1"/>
            </p:cNvSpPr>
            <p:nvPr/>
          </p:nvSpPr>
          <p:spPr bwMode="auto">
            <a:xfrm>
              <a:off x="1960" y="1352"/>
              <a:ext cx="1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46" name="Line 23"/>
            <p:cNvSpPr>
              <a:spLocks noChangeShapeType="1"/>
            </p:cNvSpPr>
            <p:nvPr/>
          </p:nvSpPr>
          <p:spPr bwMode="auto">
            <a:xfrm flipH="1" flipV="1">
              <a:off x="2216" y="1800"/>
              <a:ext cx="8" cy="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47" name="Line 24"/>
            <p:cNvSpPr>
              <a:spLocks noChangeShapeType="1"/>
            </p:cNvSpPr>
            <p:nvPr/>
          </p:nvSpPr>
          <p:spPr bwMode="auto">
            <a:xfrm flipV="1">
              <a:off x="2224" y="1776"/>
              <a:ext cx="432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48" name="Line 25"/>
            <p:cNvSpPr>
              <a:spLocks noChangeShapeType="1"/>
            </p:cNvSpPr>
            <p:nvPr/>
          </p:nvSpPr>
          <p:spPr bwMode="auto">
            <a:xfrm>
              <a:off x="2656" y="1816"/>
              <a:ext cx="8" cy="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32779" name="AutoShape 26"/>
          <p:cNvSpPr>
            <a:spLocks noChangeArrowheads="1"/>
          </p:cNvSpPr>
          <p:nvPr/>
        </p:nvSpPr>
        <p:spPr bwMode="auto">
          <a:xfrm rot="-429744">
            <a:off x="7961313" y="2120900"/>
            <a:ext cx="76200" cy="508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FC1C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AutoShape 27"/>
          <p:cNvSpPr>
            <a:spLocks noChangeArrowheads="1"/>
          </p:cNvSpPr>
          <p:nvPr/>
        </p:nvSpPr>
        <p:spPr bwMode="auto">
          <a:xfrm rot="-429744">
            <a:off x="8061325" y="2857500"/>
            <a:ext cx="76200" cy="508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FC1C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1" name="AutoShape 28"/>
          <p:cNvSpPr>
            <a:spLocks noChangeArrowheads="1"/>
          </p:cNvSpPr>
          <p:nvPr/>
        </p:nvSpPr>
        <p:spPr bwMode="auto">
          <a:xfrm rot="-429744">
            <a:off x="7026275" y="2979738"/>
            <a:ext cx="76200" cy="508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FC1C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AutoShape 29"/>
          <p:cNvSpPr>
            <a:spLocks noChangeArrowheads="1"/>
          </p:cNvSpPr>
          <p:nvPr/>
        </p:nvSpPr>
        <p:spPr bwMode="auto">
          <a:xfrm rot="-429744">
            <a:off x="8008938" y="2789238"/>
            <a:ext cx="150812" cy="149225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FC1C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3" name="AutoShape 30"/>
          <p:cNvSpPr>
            <a:spLocks noChangeArrowheads="1"/>
          </p:cNvSpPr>
          <p:nvPr/>
        </p:nvSpPr>
        <p:spPr bwMode="auto">
          <a:xfrm rot="-429744">
            <a:off x="6992938" y="2928938"/>
            <a:ext cx="150812" cy="149225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FC1C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AutoShape 31"/>
          <p:cNvSpPr>
            <a:spLocks noChangeArrowheads="1"/>
          </p:cNvSpPr>
          <p:nvPr/>
        </p:nvSpPr>
        <p:spPr bwMode="auto">
          <a:xfrm rot="-429744">
            <a:off x="7920038" y="2078038"/>
            <a:ext cx="150812" cy="149225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FC1C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5" name="AutoShape 32"/>
          <p:cNvSpPr>
            <a:spLocks noChangeArrowheads="1"/>
          </p:cNvSpPr>
          <p:nvPr/>
        </p:nvSpPr>
        <p:spPr bwMode="auto">
          <a:xfrm rot="9846">
            <a:off x="7138988" y="4416425"/>
            <a:ext cx="74612" cy="53975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400">
              <a:solidFill>
                <a:srgbClr val="FC1C0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6" name="AutoShape 33"/>
          <p:cNvSpPr>
            <a:spLocks noChangeArrowheads="1"/>
          </p:cNvSpPr>
          <p:nvPr/>
        </p:nvSpPr>
        <p:spPr bwMode="auto">
          <a:xfrm>
            <a:off x="7126288" y="4360863"/>
            <a:ext cx="152400" cy="1397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grpSp>
        <p:nvGrpSpPr>
          <p:cNvPr id="32787" name="Group 34"/>
          <p:cNvGrpSpPr>
            <a:grpSpLocks/>
          </p:cNvGrpSpPr>
          <p:nvPr/>
        </p:nvGrpSpPr>
        <p:grpSpPr bwMode="auto">
          <a:xfrm rot="42262">
            <a:off x="7156450" y="4451350"/>
            <a:ext cx="1098550" cy="777875"/>
            <a:chOff x="1910" y="1331"/>
            <a:chExt cx="1154" cy="980"/>
          </a:xfrm>
        </p:grpSpPr>
        <p:sp>
          <p:nvSpPr>
            <p:cNvPr id="32817" name="Oval 35"/>
            <p:cNvSpPr>
              <a:spLocks noChangeArrowheads="1"/>
            </p:cNvSpPr>
            <p:nvPr/>
          </p:nvSpPr>
          <p:spPr bwMode="auto">
            <a:xfrm>
              <a:off x="2186" y="1752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18" name="Oval 36"/>
            <p:cNvSpPr>
              <a:spLocks noChangeArrowheads="1"/>
            </p:cNvSpPr>
            <p:nvPr/>
          </p:nvSpPr>
          <p:spPr bwMode="auto">
            <a:xfrm>
              <a:off x="2635" y="1761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19" name="Oval 37"/>
            <p:cNvSpPr>
              <a:spLocks noChangeArrowheads="1"/>
            </p:cNvSpPr>
            <p:nvPr/>
          </p:nvSpPr>
          <p:spPr bwMode="auto">
            <a:xfrm>
              <a:off x="2642" y="2255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20" name="Oval 38"/>
            <p:cNvSpPr>
              <a:spLocks noChangeArrowheads="1"/>
            </p:cNvSpPr>
            <p:nvPr/>
          </p:nvSpPr>
          <p:spPr bwMode="auto">
            <a:xfrm>
              <a:off x="2202" y="2263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21" name="Oval 39"/>
            <p:cNvSpPr>
              <a:spLocks noChangeArrowheads="1"/>
            </p:cNvSpPr>
            <p:nvPr/>
          </p:nvSpPr>
          <p:spPr bwMode="auto">
            <a:xfrm>
              <a:off x="3016" y="2255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22" name="Oval 40"/>
            <p:cNvSpPr>
              <a:spLocks noChangeArrowheads="1"/>
            </p:cNvSpPr>
            <p:nvPr/>
          </p:nvSpPr>
          <p:spPr bwMode="auto">
            <a:xfrm>
              <a:off x="1910" y="1331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23" name="Oval 41"/>
            <p:cNvSpPr>
              <a:spLocks noChangeArrowheads="1"/>
            </p:cNvSpPr>
            <p:nvPr/>
          </p:nvSpPr>
          <p:spPr bwMode="auto">
            <a:xfrm>
              <a:off x="1924" y="2247"/>
              <a:ext cx="48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2824" name="Line 42"/>
            <p:cNvSpPr>
              <a:spLocks noChangeShapeType="1"/>
            </p:cNvSpPr>
            <p:nvPr/>
          </p:nvSpPr>
          <p:spPr bwMode="auto">
            <a:xfrm>
              <a:off x="1936" y="1384"/>
              <a:ext cx="8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25" name="Line 43"/>
            <p:cNvSpPr>
              <a:spLocks noChangeShapeType="1"/>
            </p:cNvSpPr>
            <p:nvPr/>
          </p:nvSpPr>
          <p:spPr bwMode="auto">
            <a:xfrm>
              <a:off x="1976" y="2280"/>
              <a:ext cx="232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26" name="Line 44"/>
            <p:cNvSpPr>
              <a:spLocks noChangeShapeType="1"/>
            </p:cNvSpPr>
            <p:nvPr/>
          </p:nvSpPr>
          <p:spPr bwMode="auto">
            <a:xfrm flipV="1">
              <a:off x="2248" y="2280"/>
              <a:ext cx="400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27" name="Line 45"/>
            <p:cNvSpPr>
              <a:spLocks noChangeShapeType="1"/>
            </p:cNvSpPr>
            <p:nvPr/>
          </p:nvSpPr>
          <p:spPr bwMode="auto">
            <a:xfrm flipV="1">
              <a:off x="2688" y="2280"/>
              <a:ext cx="328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28" name="Line 46"/>
            <p:cNvSpPr>
              <a:spLocks noChangeShapeType="1"/>
            </p:cNvSpPr>
            <p:nvPr/>
          </p:nvSpPr>
          <p:spPr bwMode="auto">
            <a:xfrm flipV="1">
              <a:off x="3040" y="1376"/>
              <a:ext cx="8" cy="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29" name="Line 47"/>
            <p:cNvSpPr>
              <a:spLocks noChangeShapeType="1"/>
            </p:cNvSpPr>
            <p:nvPr/>
          </p:nvSpPr>
          <p:spPr bwMode="auto">
            <a:xfrm>
              <a:off x="1960" y="1352"/>
              <a:ext cx="10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30" name="Line 48"/>
            <p:cNvSpPr>
              <a:spLocks noChangeShapeType="1"/>
            </p:cNvSpPr>
            <p:nvPr/>
          </p:nvSpPr>
          <p:spPr bwMode="auto">
            <a:xfrm flipH="1" flipV="1">
              <a:off x="2216" y="1800"/>
              <a:ext cx="8" cy="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31" name="Line 49"/>
            <p:cNvSpPr>
              <a:spLocks noChangeShapeType="1"/>
            </p:cNvSpPr>
            <p:nvPr/>
          </p:nvSpPr>
          <p:spPr bwMode="auto">
            <a:xfrm flipV="1">
              <a:off x="2224" y="1776"/>
              <a:ext cx="432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2832" name="Line 50"/>
            <p:cNvSpPr>
              <a:spLocks noChangeShapeType="1"/>
            </p:cNvSpPr>
            <p:nvPr/>
          </p:nvSpPr>
          <p:spPr bwMode="auto">
            <a:xfrm>
              <a:off x="2656" y="1816"/>
              <a:ext cx="8" cy="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32788" name="AutoShape 51"/>
          <p:cNvSpPr>
            <a:spLocks noChangeArrowheads="1"/>
          </p:cNvSpPr>
          <p:nvPr/>
        </p:nvSpPr>
        <p:spPr bwMode="auto">
          <a:xfrm>
            <a:off x="7339013" y="3332163"/>
            <a:ext cx="508000" cy="644525"/>
          </a:xfrm>
          <a:prstGeom prst="downArrow">
            <a:avLst>
              <a:gd name="adj1" fmla="val 50000"/>
              <a:gd name="adj2" fmla="val 317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89" name="AutoShape 52"/>
          <p:cNvSpPr>
            <a:spLocks noChangeArrowheads="1"/>
          </p:cNvSpPr>
          <p:nvPr/>
        </p:nvSpPr>
        <p:spPr bwMode="auto">
          <a:xfrm>
            <a:off x="7116763" y="4386263"/>
            <a:ext cx="152400" cy="1397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0" name="AutoShape 53"/>
          <p:cNvSpPr>
            <a:spLocks noChangeArrowheads="1"/>
          </p:cNvSpPr>
          <p:nvPr/>
        </p:nvSpPr>
        <p:spPr bwMode="auto">
          <a:xfrm>
            <a:off x="8158163" y="4373563"/>
            <a:ext cx="152400" cy="1397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1" name="AutoShape 54"/>
          <p:cNvSpPr>
            <a:spLocks noChangeArrowheads="1"/>
          </p:cNvSpPr>
          <p:nvPr/>
        </p:nvSpPr>
        <p:spPr bwMode="auto">
          <a:xfrm>
            <a:off x="8183563" y="5097463"/>
            <a:ext cx="152400" cy="1397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2" name="AutoShape 55"/>
          <p:cNvSpPr>
            <a:spLocks noChangeArrowheads="1"/>
          </p:cNvSpPr>
          <p:nvPr/>
        </p:nvSpPr>
        <p:spPr bwMode="auto">
          <a:xfrm>
            <a:off x="7078663" y="5135563"/>
            <a:ext cx="152400" cy="1397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3" name="AutoShape 56"/>
          <p:cNvSpPr>
            <a:spLocks noChangeArrowheads="1"/>
          </p:cNvSpPr>
          <p:nvPr/>
        </p:nvSpPr>
        <p:spPr bwMode="auto">
          <a:xfrm>
            <a:off x="8183563" y="5110163"/>
            <a:ext cx="152400" cy="1397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4" name="AutoShape 57"/>
          <p:cNvSpPr>
            <a:spLocks noChangeArrowheads="1"/>
          </p:cNvSpPr>
          <p:nvPr/>
        </p:nvSpPr>
        <p:spPr bwMode="auto">
          <a:xfrm>
            <a:off x="6877050" y="2219325"/>
            <a:ext cx="152400" cy="1397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5" name="AutoShape 58"/>
          <p:cNvSpPr>
            <a:spLocks noChangeArrowheads="1"/>
          </p:cNvSpPr>
          <p:nvPr/>
        </p:nvSpPr>
        <p:spPr bwMode="auto">
          <a:xfrm>
            <a:off x="8183563" y="4411663"/>
            <a:ext cx="152400" cy="139700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6" name="AutoShape 59"/>
          <p:cNvSpPr>
            <a:spLocks noChangeArrowheads="1"/>
          </p:cNvSpPr>
          <p:nvPr/>
        </p:nvSpPr>
        <p:spPr bwMode="auto">
          <a:xfrm>
            <a:off x="8172450" y="5097463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7" name="AutoShape 60"/>
          <p:cNvSpPr>
            <a:spLocks noChangeArrowheads="1"/>
          </p:cNvSpPr>
          <p:nvPr/>
        </p:nvSpPr>
        <p:spPr bwMode="auto">
          <a:xfrm>
            <a:off x="8147050" y="4386263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8" name="AutoShape 61"/>
          <p:cNvSpPr>
            <a:spLocks noChangeArrowheads="1"/>
          </p:cNvSpPr>
          <p:nvPr/>
        </p:nvSpPr>
        <p:spPr bwMode="auto">
          <a:xfrm>
            <a:off x="7092950" y="4348163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2799" name="AutoShape 62"/>
          <p:cNvSpPr>
            <a:spLocks noChangeArrowheads="1"/>
          </p:cNvSpPr>
          <p:nvPr/>
        </p:nvSpPr>
        <p:spPr bwMode="auto">
          <a:xfrm>
            <a:off x="7092950" y="5110163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grpSp>
        <p:nvGrpSpPr>
          <p:cNvPr id="32801" name="Group 64"/>
          <p:cNvGrpSpPr>
            <a:grpSpLocks/>
          </p:cNvGrpSpPr>
          <p:nvPr/>
        </p:nvGrpSpPr>
        <p:grpSpPr bwMode="auto">
          <a:xfrm rot="-447490">
            <a:off x="6683375" y="1844675"/>
            <a:ext cx="1301750" cy="1346200"/>
            <a:chOff x="2358" y="2678"/>
            <a:chExt cx="820" cy="848"/>
          </a:xfrm>
        </p:grpSpPr>
        <p:sp>
          <p:nvSpPr>
            <p:cNvPr id="32810" name="Line 65"/>
            <p:cNvSpPr>
              <a:spLocks noChangeShapeType="1"/>
            </p:cNvSpPr>
            <p:nvPr/>
          </p:nvSpPr>
          <p:spPr bwMode="auto">
            <a:xfrm flipH="1" flipV="1">
              <a:off x="2379" y="2681"/>
              <a:ext cx="1" cy="79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11" name="Line 66"/>
            <p:cNvSpPr>
              <a:spLocks noChangeShapeType="1"/>
            </p:cNvSpPr>
            <p:nvPr/>
          </p:nvSpPr>
          <p:spPr bwMode="auto">
            <a:xfrm>
              <a:off x="2374" y="3481"/>
              <a:ext cx="804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12" name="Text Box 67"/>
            <p:cNvSpPr txBox="1">
              <a:spLocks noChangeArrowheads="1"/>
            </p:cNvSpPr>
            <p:nvPr/>
          </p:nvSpPr>
          <p:spPr bwMode="auto">
            <a:xfrm>
              <a:off x="2958" y="3282"/>
              <a:ext cx="20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x</a:t>
              </a:r>
              <a:endParaRPr lang="ar-SA" altLang="it-IT" b="1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32813" name="Text Box 68"/>
            <p:cNvSpPr txBox="1">
              <a:spLocks noChangeArrowheads="1"/>
            </p:cNvSpPr>
            <p:nvPr/>
          </p:nvSpPr>
          <p:spPr bwMode="auto">
            <a:xfrm>
              <a:off x="2360" y="2678"/>
              <a:ext cx="20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z</a:t>
              </a:r>
              <a:endParaRPr lang="ar-SA" altLang="it-IT" b="1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32814" name="Text Box 69"/>
            <p:cNvSpPr txBox="1">
              <a:spLocks noChangeArrowheads="1"/>
            </p:cNvSpPr>
            <p:nvPr/>
          </p:nvSpPr>
          <p:spPr bwMode="auto">
            <a:xfrm>
              <a:off x="2845" y="2827"/>
              <a:ext cx="13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85" tIns="28392" rIns="56785" bIns="2839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y</a:t>
              </a:r>
              <a:endParaRPr lang="ar-SA" altLang="it-IT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815" name="Line 70"/>
            <p:cNvSpPr>
              <a:spLocks noChangeShapeType="1"/>
            </p:cNvSpPr>
            <p:nvPr/>
          </p:nvSpPr>
          <p:spPr bwMode="auto">
            <a:xfrm flipV="1">
              <a:off x="2392" y="3051"/>
              <a:ext cx="558" cy="41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16" name="Oval 71"/>
            <p:cNvSpPr>
              <a:spLocks noChangeArrowheads="1"/>
            </p:cNvSpPr>
            <p:nvPr/>
          </p:nvSpPr>
          <p:spPr bwMode="auto">
            <a:xfrm>
              <a:off x="2358" y="3463"/>
              <a:ext cx="37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32802" name="Group 72"/>
          <p:cNvGrpSpPr>
            <a:grpSpLocks/>
          </p:cNvGrpSpPr>
          <p:nvPr/>
        </p:nvGrpSpPr>
        <p:grpSpPr bwMode="auto">
          <a:xfrm rot="-29060">
            <a:off x="6410325" y="4664075"/>
            <a:ext cx="1301750" cy="1346200"/>
            <a:chOff x="2358" y="2678"/>
            <a:chExt cx="820" cy="848"/>
          </a:xfrm>
        </p:grpSpPr>
        <p:sp>
          <p:nvSpPr>
            <p:cNvPr id="32803" name="Line 73"/>
            <p:cNvSpPr>
              <a:spLocks noChangeShapeType="1"/>
            </p:cNvSpPr>
            <p:nvPr/>
          </p:nvSpPr>
          <p:spPr bwMode="auto">
            <a:xfrm flipH="1" flipV="1">
              <a:off x="2379" y="2681"/>
              <a:ext cx="1" cy="79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04" name="Line 74"/>
            <p:cNvSpPr>
              <a:spLocks noChangeShapeType="1"/>
            </p:cNvSpPr>
            <p:nvPr/>
          </p:nvSpPr>
          <p:spPr bwMode="auto">
            <a:xfrm>
              <a:off x="2374" y="3481"/>
              <a:ext cx="804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05" name="Text Box 75"/>
            <p:cNvSpPr txBox="1">
              <a:spLocks noChangeArrowheads="1"/>
            </p:cNvSpPr>
            <p:nvPr/>
          </p:nvSpPr>
          <p:spPr bwMode="auto">
            <a:xfrm>
              <a:off x="2958" y="3282"/>
              <a:ext cx="20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X</a:t>
              </a:r>
              <a:endParaRPr lang="ar-SA" altLang="it-IT" b="1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32806" name="Text Box 76"/>
            <p:cNvSpPr txBox="1">
              <a:spLocks noChangeArrowheads="1"/>
            </p:cNvSpPr>
            <p:nvPr/>
          </p:nvSpPr>
          <p:spPr bwMode="auto">
            <a:xfrm>
              <a:off x="2360" y="2678"/>
              <a:ext cx="20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Z</a:t>
              </a:r>
              <a:endParaRPr lang="ar-SA" altLang="it-IT" b="1">
                <a:solidFill>
                  <a:srgbClr val="006699"/>
                </a:solidFill>
                <a:latin typeface="Tahoma" panose="020B0604030504040204" pitchFamily="34" charset="0"/>
              </a:endParaRPr>
            </a:p>
            <a:p>
              <a:endParaRPr lang="ar-SA" altLang="it-IT">
                <a:latin typeface="Tahoma" panose="020B0604030504040204" pitchFamily="34" charset="0"/>
              </a:endParaRPr>
            </a:p>
          </p:txBody>
        </p:sp>
        <p:sp>
          <p:nvSpPr>
            <p:cNvPr id="32807" name="Text Box 77"/>
            <p:cNvSpPr txBox="1">
              <a:spLocks noChangeArrowheads="1"/>
            </p:cNvSpPr>
            <p:nvPr/>
          </p:nvSpPr>
          <p:spPr bwMode="auto">
            <a:xfrm>
              <a:off x="2845" y="2827"/>
              <a:ext cx="13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785" tIns="28392" rIns="56785" bIns="2839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006699"/>
                  </a:solidFill>
                  <a:latin typeface="Tahoma" panose="020B0604030504040204" pitchFamily="34" charset="0"/>
                </a:rPr>
                <a:t>Y</a:t>
              </a:r>
              <a:endParaRPr lang="ar-SA" altLang="it-IT">
                <a:solidFill>
                  <a:srgbClr val="0066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808" name="Line 78"/>
            <p:cNvSpPr>
              <a:spLocks noChangeShapeType="1"/>
            </p:cNvSpPr>
            <p:nvPr/>
          </p:nvSpPr>
          <p:spPr bwMode="auto">
            <a:xfrm flipV="1">
              <a:off x="2392" y="3051"/>
              <a:ext cx="558" cy="41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09" name="Oval 79"/>
            <p:cNvSpPr>
              <a:spLocks noChangeArrowheads="1"/>
            </p:cNvSpPr>
            <p:nvPr/>
          </p:nvSpPr>
          <p:spPr bwMode="auto">
            <a:xfrm>
              <a:off x="2358" y="3463"/>
              <a:ext cx="37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872026" y="4334508"/>
                <a:ext cx="4498411" cy="1311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it-IT" sz="2800" b="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it-IT" sz="28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>
                          <a:latin typeface="Cambria Math" panose="02040503050406030204" pitchFamily="18" charset="0"/>
                        </a:rPr>
                        <m:t>𝛷</m:t>
                      </m:r>
                      <m:r>
                        <a:rPr lang="it-IT" sz="2800" b="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800" b="0" i="1">
                          <a:latin typeface="Cambria Math" panose="02040503050406030204" pitchFamily="18" charset="0"/>
                        </a:rPr>
                        <m:t>𝛫</m:t>
                      </m:r>
                      <m:r>
                        <a:rPr lang="it-IT" sz="2800" b="0" i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8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800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800" b="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26" y="4334508"/>
                <a:ext cx="4498411" cy="1311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098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B7593C-F8FC-4CD6-BA1E-E9F7D6423B94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Ambito di utilizzo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Tipologia di rilevamento: </a:t>
            </a:r>
            <a:r>
              <a:rPr lang="it-IT" dirty="0" smtClean="0">
                <a:solidFill>
                  <a:srgbClr val="FF0000"/>
                </a:solidFill>
              </a:rPr>
              <a:t>acquisizione della geometria di superfici in modo statico con tecniche “non a contatto”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Dimensioni degli interventi: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smtClean="0"/>
              <a:t>da poche decine di cm (“</a:t>
            </a:r>
            <a:r>
              <a:rPr lang="it-IT" dirty="0" err="1" smtClean="0"/>
              <a:t>close-range</a:t>
            </a:r>
            <a:r>
              <a:rPr lang="it-IT" dirty="0" smtClean="0"/>
              <a:t>”)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smtClean="0"/>
              <a:t>Oggetti di tipo architettonico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smtClean="0"/>
              <a:t>Elementi del territorio (pareti rocciose, frane, …)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smtClean="0"/>
              <a:t>Esiste poi il rilievo mediante “laser scanning” da aereo (LIDAR)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290888" y="271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75746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4BD5E-5FEB-4F44-A440-C26BB8448915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Rilievi di oggetti di grandi dimensioni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696"/>
            <a:ext cx="9036050" cy="5472112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/>
              <a:t>Se l’oggetto è di dimensioni tali da non poter essere più ripreso in una singola scansione, è necessario eseguire una seria di acquisizioni (</a:t>
            </a:r>
            <a:r>
              <a:rPr lang="it-IT" sz="2800" dirty="0" smtClean="0">
                <a:solidFill>
                  <a:srgbClr val="FF0000"/>
                </a:solidFill>
              </a:rPr>
              <a:t>blocco di scansioni</a:t>
            </a:r>
            <a:r>
              <a:rPr lang="it-IT" sz="2800" dirty="0" smtClean="0"/>
              <a:t>)</a:t>
            </a:r>
          </a:p>
          <a:p>
            <a:pPr eaLnBrk="1" hangingPunct="1">
              <a:defRPr/>
            </a:pPr>
            <a:r>
              <a:rPr lang="it-IT" sz="2800" dirty="0" smtClean="0"/>
              <a:t>Poiché ciascuna scansione è riferita nel </a:t>
            </a:r>
            <a:r>
              <a:rPr lang="it-IT" sz="2800" dirty="0" err="1" smtClean="0"/>
              <a:t>SdR</a:t>
            </a:r>
            <a:r>
              <a:rPr lang="it-IT" sz="2800" dirty="0" smtClean="0"/>
              <a:t> strumentale, esse devono essere registrate nello stesso </a:t>
            </a:r>
            <a:r>
              <a:rPr lang="it-IT" sz="2800" dirty="0" err="1" smtClean="0"/>
              <a:t>SdR</a:t>
            </a:r>
            <a:endParaRPr lang="it-IT" sz="2800" dirty="0" smtClean="0"/>
          </a:p>
          <a:p>
            <a:pPr eaLnBrk="1" hangingPunct="1">
              <a:defRPr/>
            </a:pPr>
            <a:r>
              <a:rPr lang="it-IT" sz="2800" dirty="0" smtClean="0"/>
              <a:t>Due casi:</a:t>
            </a:r>
          </a:p>
          <a:p>
            <a:pPr lvl="1" eaLnBrk="1" hangingPunct="1">
              <a:defRPr/>
            </a:pPr>
            <a:r>
              <a:rPr lang="it-IT" sz="2400" dirty="0" smtClean="0"/>
              <a:t>Non è necessario inquadrare il rilievo in un </a:t>
            </a:r>
            <a:r>
              <a:rPr lang="it-IT" sz="2400" dirty="0" err="1" smtClean="0"/>
              <a:t>SdR</a:t>
            </a:r>
            <a:r>
              <a:rPr lang="it-IT" sz="2400" dirty="0" smtClean="0"/>
              <a:t> esterno, ma è sufficiente co-registrare i modelli</a:t>
            </a:r>
          </a:p>
          <a:p>
            <a:pPr lvl="1" eaLnBrk="1" hangingPunct="1">
              <a:defRPr/>
            </a:pPr>
            <a:r>
              <a:rPr lang="it-IT" sz="2400" dirty="0" smtClean="0"/>
              <a:t>E’ necessario inquadrare il rilievo in un </a:t>
            </a:r>
            <a:r>
              <a:rPr lang="it-IT" sz="2400" dirty="0" err="1" smtClean="0"/>
              <a:t>SdR</a:t>
            </a:r>
            <a:r>
              <a:rPr lang="it-IT" sz="2400" dirty="0" smtClean="0"/>
              <a:t> esterno (serve un numero sufficiente di GCP)</a:t>
            </a:r>
          </a:p>
        </p:txBody>
      </p:sp>
    </p:spTree>
    <p:extLst>
      <p:ext uri="{BB962C8B-B14F-4D97-AF65-F5344CB8AC3E}">
        <p14:creationId xmlns:p14="http://schemas.microsoft.com/office/powerpoint/2010/main" val="1064722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4FB82F-FB68-4D1B-AF4B-B1B2975F2D72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Co-registrazione di modelli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9036050" cy="516255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Vuol dire considerare il </a:t>
            </a:r>
            <a:r>
              <a:rPr lang="it-IT" dirty="0" err="1" smtClean="0"/>
              <a:t>SdR</a:t>
            </a:r>
            <a:r>
              <a:rPr lang="it-IT" dirty="0" smtClean="0"/>
              <a:t> proprio di un modello come riferimento e registrare gli altri su di esso (chiamata anche </a:t>
            </a:r>
            <a:r>
              <a:rPr lang="it-IT" i="1" dirty="0" smtClean="0"/>
              <a:t>allineamento</a:t>
            </a:r>
            <a:r>
              <a:rPr lang="it-IT" dirty="0" smtClean="0"/>
              <a:t>)</a:t>
            </a:r>
          </a:p>
          <a:p>
            <a:pPr eaLnBrk="1" hangingPunct="1">
              <a:defRPr/>
            </a:pPr>
            <a:r>
              <a:rPr lang="it-IT" dirty="0" smtClean="0"/>
              <a:t>Si tratta di calcolare i parametri della trasformazione:</a:t>
            </a:r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r>
              <a:rPr lang="it-IT" dirty="0" smtClean="0"/>
              <a:t>Due modalità per determinare la trasformazione:</a:t>
            </a:r>
          </a:p>
          <a:p>
            <a:pPr lvl="1" eaLnBrk="1" hangingPunct="1">
              <a:defRPr/>
            </a:pPr>
            <a:r>
              <a:rPr lang="it-IT" dirty="0" smtClean="0"/>
              <a:t>Metodi di </a:t>
            </a:r>
            <a:r>
              <a:rPr lang="it-IT" i="1" dirty="0" err="1" smtClean="0"/>
              <a:t>matching</a:t>
            </a:r>
            <a:r>
              <a:rPr lang="it-IT" dirty="0" smtClean="0"/>
              <a:t> di superfici (ad esempio ICP)</a:t>
            </a:r>
          </a:p>
          <a:p>
            <a:pPr lvl="1" eaLnBrk="1" hangingPunct="1">
              <a:defRPr/>
            </a:pPr>
            <a:r>
              <a:rPr lang="it-IT" dirty="0" smtClean="0"/>
              <a:t>Utilizzo di punti di legame (almeno 3) misurati su entrambi i modelli da </a:t>
            </a:r>
            <a:r>
              <a:rPr lang="it-IT" dirty="0" err="1" smtClean="0"/>
              <a:t>co-registrare</a:t>
            </a:r>
            <a:endParaRPr lang="it-IT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4084244" y="2780928"/>
                <a:ext cx="4287135" cy="1077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20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200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t-IT" sz="200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1" i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it-IT" sz="2000" b="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it-IT" sz="2000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2000" b="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it-IT" sz="2000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2000" b="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>
                              <a:latin typeface="Cambria Math" panose="02040503050406030204" pitchFamily="18" charset="0"/>
                            </a:rPr>
                            <m:t>𝛫</m:t>
                          </m:r>
                        </m:e>
                        <m:sub>
                          <m:r>
                            <a:rPr lang="it-IT" sz="2000" b="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2000" b="0" i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sz="20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it-IT" sz="20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0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244" y="2780928"/>
                <a:ext cx="4287135" cy="10778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772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DD05CE-C3D2-49E9-9273-60E6405A0D9F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Georeferenziazione di più modelli (1)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6255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E’ ovviamente possibile, disponendo di un numero di GCP sufficiente, registrare ogni singolo modello nel SdR esterno</a:t>
            </a:r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3778250" y="5364163"/>
            <a:ext cx="82550" cy="650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3736975" y="4516438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4284663" y="5710238"/>
            <a:ext cx="84137" cy="650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4738688" y="5018088"/>
            <a:ext cx="84137" cy="650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49" name="AutoShape 8"/>
          <p:cNvSpPr>
            <a:spLocks noChangeArrowheads="1"/>
          </p:cNvSpPr>
          <p:nvPr/>
        </p:nvSpPr>
        <p:spPr bwMode="auto">
          <a:xfrm>
            <a:off x="4746625" y="5756275"/>
            <a:ext cx="84138" cy="65088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5791200" y="5037138"/>
            <a:ext cx="82550" cy="650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5805488" y="5775325"/>
            <a:ext cx="84137" cy="65088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>
            <a:off x="5632450" y="4560888"/>
            <a:ext cx="82550" cy="650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68538" y="2430463"/>
            <a:ext cx="1135062" cy="1377950"/>
            <a:chOff x="1100" y="1782"/>
            <a:chExt cx="715" cy="868"/>
          </a:xfrm>
        </p:grpSpPr>
        <p:grpSp>
          <p:nvGrpSpPr>
            <p:cNvPr id="35987" name="Group 13"/>
            <p:cNvGrpSpPr>
              <a:grpSpLocks/>
            </p:cNvGrpSpPr>
            <p:nvPr/>
          </p:nvGrpSpPr>
          <p:grpSpPr bwMode="auto">
            <a:xfrm rot="543178">
              <a:off x="1156" y="1862"/>
              <a:ext cx="638" cy="776"/>
              <a:chOff x="768" y="815"/>
              <a:chExt cx="1088" cy="1497"/>
            </a:xfrm>
          </p:grpSpPr>
          <p:sp>
            <p:nvSpPr>
              <p:cNvPr id="35994" name="Oval 14"/>
              <p:cNvSpPr>
                <a:spLocks noChangeArrowheads="1"/>
              </p:cNvSpPr>
              <p:nvPr/>
            </p:nvSpPr>
            <p:spPr bwMode="auto">
              <a:xfrm>
                <a:off x="1328" y="84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95" name="Oval 15"/>
              <p:cNvSpPr>
                <a:spLocks noChangeArrowheads="1"/>
              </p:cNvSpPr>
              <p:nvPr/>
            </p:nvSpPr>
            <p:spPr bwMode="auto">
              <a:xfrm>
                <a:off x="768" y="175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96" name="Oval 16"/>
              <p:cNvSpPr>
                <a:spLocks noChangeArrowheads="1"/>
              </p:cNvSpPr>
              <p:nvPr/>
            </p:nvSpPr>
            <p:spPr bwMode="auto">
              <a:xfrm>
                <a:off x="791" y="815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97" name="Oval 17"/>
              <p:cNvSpPr>
                <a:spLocks noChangeArrowheads="1"/>
              </p:cNvSpPr>
              <p:nvPr/>
            </p:nvSpPr>
            <p:spPr bwMode="auto">
              <a:xfrm>
                <a:off x="1295" y="224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98" name="Oval 18"/>
              <p:cNvSpPr>
                <a:spLocks noChangeArrowheads="1"/>
              </p:cNvSpPr>
              <p:nvPr/>
            </p:nvSpPr>
            <p:spPr bwMode="auto">
              <a:xfrm>
                <a:off x="1330" y="13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99" name="Oval 19"/>
              <p:cNvSpPr>
                <a:spLocks noChangeArrowheads="1"/>
              </p:cNvSpPr>
              <p:nvPr/>
            </p:nvSpPr>
            <p:spPr bwMode="auto">
              <a:xfrm>
                <a:off x="1780" y="13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000" name="Oval 20"/>
              <p:cNvSpPr>
                <a:spLocks noChangeArrowheads="1"/>
              </p:cNvSpPr>
              <p:nvPr/>
            </p:nvSpPr>
            <p:spPr bwMode="auto">
              <a:xfrm>
                <a:off x="1808" y="22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001" name="Line 21"/>
              <p:cNvSpPr>
                <a:spLocks noChangeShapeType="1"/>
              </p:cNvSpPr>
              <p:nvPr/>
            </p:nvSpPr>
            <p:spPr bwMode="auto">
              <a:xfrm flipH="1">
                <a:off x="800" y="872"/>
                <a:ext cx="16" cy="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02" name="Line 22"/>
              <p:cNvSpPr>
                <a:spLocks noChangeShapeType="1"/>
              </p:cNvSpPr>
              <p:nvPr/>
            </p:nvSpPr>
            <p:spPr bwMode="auto">
              <a:xfrm>
                <a:off x="808" y="1800"/>
                <a:ext cx="496" cy="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03" name="Line 23"/>
              <p:cNvSpPr>
                <a:spLocks noChangeShapeType="1"/>
              </p:cNvSpPr>
              <p:nvPr/>
            </p:nvSpPr>
            <p:spPr bwMode="auto">
              <a:xfrm>
                <a:off x="832" y="848"/>
                <a:ext cx="520" cy="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04" name="Line 24"/>
              <p:cNvSpPr>
                <a:spLocks noChangeShapeType="1"/>
              </p:cNvSpPr>
              <p:nvPr/>
            </p:nvSpPr>
            <p:spPr bwMode="auto">
              <a:xfrm>
                <a:off x="840" y="864"/>
                <a:ext cx="4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05" name="Line 25"/>
              <p:cNvSpPr>
                <a:spLocks noChangeShapeType="1"/>
              </p:cNvSpPr>
              <p:nvPr/>
            </p:nvSpPr>
            <p:spPr bwMode="auto">
              <a:xfrm flipH="1">
                <a:off x="1336" y="1400"/>
                <a:ext cx="16" cy="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06" name="Line 26"/>
              <p:cNvSpPr>
                <a:spLocks noChangeShapeType="1"/>
              </p:cNvSpPr>
              <p:nvPr/>
            </p:nvSpPr>
            <p:spPr bwMode="auto">
              <a:xfrm>
                <a:off x="1376" y="1368"/>
                <a:ext cx="424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07" name="Line 27"/>
              <p:cNvSpPr>
                <a:spLocks noChangeShapeType="1"/>
              </p:cNvSpPr>
              <p:nvPr/>
            </p:nvSpPr>
            <p:spPr bwMode="auto">
              <a:xfrm>
                <a:off x="1344" y="2264"/>
                <a:ext cx="480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08" name="Line 28"/>
              <p:cNvSpPr>
                <a:spLocks noChangeShapeType="1"/>
              </p:cNvSpPr>
              <p:nvPr/>
            </p:nvSpPr>
            <p:spPr bwMode="auto">
              <a:xfrm>
                <a:off x="1816" y="1400"/>
                <a:ext cx="8" cy="8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09" name="Line 29"/>
              <p:cNvSpPr>
                <a:spLocks noChangeShapeType="1"/>
              </p:cNvSpPr>
              <p:nvPr/>
            </p:nvSpPr>
            <p:spPr bwMode="auto">
              <a:xfrm>
                <a:off x="1336" y="832"/>
                <a:ext cx="16" cy="5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10" name="Line 30"/>
              <p:cNvSpPr>
                <a:spLocks noChangeShapeType="1"/>
              </p:cNvSpPr>
              <p:nvPr/>
            </p:nvSpPr>
            <p:spPr bwMode="auto">
              <a:xfrm>
                <a:off x="1360" y="888"/>
                <a:ext cx="456" cy="4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6011" name="Line 31"/>
              <p:cNvSpPr>
                <a:spLocks noChangeShapeType="1"/>
              </p:cNvSpPr>
              <p:nvPr/>
            </p:nvSpPr>
            <p:spPr bwMode="auto">
              <a:xfrm flipV="1">
                <a:off x="1352" y="82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35988" name="AutoShape 32"/>
            <p:cNvSpPr>
              <a:spLocks noChangeArrowheads="1"/>
            </p:cNvSpPr>
            <p:nvPr/>
          </p:nvSpPr>
          <p:spPr bwMode="auto">
            <a:xfrm rot="602726">
              <a:off x="1752" y="2173"/>
              <a:ext cx="47" cy="34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9" name="AutoShape 33"/>
            <p:cNvSpPr>
              <a:spLocks noChangeArrowheads="1"/>
            </p:cNvSpPr>
            <p:nvPr/>
          </p:nvSpPr>
          <p:spPr bwMode="auto">
            <a:xfrm rot="602726">
              <a:off x="1369" y="2549"/>
              <a:ext cx="124" cy="101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0" name="AutoShape 34"/>
            <p:cNvSpPr>
              <a:spLocks noChangeArrowheads="1"/>
            </p:cNvSpPr>
            <p:nvPr/>
          </p:nvSpPr>
          <p:spPr bwMode="auto">
            <a:xfrm rot="602726">
              <a:off x="1222" y="1817"/>
              <a:ext cx="47" cy="33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1" name="AutoShape 35"/>
            <p:cNvSpPr>
              <a:spLocks noChangeArrowheads="1"/>
            </p:cNvSpPr>
            <p:nvPr/>
          </p:nvSpPr>
          <p:spPr bwMode="auto">
            <a:xfrm rot="602726">
              <a:off x="1100" y="2278"/>
              <a:ext cx="99" cy="96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2" name="AutoShape 36"/>
            <p:cNvSpPr>
              <a:spLocks noChangeArrowheads="1"/>
            </p:cNvSpPr>
            <p:nvPr/>
          </p:nvSpPr>
          <p:spPr bwMode="auto">
            <a:xfrm rot="602726">
              <a:off x="1196" y="1782"/>
              <a:ext cx="99" cy="96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3" name="AutoShape 37"/>
            <p:cNvSpPr>
              <a:spLocks noChangeArrowheads="1"/>
            </p:cNvSpPr>
            <p:nvPr/>
          </p:nvSpPr>
          <p:spPr bwMode="auto">
            <a:xfrm rot="602726">
              <a:off x="1716" y="2150"/>
              <a:ext cx="99" cy="96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462463" y="2690813"/>
            <a:ext cx="1281112" cy="1000125"/>
            <a:chOff x="2418" y="1970"/>
            <a:chExt cx="807" cy="630"/>
          </a:xfrm>
        </p:grpSpPr>
        <p:grpSp>
          <p:nvGrpSpPr>
            <p:cNvPr id="35963" name="Group 39"/>
            <p:cNvGrpSpPr>
              <a:grpSpLocks/>
            </p:cNvGrpSpPr>
            <p:nvPr/>
          </p:nvGrpSpPr>
          <p:grpSpPr bwMode="auto">
            <a:xfrm rot="-438992">
              <a:off x="2484" y="2049"/>
              <a:ext cx="691" cy="490"/>
              <a:chOff x="1910" y="1331"/>
              <a:chExt cx="1154" cy="980"/>
            </a:xfrm>
          </p:grpSpPr>
          <p:sp>
            <p:nvSpPr>
              <p:cNvPr id="35971" name="Oval 40"/>
              <p:cNvSpPr>
                <a:spLocks noChangeArrowheads="1"/>
              </p:cNvSpPr>
              <p:nvPr/>
            </p:nvSpPr>
            <p:spPr bwMode="auto">
              <a:xfrm>
                <a:off x="2186" y="17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72" name="Oval 41"/>
              <p:cNvSpPr>
                <a:spLocks noChangeArrowheads="1"/>
              </p:cNvSpPr>
              <p:nvPr/>
            </p:nvSpPr>
            <p:spPr bwMode="auto">
              <a:xfrm>
                <a:off x="2635" y="176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73" name="Oval 42"/>
              <p:cNvSpPr>
                <a:spLocks noChangeArrowheads="1"/>
              </p:cNvSpPr>
              <p:nvPr/>
            </p:nvSpPr>
            <p:spPr bwMode="auto">
              <a:xfrm>
                <a:off x="2642" y="2255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74" name="Oval 43"/>
              <p:cNvSpPr>
                <a:spLocks noChangeArrowheads="1"/>
              </p:cNvSpPr>
              <p:nvPr/>
            </p:nvSpPr>
            <p:spPr bwMode="auto">
              <a:xfrm>
                <a:off x="2202" y="2263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75" name="Oval 44"/>
              <p:cNvSpPr>
                <a:spLocks noChangeArrowheads="1"/>
              </p:cNvSpPr>
              <p:nvPr/>
            </p:nvSpPr>
            <p:spPr bwMode="auto">
              <a:xfrm>
                <a:off x="3016" y="2255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76" name="Oval 45"/>
              <p:cNvSpPr>
                <a:spLocks noChangeArrowheads="1"/>
              </p:cNvSpPr>
              <p:nvPr/>
            </p:nvSpPr>
            <p:spPr bwMode="auto">
              <a:xfrm>
                <a:off x="1910" y="133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77" name="Oval 46"/>
              <p:cNvSpPr>
                <a:spLocks noChangeArrowheads="1"/>
              </p:cNvSpPr>
              <p:nvPr/>
            </p:nvSpPr>
            <p:spPr bwMode="auto">
              <a:xfrm>
                <a:off x="1924" y="2247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78" name="Line 47"/>
              <p:cNvSpPr>
                <a:spLocks noChangeShapeType="1"/>
              </p:cNvSpPr>
              <p:nvPr/>
            </p:nvSpPr>
            <p:spPr bwMode="auto">
              <a:xfrm>
                <a:off x="1936" y="1384"/>
                <a:ext cx="8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79" name="Line 48"/>
              <p:cNvSpPr>
                <a:spLocks noChangeShapeType="1"/>
              </p:cNvSpPr>
              <p:nvPr/>
            </p:nvSpPr>
            <p:spPr bwMode="auto">
              <a:xfrm>
                <a:off x="1976" y="2280"/>
                <a:ext cx="2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80" name="Line 49"/>
              <p:cNvSpPr>
                <a:spLocks noChangeShapeType="1"/>
              </p:cNvSpPr>
              <p:nvPr/>
            </p:nvSpPr>
            <p:spPr bwMode="auto">
              <a:xfrm flipV="1">
                <a:off x="2248" y="2280"/>
                <a:ext cx="400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81" name="Line 50"/>
              <p:cNvSpPr>
                <a:spLocks noChangeShapeType="1"/>
              </p:cNvSpPr>
              <p:nvPr/>
            </p:nvSpPr>
            <p:spPr bwMode="auto">
              <a:xfrm flipV="1">
                <a:off x="2688" y="2280"/>
                <a:ext cx="328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82" name="Line 51"/>
              <p:cNvSpPr>
                <a:spLocks noChangeShapeType="1"/>
              </p:cNvSpPr>
              <p:nvPr/>
            </p:nvSpPr>
            <p:spPr bwMode="auto">
              <a:xfrm flipV="1">
                <a:off x="3040" y="1376"/>
                <a:ext cx="8" cy="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83" name="Line 52"/>
              <p:cNvSpPr>
                <a:spLocks noChangeShapeType="1"/>
              </p:cNvSpPr>
              <p:nvPr/>
            </p:nvSpPr>
            <p:spPr bwMode="auto">
              <a:xfrm>
                <a:off x="1960" y="1352"/>
                <a:ext cx="10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84" name="Line 53"/>
              <p:cNvSpPr>
                <a:spLocks noChangeShapeType="1"/>
              </p:cNvSpPr>
              <p:nvPr/>
            </p:nvSpPr>
            <p:spPr bwMode="auto">
              <a:xfrm flipH="1" flipV="1">
                <a:off x="2216" y="1800"/>
                <a:ext cx="8" cy="4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85" name="Line 54"/>
              <p:cNvSpPr>
                <a:spLocks noChangeShapeType="1"/>
              </p:cNvSpPr>
              <p:nvPr/>
            </p:nvSpPr>
            <p:spPr bwMode="auto">
              <a:xfrm flipV="1">
                <a:off x="2224" y="1776"/>
                <a:ext cx="4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86" name="Line 55"/>
              <p:cNvSpPr>
                <a:spLocks noChangeShapeType="1"/>
              </p:cNvSpPr>
              <p:nvPr/>
            </p:nvSpPr>
            <p:spPr bwMode="auto">
              <a:xfrm>
                <a:off x="2656" y="1816"/>
                <a:ext cx="8" cy="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35964" name="AutoShape 56"/>
            <p:cNvSpPr>
              <a:spLocks noChangeArrowheads="1"/>
            </p:cNvSpPr>
            <p:nvPr/>
          </p:nvSpPr>
          <p:spPr bwMode="auto">
            <a:xfrm rot="-429744">
              <a:off x="3100" y="1997"/>
              <a:ext cx="48" cy="32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65" name="AutoShape 57"/>
            <p:cNvSpPr>
              <a:spLocks noChangeArrowheads="1"/>
            </p:cNvSpPr>
            <p:nvPr/>
          </p:nvSpPr>
          <p:spPr bwMode="auto">
            <a:xfrm rot="-429744">
              <a:off x="3163" y="2461"/>
              <a:ext cx="48" cy="32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66" name="AutoShape 58"/>
            <p:cNvSpPr>
              <a:spLocks noChangeArrowheads="1"/>
            </p:cNvSpPr>
            <p:nvPr/>
          </p:nvSpPr>
          <p:spPr bwMode="auto">
            <a:xfrm rot="-429744">
              <a:off x="2418" y="2058"/>
              <a:ext cx="95" cy="94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67" name="AutoShape 59"/>
            <p:cNvSpPr>
              <a:spLocks noChangeArrowheads="1"/>
            </p:cNvSpPr>
            <p:nvPr/>
          </p:nvSpPr>
          <p:spPr bwMode="auto">
            <a:xfrm rot="-429744">
              <a:off x="2511" y="2538"/>
              <a:ext cx="48" cy="32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68" name="AutoShape 60"/>
            <p:cNvSpPr>
              <a:spLocks noChangeArrowheads="1"/>
            </p:cNvSpPr>
            <p:nvPr/>
          </p:nvSpPr>
          <p:spPr bwMode="auto">
            <a:xfrm rot="-429744">
              <a:off x="3130" y="2418"/>
              <a:ext cx="95" cy="94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69" name="AutoShape 61"/>
            <p:cNvSpPr>
              <a:spLocks noChangeArrowheads="1"/>
            </p:cNvSpPr>
            <p:nvPr/>
          </p:nvSpPr>
          <p:spPr bwMode="auto">
            <a:xfrm rot="-429744">
              <a:off x="2490" y="2506"/>
              <a:ext cx="95" cy="94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0" name="AutoShape 62"/>
            <p:cNvSpPr>
              <a:spLocks noChangeArrowheads="1"/>
            </p:cNvSpPr>
            <p:nvPr/>
          </p:nvSpPr>
          <p:spPr bwMode="auto">
            <a:xfrm rot="-429744">
              <a:off x="3074" y="1970"/>
              <a:ext cx="95" cy="94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6632575" y="2543175"/>
            <a:ext cx="898525" cy="1301750"/>
            <a:chOff x="3881" y="1957"/>
            <a:chExt cx="566" cy="820"/>
          </a:xfrm>
        </p:grpSpPr>
        <p:grpSp>
          <p:nvGrpSpPr>
            <p:cNvPr id="35939" name="Group 64"/>
            <p:cNvGrpSpPr>
              <a:grpSpLocks/>
            </p:cNvGrpSpPr>
            <p:nvPr/>
          </p:nvGrpSpPr>
          <p:grpSpPr bwMode="auto">
            <a:xfrm rot="-606424">
              <a:off x="3976" y="1957"/>
              <a:ext cx="471" cy="790"/>
              <a:chOff x="3094" y="747"/>
              <a:chExt cx="712" cy="1562"/>
            </a:xfrm>
          </p:grpSpPr>
          <p:sp>
            <p:nvSpPr>
              <p:cNvPr id="35945" name="Oval 65"/>
              <p:cNvSpPr>
                <a:spLocks noChangeArrowheads="1"/>
              </p:cNvSpPr>
              <p:nvPr/>
            </p:nvSpPr>
            <p:spPr bwMode="auto">
              <a:xfrm>
                <a:off x="3268" y="226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46" name="Oval 66"/>
              <p:cNvSpPr>
                <a:spLocks noChangeArrowheads="1"/>
              </p:cNvSpPr>
              <p:nvPr/>
            </p:nvSpPr>
            <p:spPr bwMode="auto">
              <a:xfrm>
                <a:off x="3726" y="1227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47" name="Oval 67"/>
              <p:cNvSpPr>
                <a:spLocks noChangeArrowheads="1"/>
              </p:cNvSpPr>
              <p:nvPr/>
            </p:nvSpPr>
            <p:spPr bwMode="auto">
              <a:xfrm>
                <a:off x="3128" y="2163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48" name="Oval 68"/>
              <p:cNvSpPr>
                <a:spLocks noChangeArrowheads="1"/>
              </p:cNvSpPr>
              <p:nvPr/>
            </p:nvSpPr>
            <p:spPr bwMode="auto">
              <a:xfrm>
                <a:off x="3758" y="2153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49" name="Oval 69"/>
              <p:cNvSpPr>
                <a:spLocks noChangeArrowheads="1"/>
              </p:cNvSpPr>
              <p:nvPr/>
            </p:nvSpPr>
            <p:spPr bwMode="auto">
              <a:xfrm>
                <a:off x="3108" y="1207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50" name="Oval 70"/>
              <p:cNvSpPr>
                <a:spLocks noChangeArrowheads="1"/>
              </p:cNvSpPr>
              <p:nvPr/>
            </p:nvSpPr>
            <p:spPr bwMode="auto">
              <a:xfrm>
                <a:off x="3250" y="133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51" name="Oval 71"/>
              <p:cNvSpPr>
                <a:spLocks noChangeArrowheads="1"/>
              </p:cNvSpPr>
              <p:nvPr/>
            </p:nvSpPr>
            <p:spPr bwMode="auto">
              <a:xfrm>
                <a:off x="3094" y="747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52" name="Oval 72"/>
              <p:cNvSpPr>
                <a:spLocks noChangeArrowheads="1"/>
              </p:cNvSpPr>
              <p:nvPr/>
            </p:nvSpPr>
            <p:spPr bwMode="auto">
              <a:xfrm>
                <a:off x="3142" y="189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53" name="Line 73"/>
              <p:cNvSpPr>
                <a:spLocks noChangeShapeType="1"/>
              </p:cNvSpPr>
              <p:nvPr/>
            </p:nvSpPr>
            <p:spPr bwMode="auto">
              <a:xfrm>
                <a:off x="3288" y="1384"/>
                <a:ext cx="16" cy="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54" name="Line 74"/>
              <p:cNvSpPr>
                <a:spLocks noChangeShapeType="1"/>
              </p:cNvSpPr>
              <p:nvPr/>
            </p:nvSpPr>
            <p:spPr bwMode="auto">
              <a:xfrm flipH="1" flipV="1">
                <a:off x="3168" y="2208"/>
                <a:ext cx="96" cy="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55" name="Line 75"/>
              <p:cNvSpPr>
                <a:spLocks noChangeShapeType="1"/>
              </p:cNvSpPr>
              <p:nvPr/>
            </p:nvSpPr>
            <p:spPr bwMode="auto">
              <a:xfrm flipH="1" flipV="1">
                <a:off x="3152" y="1256"/>
                <a:ext cx="104" cy="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56" name="Line 76"/>
              <p:cNvSpPr>
                <a:spLocks noChangeShapeType="1"/>
              </p:cNvSpPr>
              <p:nvPr/>
            </p:nvSpPr>
            <p:spPr bwMode="auto">
              <a:xfrm>
                <a:off x="3144" y="1256"/>
                <a:ext cx="8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57" name="Line 77"/>
              <p:cNvSpPr>
                <a:spLocks noChangeShapeType="1"/>
              </p:cNvSpPr>
              <p:nvPr/>
            </p:nvSpPr>
            <p:spPr bwMode="auto">
              <a:xfrm>
                <a:off x="3176" y="2184"/>
                <a:ext cx="5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58" name="Line 78"/>
              <p:cNvSpPr>
                <a:spLocks noChangeShapeType="1"/>
              </p:cNvSpPr>
              <p:nvPr/>
            </p:nvSpPr>
            <p:spPr bwMode="auto">
              <a:xfrm flipH="1" flipV="1">
                <a:off x="3760" y="1272"/>
                <a:ext cx="32" cy="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59" name="Line 79"/>
              <p:cNvSpPr>
                <a:spLocks noChangeShapeType="1"/>
              </p:cNvSpPr>
              <p:nvPr/>
            </p:nvSpPr>
            <p:spPr bwMode="auto">
              <a:xfrm>
                <a:off x="3152" y="1232"/>
                <a:ext cx="584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60" name="Line 80"/>
              <p:cNvSpPr>
                <a:spLocks noChangeShapeType="1"/>
              </p:cNvSpPr>
              <p:nvPr/>
            </p:nvSpPr>
            <p:spPr bwMode="auto">
              <a:xfrm flipH="1" flipV="1">
                <a:off x="3184" y="1928"/>
                <a:ext cx="592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61" name="Line 81"/>
              <p:cNvSpPr>
                <a:spLocks noChangeShapeType="1"/>
              </p:cNvSpPr>
              <p:nvPr/>
            </p:nvSpPr>
            <p:spPr bwMode="auto">
              <a:xfrm flipH="1" flipV="1">
                <a:off x="3144" y="792"/>
                <a:ext cx="24" cy="10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62" name="Line 82"/>
              <p:cNvSpPr>
                <a:spLocks noChangeShapeType="1"/>
              </p:cNvSpPr>
              <p:nvPr/>
            </p:nvSpPr>
            <p:spPr bwMode="auto">
              <a:xfrm>
                <a:off x="3144" y="792"/>
                <a:ext cx="59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35940" name="AutoShape 83"/>
            <p:cNvSpPr>
              <a:spLocks noChangeArrowheads="1"/>
            </p:cNvSpPr>
            <p:nvPr/>
          </p:nvSpPr>
          <p:spPr bwMode="auto">
            <a:xfrm rot="-662583">
              <a:off x="3881" y="1958"/>
              <a:ext cx="106" cy="91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41" name="AutoShape 84"/>
            <p:cNvSpPr>
              <a:spLocks noChangeArrowheads="1"/>
            </p:cNvSpPr>
            <p:nvPr/>
          </p:nvSpPr>
          <p:spPr bwMode="auto">
            <a:xfrm rot="-662583">
              <a:off x="4056" y="2262"/>
              <a:ext cx="53" cy="33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42" name="AutoShape 85"/>
            <p:cNvSpPr>
              <a:spLocks noChangeArrowheads="1"/>
            </p:cNvSpPr>
            <p:nvPr/>
          </p:nvSpPr>
          <p:spPr bwMode="auto">
            <a:xfrm rot="-662583">
              <a:off x="4136" y="2729"/>
              <a:ext cx="53" cy="32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43" name="AutoShape 86"/>
            <p:cNvSpPr>
              <a:spLocks noChangeArrowheads="1"/>
            </p:cNvSpPr>
            <p:nvPr/>
          </p:nvSpPr>
          <p:spPr bwMode="auto">
            <a:xfrm rot="-662583">
              <a:off x="4033" y="2222"/>
              <a:ext cx="106" cy="91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44" name="AutoShape 87"/>
            <p:cNvSpPr>
              <a:spLocks noChangeArrowheads="1"/>
            </p:cNvSpPr>
            <p:nvPr/>
          </p:nvSpPr>
          <p:spPr bwMode="auto">
            <a:xfrm rot="-662583">
              <a:off x="4121" y="2686"/>
              <a:ext cx="106" cy="91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2541588" y="4164013"/>
            <a:ext cx="2320925" cy="1684337"/>
            <a:chOff x="1266" y="2858"/>
            <a:chExt cx="1462" cy="1061"/>
          </a:xfrm>
        </p:grpSpPr>
        <p:grpSp>
          <p:nvGrpSpPr>
            <p:cNvPr id="35914" name="Group 89"/>
            <p:cNvGrpSpPr>
              <a:grpSpLocks/>
            </p:cNvGrpSpPr>
            <p:nvPr/>
          </p:nvGrpSpPr>
          <p:grpSpPr bwMode="auto">
            <a:xfrm rot="-49702">
              <a:off x="2057" y="3143"/>
              <a:ext cx="639" cy="776"/>
              <a:chOff x="768" y="815"/>
              <a:chExt cx="1088" cy="1497"/>
            </a:xfrm>
          </p:grpSpPr>
          <p:sp>
            <p:nvSpPr>
              <p:cNvPr id="35921" name="Oval 90"/>
              <p:cNvSpPr>
                <a:spLocks noChangeArrowheads="1"/>
              </p:cNvSpPr>
              <p:nvPr/>
            </p:nvSpPr>
            <p:spPr bwMode="auto">
              <a:xfrm>
                <a:off x="1328" y="84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22" name="Oval 91"/>
              <p:cNvSpPr>
                <a:spLocks noChangeArrowheads="1"/>
              </p:cNvSpPr>
              <p:nvPr/>
            </p:nvSpPr>
            <p:spPr bwMode="auto">
              <a:xfrm>
                <a:off x="768" y="175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23" name="Oval 92"/>
              <p:cNvSpPr>
                <a:spLocks noChangeArrowheads="1"/>
              </p:cNvSpPr>
              <p:nvPr/>
            </p:nvSpPr>
            <p:spPr bwMode="auto">
              <a:xfrm>
                <a:off x="791" y="815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24" name="Oval 93"/>
              <p:cNvSpPr>
                <a:spLocks noChangeArrowheads="1"/>
              </p:cNvSpPr>
              <p:nvPr/>
            </p:nvSpPr>
            <p:spPr bwMode="auto">
              <a:xfrm>
                <a:off x="1295" y="224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25" name="Oval 94"/>
              <p:cNvSpPr>
                <a:spLocks noChangeArrowheads="1"/>
              </p:cNvSpPr>
              <p:nvPr/>
            </p:nvSpPr>
            <p:spPr bwMode="auto">
              <a:xfrm>
                <a:off x="1330" y="13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26" name="Oval 95"/>
              <p:cNvSpPr>
                <a:spLocks noChangeArrowheads="1"/>
              </p:cNvSpPr>
              <p:nvPr/>
            </p:nvSpPr>
            <p:spPr bwMode="auto">
              <a:xfrm>
                <a:off x="1780" y="13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27" name="Oval 96"/>
              <p:cNvSpPr>
                <a:spLocks noChangeArrowheads="1"/>
              </p:cNvSpPr>
              <p:nvPr/>
            </p:nvSpPr>
            <p:spPr bwMode="auto">
              <a:xfrm>
                <a:off x="1808" y="22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28" name="Line 97"/>
              <p:cNvSpPr>
                <a:spLocks noChangeShapeType="1"/>
              </p:cNvSpPr>
              <p:nvPr/>
            </p:nvSpPr>
            <p:spPr bwMode="auto">
              <a:xfrm flipH="1">
                <a:off x="800" y="872"/>
                <a:ext cx="16" cy="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29" name="Line 98"/>
              <p:cNvSpPr>
                <a:spLocks noChangeShapeType="1"/>
              </p:cNvSpPr>
              <p:nvPr/>
            </p:nvSpPr>
            <p:spPr bwMode="auto">
              <a:xfrm>
                <a:off x="808" y="1800"/>
                <a:ext cx="496" cy="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0" name="Line 99"/>
              <p:cNvSpPr>
                <a:spLocks noChangeShapeType="1"/>
              </p:cNvSpPr>
              <p:nvPr/>
            </p:nvSpPr>
            <p:spPr bwMode="auto">
              <a:xfrm>
                <a:off x="832" y="848"/>
                <a:ext cx="520" cy="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1" name="Line 100"/>
              <p:cNvSpPr>
                <a:spLocks noChangeShapeType="1"/>
              </p:cNvSpPr>
              <p:nvPr/>
            </p:nvSpPr>
            <p:spPr bwMode="auto">
              <a:xfrm>
                <a:off x="840" y="864"/>
                <a:ext cx="488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2" name="Line 101"/>
              <p:cNvSpPr>
                <a:spLocks noChangeShapeType="1"/>
              </p:cNvSpPr>
              <p:nvPr/>
            </p:nvSpPr>
            <p:spPr bwMode="auto">
              <a:xfrm flipH="1">
                <a:off x="1336" y="1400"/>
                <a:ext cx="16" cy="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3" name="Line 102"/>
              <p:cNvSpPr>
                <a:spLocks noChangeShapeType="1"/>
              </p:cNvSpPr>
              <p:nvPr/>
            </p:nvSpPr>
            <p:spPr bwMode="auto">
              <a:xfrm>
                <a:off x="1376" y="1368"/>
                <a:ext cx="424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4" name="Line 103"/>
              <p:cNvSpPr>
                <a:spLocks noChangeShapeType="1"/>
              </p:cNvSpPr>
              <p:nvPr/>
            </p:nvSpPr>
            <p:spPr bwMode="auto">
              <a:xfrm>
                <a:off x="1344" y="2264"/>
                <a:ext cx="480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5" name="Line 104"/>
              <p:cNvSpPr>
                <a:spLocks noChangeShapeType="1"/>
              </p:cNvSpPr>
              <p:nvPr/>
            </p:nvSpPr>
            <p:spPr bwMode="auto">
              <a:xfrm>
                <a:off x="1816" y="1400"/>
                <a:ext cx="8" cy="8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6" name="Line 105"/>
              <p:cNvSpPr>
                <a:spLocks noChangeShapeType="1"/>
              </p:cNvSpPr>
              <p:nvPr/>
            </p:nvSpPr>
            <p:spPr bwMode="auto">
              <a:xfrm>
                <a:off x="1336" y="832"/>
                <a:ext cx="16" cy="5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7" name="Line 106"/>
              <p:cNvSpPr>
                <a:spLocks noChangeShapeType="1"/>
              </p:cNvSpPr>
              <p:nvPr/>
            </p:nvSpPr>
            <p:spPr bwMode="auto">
              <a:xfrm>
                <a:off x="1360" y="888"/>
                <a:ext cx="456" cy="4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38" name="Line 107"/>
              <p:cNvSpPr>
                <a:spLocks noChangeShapeType="1"/>
              </p:cNvSpPr>
              <p:nvPr/>
            </p:nvSpPr>
            <p:spPr bwMode="auto">
              <a:xfrm flipV="1">
                <a:off x="1352" y="824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35915" name="AutoShape 108"/>
            <p:cNvSpPr>
              <a:spLocks noChangeArrowheads="1"/>
            </p:cNvSpPr>
            <p:nvPr/>
          </p:nvSpPr>
          <p:spPr bwMode="auto">
            <a:xfrm rot="9846">
              <a:off x="2640" y="3403"/>
              <a:ext cx="47" cy="34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FC1C04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6" name="AutoShape 109"/>
            <p:cNvSpPr>
              <a:spLocks noChangeArrowheads="1"/>
            </p:cNvSpPr>
            <p:nvPr/>
          </p:nvSpPr>
          <p:spPr bwMode="auto">
            <a:xfrm>
              <a:off x="1266" y="2858"/>
              <a:ext cx="454" cy="720"/>
            </a:xfrm>
            <a:prstGeom prst="curvedRightArrow">
              <a:avLst>
                <a:gd name="adj1" fmla="val 31718"/>
                <a:gd name="adj2" fmla="val 6343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7" name="AutoShape 110"/>
            <p:cNvSpPr>
              <a:spLocks noChangeArrowheads="1"/>
            </p:cNvSpPr>
            <p:nvPr/>
          </p:nvSpPr>
          <p:spPr bwMode="auto">
            <a:xfrm>
              <a:off x="2632" y="3368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8" name="AutoShape 111"/>
            <p:cNvSpPr>
              <a:spLocks noChangeArrowheads="1"/>
            </p:cNvSpPr>
            <p:nvPr/>
          </p:nvSpPr>
          <p:spPr bwMode="auto">
            <a:xfrm>
              <a:off x="2352" y="3816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19" name="AutoShape 112"/>
            <p:cNvSpPr>
              <a:spLocks noChangeArrowheads="1"/>
            </p:cNvSpPr>
            <p:nvPr/>
          </p:nvSpPr>
          <p:spPr bwMode="auto">
            <a:xfrm>
              <a:off x="2024" y="3096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920" name="AutoShape 113"/>
            <p:cNvSpPr>
              <a:spLocks noChangeArrowheads="1"/>
            </p:cNvSpPr>
            <p:nvPr/>
          </p:nvSpPr>
          <p:spPr bwMode="auto">
            <a:xfrm>
              <a:off x="2024" y="3600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10" name="Group 114"/>
          <p:cNvGrpSpPr>
            <a:grpSpLocks/>
          </p:cNvGrpSpPr>
          <p:nvPr/>
        </p:nvGrpSpPr>
        <p:grpSpPr bwMode="auto">
          <a:xfrm>
            <a:off x="4662488" y="3944938"/>
            <a:ext cx="1257300" cy="1943100"/>
            <a:chOff x="2608" y="2728"/>
            <a:chExt cx="792" cy="1224"/>
          </a:xfrm>
        </p:grpSpPr>
        <p:grpSp>
          <p:nvGrpSpPr>
            <p:cNvPr id="35892" name="Group 115"/>
            <p:cNvGrpSpPr>
              <a:grpSpLocks/>
            </p:cNvGrpSpPr>
            <p:nvPr/>
          </p:nvGrpSpPr>
          <p:grpSpPr bwMode="auto">
            <a:xfrm rot="42262">
              <a:off x="2657" y="3433"/>
              <a:ext cx="692" cy="490"/>
              <a:chOff x="1910" y="1331"/>
              <a:chExt cx="1154" cy="980"/>
            </a:xfrm>
          </p:grpSpPr>
          <p:sp>
            <p:nvSpPr>
              <p:cNvPr id="35898" name="Oval 116"/>
              <p:cNvSpPr>
                <a:spLocks noChangeArrowheads="1"/>
              </p:cNvSpPr>
              <p:nvPr/>
            </p:nvSpPr>
            <p:spPr bwMode="auto">
              <a:xfrm>
                <a:off x="2186" y="17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99" name="Oval 117"/>
              <p:cNvSpPr>
                <a:spLocks noChangeArrowheads="1"/>
              </p:cNvSpPr>
              <p:nvPr/>
            </p:nvSpPr>
            <p:spPr bwMode="auto">
              <a:xfrm>
                <a:off x="2635" y="176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00" name="Oval 118"/>
              <p:cNvSpPr>
                <a:spLocks noChangeArrowheads="1"/>
              </p:cNvSpPr>
              <p:nvPr/>
            </p:nvSpPr>
            <p:spPr bwMode="auto">
              <a:xfrm>
                <a:off x="2642" y="2255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01" name="Oval 119"/>
              <p:cNvSpPr>
                <a:spLocks noChangeArrowheads="1"/>
              </p:cNvSpPr>
              <p:nvPr/>
            </p:nvSpPr>
            <p:spPr bwMode="auto">
              <a:xfrm>
                <a:off x="2202" y="2263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02" name="Oval 120"/>
              <p:cNvSpPr>
                <a:spLocks noChangeArrowheads="1"/>
              </p:cNvSpPr>
              <p:nvPr/>
            </p:nvSpPr>
            <p:spPr bwMode="auto">
              <a:xfrm>
                <a:off x="3016" y="2255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03" name="Oval 121"/>
              <p:cNvSpPr>
                <a:spLocks noChangeArrowheads="1"/>
              </p:cNvSpPr>
              <p:nvPr/>
            </p:nvSpPr>
            <p:spPr bwMode="auto">
              <a:xfrm>
                <a:off x="1910" y="133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04" name="Oval 122"/>
              <p:cNvSpPr>
                <a:spLocks noChangeArrowheads="1"/>
              </p:cNvSpPr>
              <p:nvPr/>
            </p:nvSpPr>
            <p:spPr bwMode="auto">
              <a:xfrm>
                <a:off x="1924" y="2247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905" name="Line 123"/>
              <p:cNvSpPr>
                <a:spLocks noChangeShapeType="1"/>
              </p:cNvSpPr>
              <p:nvPr/>
            </p:nvSpPr>
            <p:spPr bwMode="auto">
              <a:xfrm>
                <a:off x="1936" y="1384"/>
                <a:ext cx="8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06" name="Line 124"/>
              <p:cNvSpPr>
                <a:spLocks noChangeShapeType="1"/>
              </p:cNvSpPr>
              <p:nvPr/>
            </p:nvSpPr>
            <p:spPr bwMode="auto">
              <a:xfrm>
                <a:off x="1976" y="2280"/>
                <a:ext cx="2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07" name="Line 125"/>
              <p:cNvSpPr>
                <a:spLocks noChangeShapeType="1"/>
              </p:cNvSpPr>
              <p:nvPr/>
            </p:nvSpPr>
            <p:spPr bwMode="auto">
              <a:xfrm flipV="1">
                <a:off x="2248" y="2280"/>
                <a:ext cx="400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08" name="Line 126"/>
              <p:cNvSpPr>
                <a:spLocks noChangeShapeType="1"/>
              </p:cNvSpPr>
              <p:nvPr/>
            </p:nvSpPr>
            <p:spPr bwMode="auto">
              <a:xfrm flipV="1">
                <a:off x="2688" y="2280"/>
                <a:ext cx="328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09" name="Line 127"/>
              <p:cNvSpPr>
                <a:spLocks noChangeShapeType="1"/>
              </p:cNvSpPr>
              <p:nvPr/>
            </p:nvSpPr>
            <p:spPr bwMode="auto">
              <a:xfrm flipV="1">
                <a:off x="3040" y="1376"/>
                <a:ext cx="8" cy="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10" name="Line 128"/>
              <p:cNvSpPr>
                <a:spLocks noChangeShapeType="1"/>
              </p:cNvSpPr>
              <p:nvPr/>
            </p:nvSpPr>
            <p:spPr bwMode="auto">
              <a:xfrm>
                <a:off x="1960" y="1352"/>
                <a:ext cx="10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11" name="Line 129"/>
              <p:cNvSpPr>
                <a:spLocks noChangeShapeType="1"/>
              </p:cNvSpPr>
              <p:nvPr/>
            </p:nvSpPr>
            <p:spPr bwMode="auto">
              <a:xfrm flipH="1" flipV="1">
                <a:off x="2216" y="1800"/>
                <a:ext cx="8" cy="4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12" name="Line 130"/>
              <p:cNvSpPr>
                <a:spLocks noChangeShapeType="1"/>
              </p:cNvSpPr>
              <p:nvPr/>
            </p:nvSpPr>
            <p:spPr bwMode="auto">
              <a:xfrm flipV="1">
                <a:off x="2224" y="1776"/>
                <a:ext cx="4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913" name="Line 131"/>
              <p:cNvSpPr>
                <a:spLocks noChangeShapeType="1"/>
              </p:cNvSpPr>
              <p:nvPr/>
            </p:nvSpPr>
            <p:spPr bwMode="auto">
              <a:xfrm>
                <a:off x="2656" y="1816"/>
                <a:ext cx="8" cy="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35893" name="AutoShape 132"/>
            <p:cNvSpPr>
              <a:spLocks noChangeArrowheads="1"/>
            </p:cNvSpPr>
            <p:nvPr/>
          </p:nvSpPr>
          <p:spPr bwMode="auto">
            <a:xfrm>
              <a:off x="2772" y="2728"/>
              <a:ext cx="320" cy="406"/>
            </a:xfrm>
            <a:prstGeom prst="downArrow">
              <a:avLst>
                <a:gd name="adj1" fmla="val 50000"/>
                <a:gd name="adj2" fmla="val 317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4" name="AutoShape 133"/>
            <p:cNvSpPr>
              <a:spLocks noChangeArrowheads="1"/>
            </p:cNvSpPr>
            <p:nvPr/>
          </p:nvSpPr>
          <p:spPr bwMode="auto">
            <a:xfrm>
              <a:off x="2632" y="3392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5" name="AutoShape 134"/>
            <p:cNvSpPr>
              <a:spLocks noChangeArrowheads="1"/>
            </p:cNvSpPr>
            <p:nvPr/>
          </p:nvSpPr>
          <p:spPr bwMode="auto">
            <a:xfrm>
              <a:off x="3288" y="3384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6" name="AutoShape 135"/>
            <p:cNvSpPr>
              <a:spLocks noChangeArrowheads="1"/>
            </p:cNvSpPr>
            <p:nvPr/>
          </p:nvSpPr>
          <p:spPr bwMode="auto">
            <a:xfrm>
              <a:off x="3304" y="3840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97" name="AutoShape 136"/>
            <p:cNvSpPr>
              <a:spLocks noChangeArrowheads="1"/>
            </p:cNvSpPr>
            <p:nvPr/>
          </p:nvSpPr>
          <p:spPr bwMode="auto">
            <a:xfrm>
              <a:off x="2608" y="3864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12" name="Group 137"/>
          <p:cNvGrpSpPr>
            <a:grpSpLocks/>
          </p:cNvGrpSpPr>
          <p:nvPr/>
        </p:nvGrpSpPr>
        <p:grpSpPr bwMode="auto">
          <a:xfrm>
            <a:off x="5614988" y="4254500"/>
            <a:ext cx="1878012" cy="1608138"/>
            <a:chOff x="3200" y="2923"/>
            <a:chExt cx="1183" cy="1013"/>
          </a:xfrm>
        </p:grpSpPr>
        <p:grpSp>
          <p:nvGrpSpPr>
            <p:cNvPr id="35869" name="Group 138"/>
            <p:cNvGrpSpPr>
              <a:grpSpLocks/>
            </p:cNvGrpSpPr>
            <p:nvPr/>
          </p:nvGrpSpPr>
          <p:grpSpPr bwMode="auto">
            <a:xfrm rot="20360">
              <a:off x="3219" y="3142"/>
              <a:ext cx="471" cy="790"/>
              <a:chOff x="3094" y="747"/>
              <a:chExt cx="712" cy="1562"/>
            </a:xfrm>
          </p:grpSpPr>
          <p:sp>
            <p:nvSpPr>
              <p:cNvPr id="35874" name="Oval 139"/>
              <p:cNvSpPr>
                <a:spLocks noChangeArrowheads="1"/>
              </p:cNvSpPr>
              <p:nvPr/>
            </p:nvSpPr>
            <p:spPr bwMode="auto">
              <a:xfrm>
                <a:off x="3268" y="226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75" name="Oval 140"/>
              <p:cNvSpPr>
                <a:spLocks noChangeArrowheads="1"/>
              </p:cNvSpPr>
              <p:nvPr/>
            </p:nvSpPr>
            <p:spPr bwMode="auto">
              <a:xfrm>
                <a:off x="3726" y="1227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76" name="Oval 141"/>
              <p:cNvSpPr>
                <a:spLocks noChangeArrowheads="1"/>
              </p:cNvSpPr>
              <p:nvPr/>
            </p:nvSpPr>
            <p:spPr bwMode="auto">
              <a:xfrm>
                <a:off x="3128" y="2163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77" name="Oval 142"/>
              <p:cNvSpPr>
                <a:spLocks noChangeArrowheads="1"/>
              </p:cNvSpPr>
              <p:nvPr/>
            </p:nvSpPr>
            <p:spPr bwMode="auto">
              <a:xfrm>
                <a:off x="3758" y="2153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78" name="Oval 143"/>
              <p:cNvSpPr>
                <a:spLocks noChangeArrowheads="1"/>
              </p:cNvSpPr>
              <p:nvPr/>
            </p:nvSpPr>
            <p:spPr bwMode="auto">
              <a:xfrm>
                <a:off x="3108" y="1207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79" name="Oval 144"/>
              <p:cNvSpPr>
                <a:spLocks noChangeArrowheads="1"/>
              </p:cNvSpPr>
              <p:nvPr/>
            </p:nvSpPr>
            <p:spPr bwMode="auto">
              <a:xfrm>
                <a:off x="3250" y="133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80" name="Oval 145"/>
              <p:cNvSpPr>
                <a:spLocks noChangeArrowheads="1"/>
              </p:cNvSpPr>
              <p:nvPr/>
            </p:nvSpPr>
            <p:spPr bwMode="auto">
              <a:xfrm>
                <a:off x="3094" y="747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81" name="Oval 146"/>
              <p:cNvSpPr>
                <a:spLocks noChangeArrowheads="1"/>
              </p:cNvSpPr>
              <p:nvPr/>
            </p:nvSpPr>
            <p:spPr bwMode="auto">
              <a:xfrm>
                <a:off x="3142" y="189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5882" name="Line 147"/>
              <p:cNvSpPr>
                <a:spLocks noChangeShapeType="1"/>
              </p:cNvSpPr>
              <p:nvPr/>
            </p:nvSpPr>
            <p:spPr bwMode="auto">
              <a:xfrm>
                <a:off x="3288" y="1384"/>
                <a:ext cx="16" cy="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83" name="Line 148"/>
              <p:cNvSpPr>
                <a:spLocks noChangeShapeType="1"/>
              </p:cNvSpPr>
              <p:nvPr/>
            </p:nvSpPr>
            <p:spPr bwMode="auto">
              <a:xfrm flipH="1" flipV="1">
                <a:off x="3168" y="2208"/>
                <a:ext cx="96" cy="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84" name="Line 149"/>
              <p:cNvSpPr>
                <a:spLocks noChangeShapeType="1"/>
              </p:cNvSpPr>
              <p:nvPr/>
            </p:nvSpPr>
            <p:spPr bwMode="auto">
              <a:xfrm flipH="1" flipV="1">
                <a:off x="3152" y="1256"/>
                <a:ext cx="104" cy="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85" name="Line 150"/>
              <p:cNvSpPr>
                <a:spLocks noChangeShapeType="1"/>
              </p:cNvSpPr>
              <p:nvPr/>
            </p:nvSpPr>
            <p:spPr bwMode="auto">
              <a:xfrm>
                <a:off x="3144" y="1256"/>
                <a:ext cx="8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86" name="Line 151"/>
              <p:cNvSpPr>
                <a:spLocks noChangeShapeType="1"/>
              </p:cNvSpPr>
              <p:nvPr/>
            </p:nvSpPr>
            <p:spPr bwMode="auto">
              <a:xfrm>
                <a:off x="3176" y="2184"/>
                <a:ext cx="5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87" name="Line 152"/>
              <p:cNvSpPr>
                <a:spLocks noChangeShapeType="1"/>
              </p:cNvSpPr>
              <p:nvPr/>
            </p:nvSpPr>
            <p:spPr bwMode="auto">
              <a:xfrm flipH="1" flipV="1">
                <a:off x="3760" y="1272"/>
                <a:ext cx="32" cy="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88" name="Line 153"/>
              <p:cNvSpPr>
                <a:spLocks noChangeShapeType="1"/>
              </p:cNvSpPr>
              <p:nvPr/>
            </p:nvSpPr>
            <p:spPr bwMode="auto">
              <a:xfrm>
                <a:off x="3152" y="1232"/>
                <a:ext cx="584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89" name="Line 154"/>
              <p:cNvSpPr>
                <a:spLocks noChangeShapeType="1"/>
              </p:cNvSpPr>
              <p:nvPr/>
            </p:nvSpPr>
            <p:spPr bwMode="auto">
              <a:xfrm flipH="1" flipV="1">
                <a:off x="3184" y="1928"/>
                <a:ext cx="592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90" name="Line 155"/>
              <p:cNvSpPr>
                <a:spLocks noChangeShapeType="1"/>
              </p:cNvSpPr>
              <p:nvPr/>
            </p:nvSpPr>
            <p:spPr bwMode="auto">
              <a:xfrm flipH="1" flipV="1">
                <a:off x="3144" y="792"/>
                <a:ext cx="24" cy="10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35891" name="Line 156"/>
              <p:cNvSpPr>
                <a:spLocks noChangeShapeType="1"/>
              </p:cNvSpPr>
              <p:nvPr/>
            </p:nvSpPr>
            <p:spPr bwMode="auto">
              <a:xfrm>
                <a:off x="3144" y="792"/>
                <a:ext cx="59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35870" name="AutoShape 157"/>
            <p:cNvSpPr>
              <a:spLocks noChangeArrowheads="1"/>
            </p:cNvSpPr>
            <p:nvPr/>
          </p:nvSpPr>
          <p:spPr bwMode="auto">
            <a:xfrm>
              <a:off x="4023" y="2923"/>
              <a:ext cx="360" cy="725"/>
            </a:xfrm>
            <a:prstGeom prst="curvedLeftArrow">
              <a:avLst>
                <a:gd name="adj1" fmla="val 40278"/>
                <a:gd name="adj2" fmla="val 8055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71" name="AutoShape 158"/>
            <p:cNvSpPr>
              <a:spLocks noChangeArrowheads="1"/>
            </p:cNvSpPr>
            <p:nvPr/>
          </p:nvSpPr>
          <p:spPr bwMode="auto">
            <a:xfrm>
              <a:off x="3296" y="3848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72" name="AutoShape 159"/>
            <p:cNvSpPr>
              <a:spLocks noChangeArrowheads="1"/>
            </p:cNvSpPr>
            <p:nvPr/>
          </p:nvSpPr>
          <p:spPr bwMode="auto">
            <a:xfrm>
              <a:off x="3200" y="3104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73" name="AutoShape 160"/>
            <p:cNvSpPr>
              <a:spLocks noChangeArrowheads="1"/>
            </p:cNvSpPr>
            <p:nvPr/>
          </p:nvSpPr>
          <p:spPr bwMode="auto">
            <a:xfrm>
              <a:off x="3296" y="3408"/>
              <a:ext cx="96" cy="88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35859" name="AutoShape 161"/>
          <p:cNvSpPr>
            <a:spLocks noChangeArrowheads="1"/>
          </p:cNvSpPr>
          <p:nvPr/>
        </p:nvSpPr>
        <p:spPr bwMode="auto">
          <a:xfrm>
            <a:off x="5756275" y="5710238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60" name="AutoShape 162"/>
          <p:cNvSpPr>
            <a:spLocks noChangeArrowheads="1"/>
          </p:cNvSpPr>
          <p:nvPr/>
        </p:nvSpPr>
        <p:spPr bwMode="auto">
          <a:xfrm>
            <a:off x="5730875" y="4999038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61" name="AutoShape 163"/>
          <p:cNvSpPr>
            <a:spLocks noChangeArrowheads="1"/>
          </p:cNvSpPr>
          <p:nvPr/>
        </p:nvSpPr>
        <p:spPr bwMode="auto">
          <a:xfrm>
            <a:off x="4676775" y="4960938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62" name="AutoShape 164"/>
          <p:cNvSpPr>
            <a:spLocks noChangeArrowheads="1"/>
          </p:cNvSpPr>
          <p:nvPr/>
        </p:nvSpPr>
        <p:spPr bwMode="auto">
          <a:xfrm>
            <a:off x="5578475" y="4516438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63" name="AutoShape 165"/>
          <p:cNvSpPr>
            <a:spLocks noChangeArrowheads="1"/>
          </p:cNvSpPr>
          <p:nvPr/>
        </p:nvSpPr>
        <p:spPr bwMode="auto">
          <a:xfrm>
            <a:off x="4676775" y="5722938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64" name="AutoShape 166"/>
          <p:cNvSpPr>
            <a:spLocks noChangeArrowheads="1"/>
          </p:cNvSpPr>
          <p:nvPr/>
        </p:nvSpPr>
        <p:spPr bwMode="auto">
          <a:xfrm>
            <a:off x="4244975" y="5646738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5865" name="AutoShape 167"/>
          <p:cNvSpPr>
            <a:spLocks noChangeArrowheads="1"/>
          </p:cNvSpPr>
          <p:nvPr/>
        </p:nvSpPr>
        <p:spPr bwMode="auto">
          <a:xfrm>
            <a:off x="3724275" y="5303838"/>
            <a:ext cx="185738" cy="166687"/>
          </a:xfrm>
          <a:prstGeom prst="triangle">
            <a:avLst>
              <a:gd name="adj" fmla="val 50000"/>
            </a:avLst>
          </a:prstGeom>
          <a:solidFill>
            <a:srgbClr val="FC1C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grpSp>
        <p:nvGrpSpPr>
          <p:cNvPr id="35866" name="Group 168"/>
          <p:cNvGrpSpPr>
            <a:grpSpLocks/>
          </p:cNvGrpSpPr>
          <p:nvPr/>
        </p:nvGrpSpPr>
        <p:grpSpPr bwMode="auto">
          <a:xfrm>
            <a:off x="968375" y="4960938"/>
            <a:ext cx="1662113" cy="457200"/>
            <a:chOff x="353" y="3824"/>
            <a:chExt cx="1047" cy="288"/>
          </a:xfrm>
        </p:grpSpPr>
        <p:sp>
          <p:nvSpPr>
            <p:cNvPr id="35867" name="AutoShape 169"/>
            <p:cNvSpPr>
              <a:spLocks noChangeArrowheads="1"/>
            </p:cNvSpPr>
            <p:nvPr/>
          </p:nvSpPr>
          <p:spPr bwMode="auto">
            <a:xfrm>
              <a:off x="353" y="3912"/>
              <a:ext cx="117" cy="105"/>
            </a:xfrm>
            <a:prstGeom prst="triangle">
              <a:avLst>
                <a:gd name="adj" fmla="val 50000"/>
              </a:avLst>
            </a:prstGeom>
            <a:solidFill>
              <a:srgbClr val="FC1C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5868" name="Text Box 170"/>
            <p:cNvSpPr txBox="1">
              <a:spLocks noChangeArrowheads="1"/>
            </p:cNvSpPr>
            <p:nvPr/>
          </p:nvSpPr>
          <p:spPr bwMode="auto">
            <a:xfrm>
              <a:off x="552" y="3824"/>
              <a:ext cx="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2400">
                  <a:latin typeface="Times New Roman" panose="02020603050405020304" pitchFamily="18" charset="0"/>
                </a:rPr>
                <a:t>GCP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54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DDF925-A1B3-48C7-8BF0-8D5AC3B96A91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Georeferenziazione di più modelli (2)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smtClean="0"/>
              <a:t>Se si dispone di un numero limitato di GCP, è possibile in sequenza:</a:t>
            </a:r>
          </a:p>
          <a:p>
            <a:pPr lvl="1" eaLnBrk="1" hangingPunct="1">
              <a:defRPr/>
            </a:pPr>
            <a:r>
              <a:rPr lang="it-IT" sz="2200" smtClean="0"/>
              <a:t>Co-registrare tra loro i singoli modelli</a:t>
            </a:r>
          </a:p>
          <a:p>
            <a:pPr lvl="2" eaLnBrk="1" hangingPunct="1">
              <a:defRPr/>
            </a:pPr>
            <a:r>
              <a:rPr lang="it-IT" sz="2000" smtClean="0"/>
              <a:t>Utilizzando punti di controllo</a:t>
            </a:r>
          </a:p>
          <a:p>
            <a:pPr lvl="2" eaLnBrk="1" hangingPunct="1">
              <a:defRPr/>
            </a:pPr>
            <a:r>
              <a:rPr lang="it-IT" sz="2000" smtClean="0"/>
              <a:t>Adottando metodi di matching tra superfici</a:t>
            </a:r>
          </a:p>
          <a:p>
            <a:pPr lvl="1" eaLnBrk="1" hangingPunct="1">
              <a:defRPr/>
            </a:pPr>
            <a:r>
              <a:rPr lang="it-IT" sz="2200" smtClean="0"/>
              <a:t>Georeferenziare il blocco utilizzando i GCP disponibili</a:t>
            </a:r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1477963" y="3500438"/>
            <a:ext cx="5864225" cy="2863850"/>
            <a:chOff x="225" y="1568"/>
            <a:chExt cx="4729" cy="2368"/>
          </a:xfrm>
        </p:grpSpPr>
        <p:grpSp>
          <p:nvGrpSpPr>
            <p:cNvPr id="36870" name="Group 5"/>
            <p:cNvGrpSpPr>
              <a:grpSpLocks/>
            </p:cNvGrpSpPr>
            <p:nvPr/>
          </p:nvGrpSpPr>
          <p:grpSpPr bwMode="auto">
            <a:xfrm>
              <a:off x="225" y="2969"/>
              <a:ext cx="1111" cy="967"/>
              <a:chOff x="345" y="3089"/>
              <a:chExt cx="1111" cy="967"/>
            </a:xfrm>
          </p:grpSpPr>
          <p:grpSp>
            <p:nvGrpSpPr>
              <p:cNvPr id="37085" name="Group 6"/>
              <p:cNvGrpSpPr>
                <a:grpSpLocks/>
              </p:cNvGrpSpPr>
              <p:nvPr/>
            </p:nvGrpSpPr>
            <p:grpSpPr bwMode="auto">
              <a:xfrm>
                <a:off x="345" y="3089"/>
                <a:ext cx="1047" cy="378"/>
                <a:chOff x="353" y="3825"/>
                <a:chExt cx="1047" cy="378"/>
              </a:xfrm>
            </p:grpSpPr>
            <p:sp>
              <p:nvSpPr>
                <p:cNvPr id="37088" name="AutoShape 7"/>
                <p:cNvSpPr>
                  <a:spLocks noChangeArrowheads="1"/>
                </p:cNvSpPr>
                <p:nvPr/>
              </p:nvSpPr>
              <p:spPr bwMode="auto">
                <a:xfrm>
                  <a:off x="353" y="3912"/>
                  <a:ext cx="117" cy="1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8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51" y="3825"/>
                  <a:ext cx="849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2400">
                      <a:latin typeface="Times New Roman" panose="02020603050405020304" pitchFamily="18" charset="0"/>
                    </a:rPr>
                    <a:t>GCP</a:t>
                  </a:r>
                </a:p>
              </p:txBody>
            </p:sp>
          </p:grpSp>
          <p:sp>
            <p:nvSpPr>
              <p:cNvPr id="37086" name="Oval 9"/>
              <p:cNvSpPr>
                <a:spLocks noChangeArrowheads="1"/>
              </p:cNvSpPr>
              <p:nvPr/>
            </p:nvSpPr>
            <p:spPr bwMode="auto">
              <a:xfrm>
                <a:off x="360" y="3472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87" name="Text Box 10"/>
              <p:cNvSpPr txBox="1">
                <a:spLocks noChangeArrowheads="1"/>
              </p:cNvSpPr>
              <p:nvPr/>
            </p:nvSpPr>
            <p:spPr bwMode="auto">
              <a:xfrm>
                <a:off x="552" y="3376"/>
                <a:ext cx="90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 sz="2400">
                    <a:latin typeface="Times New Roman" panose="02020603050405020304" pitchFamily="18" charset="0"/>
                  </a:rPr>
                  <a:t>Tie point</a:t>
                </a:r>
              </a:p>
            </p:txBody>
          </p:sp>
        </p:grpSp>
        <p:grpSp>
          <p:nvGrpSpPr>
            <p:cNvPr id="36871" name="Group 11"/>
            <p:cNvGrpSpPr>
              <a:grpSpLocks/>
            </p:cNvGrpSpPr>
            <p:nvPr/>
          </p:nvGrpSpPr>
          <p:grpSpPr bwMode="auto">
            <a:xfrm>
              <a:off x="2640" y="3288"/>
              <a:ext cx="1072" cy="568"/>
              <a:chOff x="2624" y="3368"/>
              <a:chExt cx="1072" cy="568"/>
            </a:xfrm>
          </p:grpSpPr>
          <p:sp>
            <p:nvSpPr>
              <p:cNvPr id="37082" name="AutoShape 12"/>
              <p:cNvSpPr>
                <a:spLocks noChangeArrowheads="1"/>
              </p:cNvSpPr>
              <p:nvPr/>
            </p:nvSpPr>
            <p:spPr bwMode="auto">
              <a:xfrm>
                <a:off x="3600" y="3848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83" name="AutoShape 13"/>
              <p:cNvSpPr>
                <a:spLocks noChangeArrowheads="1"/>
              </p:cNvSpPr>
              <p:nvPr/>
            </p:nvSpPr>
            <p:spPr bwMode="auto">
              <a:xfrm>
                <a:off x="2624" y="3840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84" name="AutoShape 14"/>
              <p:cNvSpPr>
                <a:spLocks noChangeArrowheads="1"/>
              </p:cNvSpPr>
              <p:nvPr/>
            </p:nvSpPr>
            <p:spPr bwMode="auto">
              <a:xfrm>
                <a:off x="2896" y="3368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36872" name="Group 15"/>
            <p:cNvGrpSpPr>
              <a:grpSpLocks/>
            </p:cNvGrpSpPr>
            <p:nvPr/>
          </p:nvGrpSpPr>
          <p:grpSpPr bwMode="auto">
            <a:xfrm rot="601078">
              <a:off x="1087" y="1847"/>
              <a:ext cx="745" cy="793"/>
              <a:chOff x="1175" y="3199"/>
              <a:chExt cx="745" cy="793"/>
            </a:xfrm>
          </p:grpSpPr>
          <p:sp>
            <p:nvSpPr>
              <p:cNvPr id="37056" name="AutoShape 16"/>
              <p:cNvSpPr>
                <a:spLocks noChangeArrowheads="1"/>
              </p:cNvSpPr>
              <p:nvPr/>
            </p:nvSpPr>
            <p:spPr bwMode="auto">
              <a:xfrm>
                <a:off x="1776" y="3420"/>
                <a:ext cx="53" cy="41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57" name="AutoShape 17"/>
              <p:cNvSpPr>
                <a:spLocks noChangeArrowheads="1"/>
              </p:cNvSpPr>
              <p:nvPr/>
            </p:nvSpPr>
            <p:spPr bwMode="auto">
              <a:xfrm>
                <a:off x="1752" y="3408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grpSp>
            <p:nvGrpSpPr>
              <p:cNvPr id="37058" name="Group 18"/>
              <p:cNvGrpSpPr>
                <a:grpSpLocks/>
              </p:cNvGrpSpPr>
              <p:nvPr/>
            </p:nvGrpSpPr>
            <p:grpSpPr bwMode="auto">
              <a:xfrm rot="-49702">
                <a:off x="1175" y="3199"/>
                <a:ext cx="639" cy="776"/>
                <a:chOff x="768" y="815"/>
                <a:chExt cx="1088" cy="1497"/>
              </a:xfrm>
            </p:grpSpPr>
            <p:sp>
              <p:nvSpPr>
                <p:cNvPr id="37064" name="Oval 19"/>
                <p:cNvSpPr>
                  <a:spLocks noChangeArrowheads="1"/>
                </p:cNvSpPr>
                <p:nvPr/>
              </p:nvSpPr>
              <p:spPr bwMode="auto">
                <a:xfrm>
                  <a:off x="1328" y="84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65" name="Oval 20"/>
                <p:cNvSpPr>
                  <a:spLocks noChangeArrowheads="1"/>
                </p:cNvSpPr>
                <p:nvPr/>
              </p:nvSpPr>
              <p:spPr bwMode="auto">
                <a:xfrm>
                  <a:off x="768" y="175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66" name="Oval 21"/>
                <p:cNvSpPr>
                  <a:spLocks noChangeArrowheads="1"/>
                </p:cNvSpPr>
                <p:nvPr/>
              </p:nvSpPr>
              <p:spPr bwMode="auto">
                <a:xfrm>
                  <a:off x="791" y="81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67" name="Oval 22"/>
                <p:cNvSpPr>
                  <a:spLocks noChangeArrowheads="1"/>
                </p:cNvSpPr>
                <p:nvPr/>
              </p:nvSpPr>
              <p:spPr bwMode="auto">
                <a:xfrm>
                  <a:off x="1295" y="224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68" name="Oval 23"/>
                <p:cNvSpPr>
                  <a:spLocks noChangeArrowheads="1"/>
                </p:cNvSpPr>
                <p:nvPr/>
              </p:nvSpPr>
              <p:spPr bwMode="auto">
                <a:xfrm>
                  <a:off x="1330" y="134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69" name="Oval 24"/>
                <p:cNvSpPr>
                  <a:spLocks noChangeArrowheads="1"/>
                </p:cNvSpPr>
                <p:nvPr/>
              </p:nvSpPr>
              <p:spPr bwMode="auto">
                <a:xfrm>
                  <a:off x="1780" y="13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70" name="Oval 25"/>
                <p:cNvSpPr>
                  <a:spLocks noChangeArrowheads="1"/>
                </p:cNvSpPr>
                <p:nvPr/>
              </p:nvSpPr>
              <p:spPr bwMode="auto">
                <a:xfrm>
                  <a:off x="1808" y="226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7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00" y="872"/>
                  <a:ext cx="16" cy="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72" name="Line 27"/>
                <p:cNvSpPr>
                  <a:spLocks noChangeShapeType="1"/>
                </p:cNvSpPr>
                <p:nvPr/>
              </p:nvSpPr>
              <p:spPr bwMode="auto">
                <a:xfrm>
                  <a:off x="808" y="1800"/>
                  <a:ext cx="496" cy="4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73" name="Line 28"/>
                <p:cNvSpPr>
                  <a:spLocks noChangeShapeType="1"/>
                </p:cNvSpPr>
                <p:nvPr/>
              </p:nvSpPr>
              <p:spPr bwMode="auto">
                <a:xfrm>
                  <a:off x="832" y="848"/>
                  <a:ext cx="520" cy="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74" name="Line 29"/>
                <p:cNvSpPr>
                  <a:spLocks noChangeShapeType="1"/>
                </p:cNvSpPr>
                <p:nvPr/>
              </p:nvSpPr>
              <p:spPr bwMode="auto">
                <a:xfrm>
                  <a:off x="840" y="864"/>
                  <a:ext cx="488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7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336" y="1400"/>
                  <a:ext cx="16" cy="8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76" name="Line 31"/>
                <p:cNvSpPr>
                  <a:spLocks noChangeShapeType="1"/>
                </p:cNvSpPr>
                <p:nvPr/>
              </p:nvSpPr>
              <p:spPr bwMode="auto">
                <a:xfrm>
                  <a:off x="1376" y="1368"/>
                  <a:ext cx="424" cy="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77" name="Line 32"/>
                <p:cNvSpPr>
                  <a:spLocks noChangeShapeType="1"/>
                </p:cNvSpPr>
                <p:nvPr/>
              </p:nvSpPr>
              <p:spPr bwMode="auto">
                <a:xfrm>
                  <a:off x="1344" y="2264"/>
                  <a:ext cx="480" cy="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78" name="Line 33"/>
                <p:cNvSpPr>
                  <a:spLocks noChangeShapeType="1"/>
                </p:cNvSpPr>
                <p:nvPr/>
              </p:nvSpPr>
              <p:spPr bwMode="auto">
                <a:xfrm>
                  <a:off x="1816" y="1400"/>
                  <a:ext cx="8" cy="8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79" name="Line 34"/>
                <p:cNvSpPr>
                  <a:spLocks noChangeShapeType="1"/>
                </p:cNvSpPr>
                <p:nvPr/>
              </p:nvSpPr>
              <p:spPr bwMode="auto">
                <a:xfrm>
                  <a:off x="1336" y="832"/>
                  <a:ext cx="16" cy="5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80" name="Line 35"/>
                <p:cNvSpPr>
                  <a:spLocks noChangeShapeType="1"/>
                </p:cNvSpPr>
                <p:nvPr/>
              </p:nvSpPr>
              <p:spPr bwMode="auto">
                <a:xfrm>
                  <a:off x="1360" y="888"/>
                  <a:ext cx="456" cy="4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8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352" y="824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</p:grpSp>
          <p:sp>
            <p:nvSpPr>
              <p:cNvPr id="37059" name="AutoShape 37"/>
              <p:cNvSpPr>
                <a:spLocks noChangeArrowheads="1"/>
              </p:cNvSpPr>
              <p:nvPr/>
            </p:nvSpPr>
            <p:spPr bwMode="auto">
              <a:xfrm rot="9846">
                <a:off x="1758" y="3459"/>
                <a:ext cx="47" cy="34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it-IT" altLang="it-IT" sz="2400">
                  <a:solidFill>
                    <a:srgbClr val="FC1C04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0" name="AutoShape 38"/>
              <p:cNvSpPr>
                <a:spLocks noChangeArrowheads="1"/>
              </p:cNvSpPr>
              <p:nvPr/>
            </p:nvSpPr>
            <p:spPr bwMode="auto">
              <a:xfrm>
                <a:off x="1454" y="3888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61" name="Oval 39"/>
              <p:cNvSpPr>
                <a:spLocks noChangeArrowheads="1"/>
              </p:cNvSpPr>
              <p:nvPr/>
            </p:nvSpPr>
            <p:spPr bwMode="auto">
              <a:xfrm>
                <a:off x="1648" y="3288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62" name="Oval 40"/>
              <p:cNvSpPr>
                <a:spLocks noChangeArrowheads="1"/>
              </p:cNvSpPr>
              <p:nvPr/>
            </p:nvSpPr>
            <p:spPr bwMode="auto">
              <a:xfrm>
                <a:off x="1832" y="3664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63" name="Oval 41"/>
              <p:cNvSpPr>
                <a:spLocks noChangeArrowheads="1"/>
              </p:cNvSpPr>
              <p:nvPr/>
            </p:nvSpPr>
            <p:spPr bwMode="auto">
              <a:xfrm>
                <a:off x="1760" y="3896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36873" name="Group 42"/>
            <p:cNvGrpSpPr>
              <a:grpSpLocks/>
            </p:cNvGrpSpPr>
            <p:nvPr/>
          </p:nvGrpSpPr>
          <p:grpSpPr bwMode="auto">
            <a:xfrm rot="326813">
              <a:off x="2720" y="1568"/>
              <a:ext cx="872" cy="696"/>
              <a:chOff x="2408" y="3240"/>
              <a:chExt cx="872" cy="696"/>
            </a:xfrm>
          </p:grpSpPr>
          <p:grpSp>
            <p:nvGrpSpPr>
              <p:cNvPr id="37030" name="Group 43"/>
              <p:cNvGrpSpPr>
                <a:grpSpLocks/>
              </p:cNvGrpSpPr>
              <p:nvPr/>
            </p:nvGrpSpPr>
            <p:grpSpPr bwMode="auto">
              <a:xfrm rot="42262">
                <a:off x="2553" y="3417"/>
                <a:ext cx="692" cy="490"/>
                <a:chOff x="1910" y="1331"/>
                <a:chExt cx="1154" cy="980"/>
              </a:xfrm>
            </p:grpSpPr>
            <p:sp>
              <p:nvSpPr>
                <p:cNvPr id="37040" name="Oval 44"/>
                <p:cNvSpPr>
                  <a:spLocks noChangeArrowheads="1"/>
                </p:cNvSpPr>
                <p:nvPr/>
              </p:nvSpPr>
              <p:spPr bwMode="auto">
                <a:xfrm>
                  <a:off x="2186" y="17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41" name="Oval 45"/>
                <p:cNvSpPr>
                  <a:spLocks noChangeArrowheads="1"/>
                </p:cNvSpPr>
                <p:nvPr/>
              </p:nvSpPr>
              <p:spPr bwMode="auto">
                <a:xfrm>
                  <a:off x="2635" y="1761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42" name="Oval 46"/>
                <p:cNvSpPr>
                  <a:spLocks noChangeArrowheads="1"/>
                </p:cNvSpPr>
                <p:nvPr/>
              </p:nvSpPr>
              <p:spPr bwMode="auto">
                <a:xfrm>
                  <a:off x="2642" y="225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43" name="Oval 47"/>
                <p:cNvSpPr>
                  <a:spLocks noChangeArrowheads="1"/>
                </p:cNvSpPr>
                <p:nvPr/>
              </p:nvSpPr>
              <p:spPr bwMode="auto">
                <a:xfrm>
                  <a:off x="2202" y="2263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44" name="Oval 48"/>
                <p:cNvSpPr>
                  <a:spLocks noChangeArrowheads="1"/>
                </p:cNvSpPr>
                <p:nvPr/>
              </p:nvSpPr>
              <p:spPr bwMode="auto">
                <a:xfrm>
                  <a:off x="3016" y="225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45" name="Oval 49"/>
                <p:cNvSpPr>
                  <a:spLocks noChangeArrowheads="1"/>
                </p:cNvSpPr>
                <p:nvPr/>
              </p:nvSpPr>
              <p:spPr bwMode="auto">
                <a:xfrm>
                  <a:off x="1910" y="1331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46" name="Oval 50"/>
                <p:cNvSpPr>
                  <a:spLocks noChangeArrowheads="1"/>
                </p:cNvSpPr>
                <p:nvPr/>
              </p:nvSpPr>
              <p:spPr bwMode="auto">
                <a:xfrm>
                  <a:off x="1924" y="2247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47" name="Line 51"/>
                <p:cNvSpPr>
                  <a:spLocks noChangeShapeType="1"/>
                </p:cNvSpPr>
                <p:nvPr/>
              </p:nvSpPr>
              <p:spPr bwMode="auto">
                <a:xfrm>
                  <a:off x="1936" y="1384"/>
                  <a:ext cx="8" cy="8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48" name="Line 52"/>
                <p:cNvSpPr>
                  <a:spLocks noChangeShapeType="1"/>
                </p:cNvSpPr>
                <p:nvPr/>
              </p:nvSpPr>
              <p:spPr bwMode="auto">
                <a:xfrm>
                  <a:off x="1976" y="2280"/>
                  <a:ext cx="232" cy="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4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248" y="2280"/>
                  <a:ext cx="400" cy="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5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688" y="2280"/>
                  <a:ext cx="328" cy="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5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040" y="1376"/>
                  <a:ext cx="8" cy="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52" name="Line 56"/>
                <p:cNvSpPr>
                  <a:spLocks noChangeShapeType="1"/>
                </p:cNvSpPr>
                <p:nvPr/>
              </p:nvSpPr>
              <p:spPr bwMode="auto">
                <a:xfrm>
                  <a:off x="1960" y="1352"/>
                  <a:ext cx="10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53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2216" y="1800"/>
                  <a:ext cx="8" cy="4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5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24" y="1776"/>
                  <a:ext cx="432" cy="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55" name="Line 59"/>
                <p:cNvSpPr>
                  <a:spLocks noChangeShapeType="1"/>
                </p:cNvSpPr>
                <p:nvPr/>
              </p:nvSpPr>
              <p:spPr bwMode="auto">
                <a:xfrm>
                  <a:off x="2656" y="1816"/>
                  <a:ext cx="8" cy="4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</p:grpSp>
          <p:sp>
            <p:nvSpPr>
              <p:cNvPr id="37031" name="Oval 60"/>
              <p:cNvSpPr>
                <a:spLocks noChangeArrowheads="1"/>
              </p:cNvSpPr>
              <p:nvPr/>
            </p:nvSpPr>
            <p:spPr bwMode="auto">
              <a:xfrm>
                <a:off x="2408" y="3240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32" name="Oval 61"/>
              <p:cNvSpPr>
                <a:spLocks noChangeArrowheads="1"/>
              </p:cNvSpPr>
              <p:nvPr/>
            </p:nvSpPr>
            <p:spPr bwMode="auto">
              <a:xfrm>
                <a:off x="2600" y="3608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33" name="Oval 62"/>
              <p:cNvSpPr>
                <a:spLocks noChangeArrowheads="1"/>
              </p:cNvSpPr>
              <p:nvPr/>
            </p:nvSpPr>
            <p:spPr bwMode="auto">
              <a:xfrm>
                <a:off x="3104" y="3584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34" name="Oval 63"/>
              <p:cNvSpPr>
                <a:spLocks noChangeArrowheads="1"/>
              </p:cNvSpPr>
              <p:nvPr/>
            </p:nvSpPr>
            <p:spPr bwMode="auto">
              <a:xfrm>
                <a:off x="3192" y="3376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35" name="AutoShape 64"/>
              <p:cNvSpPr>
                <a:spLocks noChangeArrowheads="1"/>
              </p:cNvSpPr>
              <p:nvPr/>
            </p:nvSpPr>
            <p:spPr bwMode="auto">
              <a:xfrm>
                <a:off x="2536" y="3388"/>
                <a:ext cx="53" cy="41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36" name="AutoShape 65"/>
              <p:cNvSpPr>
                <a:spLocks noChangeArrowheads="1"/>
              </p:cNvSpPr>
              <p:nvPr/>
            </p:nvSpPr>
            <p:spPr bwMode="auto">
              <a:xfrm>
                <a:off x="3208" y="3865"/>
                <a:ext cx="53" cy="41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37" name="AutoShape 66"/>
              <p:cNvSpPr>
                <a:spLocks noChangeArrowheads="1"/>
              </p:cNvSpPr>
              <p:nvPr/>
            </p:nvSpPr>
            <p:spPr bwMode="auto">
              <a:xfrm>
                <a:off x="2512" y="3376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38" name="AutoShape 67"/>
              <p:cNvSpPr>
                <a:spLocks noChangeArrowheads="1"/>
              </p:cNvSpPr>
              <p:nvPr/>
            </p:nvSpPr>
            <p:spPr bwMode="auto">
              <a:xfrm>
                <a:off x="3184" y="3824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39" name="Oval 68"/>
              <p:cNvSpPr>
                <a:spLocks noChangeArrowheads="1"/>
              </p:cNvSpPr>
              <p:nvPr/>
            </p:nvSpPr>
            <p:spPr bwMode="auto">
              <a:xfrm>
                <a:off x="2520" y="3840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36874" name="Group 69"/>
            <p:cNvGrpSpPr>
              <a:grpSpLocks/>
            </p:cNvGrpSpPr>
            <p:nvPr/>
          </p:nvGrpSpPr>
          <p:grpSpPr bwMode="auto">
            <a:xfrm>
              <a:off x="1536" y="1664"/>
              <a:ext cx="1136" cy="1064"/>
              <a:chOff x="1536" y="1784"/>
              <a:chExt cx="1136" cy="1064"/>
            </a:xfrm>
          </p:grpSpPr>
          <p:grpSp>
            <p:nvGrpSpPr>
              <p:cNvPr id="37002" name="Group 70"/>
              <p:cNvGrpSpPr>
                <a:grpSpLocks/>
              </p:cNvGrpSpPr>
              <p:nvPr/>
            </p:nvGrpSpPr>
            <p:grpSpPr bwMode="auto">
              <a:xfrm rot="676175">
                <a:off x="1536" y="2152"/>
                <a:ext cx="872" cy="696"/>
                <a:chOff x="2408" y="3240"/>
                <a:chExt cx="872" cy="696"/>
              </a:xfrm>
            </p:grpSpPr>
            <p:grpSp>
              <p:nvGrpSpPr>
                <p:cNvPr id="37004" name="Group 71"/>
                <p:cNvGrpSpPr>
                  <a:grpSpLocks/>
                </p:cNvGrpSpPr>
                <p:nvPr/>
              </p:nvGrpSpPr>
              <p:grpSpPr bwMode="auto">
                <a:xfrm rot="42262">
                  <a:off x="2553" y="3417"/>
                  <a:ext cx="692" cy="490"/>
                  <a:chOff x="1910" y="1331"/>
                  <a:chExt cx="1154" cy="980"/>
                </a:xfrm>
              </p:grpSpPr>
              <p:sp>
                <p:nvSpPr>
                  <p:cNvPr id="37014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186" y="17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7015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635" y="1761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7016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642" y="225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7017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202" y="2263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7018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225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7019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910" y="1331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7020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924" y="2247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702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936" y="1384"/>
                    <a:ext cx="8" cy="8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702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976" y="2280"/>
                    <a:ext cx="232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7023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8" y="2280"/>
                    <a:ext cx="400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7024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80"/>
                    <a:ext cx="328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7025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0" y="1376"/>
                    <a:ext cx="8" cy="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702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960" y="1352"/>
                    <a:ext cx="10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7027" name="Line 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16" y="1800"/>
                    <a:ext cx="8" cy="45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7028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4" y="1776"/>
                    <a:ext cx="432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7029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656" y="1816"/>
                    <a:ext cx="8" cy="4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7005" name="Oval 88"/>
                <p:cNvSpPr>
                  <a:spLocks noChangeArrowheads="1"/>
                </p:cNvSpPr>
                <p:nvPr/>
              </p:nvSpPr>
              <p:spPr bwMode="auto">
                <a:xfrm>
                  <a:off x="2408" y="3240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06" name="Oval 89"/>
                <p:cNvSpPr>
                  <a:spLocks noChangeArrowheads="1"/>
                </p:cNvSpPr>
                <p:nvPr/>
              </p:nvSpPr>
              <p:spPr bwMode="auto">
                <a:xfrm>
                  <a:off x="2600" y="3608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07" name="Oval 90"/>
                <p:cNvSpPr>
                  <a:spLocks noChangeArrowheads="1"/>
                </p:cNvSpPr>
                <p:nvPr/>
              </p:nvSpPr>
              <p:spPr bwMode="auto">
                <a:xfrm>
                  <a:off x="3104" y="3584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08" name="Oval 91"/>
                <p:cNvSpPr>
                  <a:spLocks noChangeArrowheads="1"/>
                </p:cNvSpPr>
                <p:nvPr/>
              </p:nvSpPr>
              <p:spPr bwMode="auto">
                <a:xfrm>
                  <a:off x="3192" y="3376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09" name="AutoShape 92"/>
                <p:cNvSpPr>
                  <a:spLocks noChangeArrowheads="1"/>
                </p:cNvSpPr>
                <p:nvPr/>
              </p:nvSpPr>
              <p:spPr bwMode="auto">
                <a:xfrm>
                  <a:off x="2536" y="3388"/>
                  <a:ext cx="53" cy="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10" name="AutoShape 93"/>
                <p:cNvSpPr>
                  <a:spLocks noChangeArrowheads="1"/>
                </p:cNvSpPr>
                <p:nvPr/>
              </p:nvSpPr>
              <p:spPr bwMode="auto">
                <a:xfrm>
                  <a:off x="3208" y="3865"/>
                  <a:ext cx="53" cy="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11" name="AutoShape 94"/>
                <p:cNvSpPr>
                  <a:spLocks noChangeArrowheads="1"/>
                </p:cNvSpPr>
                <p:nvPr/>
              </p:nvSpPr>
              <p:spPr bwMode="auto">
                <a:xfrm>
                  <a:off x="2512" y="3376"/>
                  <a:ext cx="96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12" name="AutoShape 95"/>
                <p:cNvSpPr>
                  <a:spLocks noChangeArrowheads="1"/>
                </p:cNvSpPr>
                <p:nvPr/>
              </p:nvSpPr>
              <p:spPr bwMode="auto">
                <a:xfrm>
                  <a:off x="3184" y="3824"/>
                  <a:ext cx="96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7013" name="Oval 96"/>
                <p:cNvSpPr>
                  <a:spLocks noChangeArrowheads="1"/>
                </p:cNvSpPr>
                <p:nvPr/>
              </p:nvSpPr>
              <p:spPr bwMode="auto">
                <a:xfrm>
                  <a:off x="2520" y="3840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</p:grpSp>
          <p:sp>
            <p:nvSpPr>
              <p:cNvPr id="37003" name="AutoShape 97"/>
              <p:cNvSpPr>
                <a:spLocks noChangeArrowheads="1"/>
              </p:cNvSpPr>
              <p:nvPr/>
            </p:nvSpPr>
            <p:spPr bwMode="auto">
              <a:xfrm flipH="1">
                <a:off x="1912" y="1784"/>
                <a:ext cx="760" cy="296"/>
              </a:xfrm>
              <a:prstGeom prst="curvedDownArrow">
                <a:avLst>
                  <a:gd name="adj1" fmla="val 51351"/>
                  <a:gd name="adj2" fmla="val 102703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36875" name="Group 98"/>
            <p:cNvGrpSpPr>
              <a:grpSpLocks/>
            </p:cNvGrpSpPr>
            <p:nvPr/>
          </p:nvGrpSpPr>
          <p:grpSpPr bwMode="auto">
            <a:xfrm rot="-385434">
              <a:off x="4472" y="1846"/>
              <a:ext cx="482" cy="794"/>
              <a:chOff x="3224" y="3158"/>
              <a:chExt cx="482" cy="794"/>
            </a:xfrm>
          </p:grpSpPr>
          <p:sp>
            <p:nvSpPr>
              <p:cNvPr id="36978" name="AutoShape 99"/>
              <p:cNvSpPr>
                <a:spLocks noChangeArrowheads="1"/>
              </p:cNvSpPr>
              <p:nvPr/>
            </p:nvSpPr>
            <p:spPr bwMode="auto">
              <a:xfrm>
                <a:off x="3328" y="3889"/>
                <a:ext cx="53" cy="41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9" name="AutoShape 100"/>
              <p:cNvSpPr>
                <a:spLocks noChangeArrowheads="1"/>
              </p:cNvSpPr>
              <p:nvPr/>
            </p:nvSpPr>
            <p:spPr bwMode="auto">
              <a:xfrm>
                <a:off x="3304" y="3848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grpSp>
            <p:nvGrpSpPr>
              <p:cNvPr id="36980" name="Group 101"/>
              <p:cNvGrpSpPr>
                <a:grpSpLocks/>
              </p:cNvGrpSpPr>
              <p:nvPr/>
            </p:nvGrpSpPr>
            <p:grpSpPr bwMode="auto">
              <a:xfrm rot="20360">
                <a:off x="3235" y="3158"/>
                <a:ext cx="471" cy="790"/>
                <a:chOff x="3094" y="747"/>
                <a:chExt cx="712" cy="1562"/>
              </a:xfrm>
            </p:grpSpPr>
            <p:sp>
              <p:nvSpPr>
                <p:cNvPr id="36984" name="Oval 102"/>
                <p:cNvSpPr>
                  <a:spLocks noChangeArrowheads="1"/>
                </p:cNvSpPr>
                <p:nvPr/>
              </p:nvSpPr>
              <p:spPr bwMode="auto">
                <a:xfrm>
                  <a:off x="3268" y="2261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85" name="Oval 103"/>
                <p:cNvSpPr>
                  <a:spLocks noChangeArrowheads="1"/>
                </p:cNvSpPr>
                <p:nvPr/>
              </p:nvSpPr>
              <p:spPr bwMode="auto">
                <a:xfrm>
                  <a:off x="3726" y="1227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86" name="Oval 104"/>
                <p:cNvSpPr>
                  <a:spLocks noChangeArrowheads="1"/>
                </p:cNvSpPr>
                <p:nvPr/>
              </p:nvSpPr>
              <p:spPr bwMode="auto">
                <a:xfrm>
                  <a:off x="3128" y="2163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87" name="Oval 105"/>
                <p:cNvSpPr>
                  <a:spLocks noChangeArrowheads="1"/>
                </p:cNvSpPr>
                <p:nvPr/>
              </p:nvSpPr>
              <p:spPr bwMode="auto">
                <a:xfrm>
                  <a:off x="3758" y="2153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88" name="Oval 106"/>
                <p:cNvSpPr>
                  <a:spLocks noChangeArrowheads="1"/>
                </p:cNvSpPr>
                <p:nvPr/>
              </p:nvSpPr>
              <p:spPr bwMode="auto">
                <a:xfrm>
                  <a:off x="3108" y="1207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89" name="Oval 107"/>
                <p:cNvSpPr>
                  <a:spLocks noChangeArrowheads="1"/>
                </p:cNvSpPr>
                <p:nvPr/>
              </p:nvSpPr>
              <p:spPr bwMode="auto">
                <a:xfrm>
                  <a:off x="3250" y="133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90" name="Oval 108"/>
                <p:cNvSpPr>
                  <a:spLocks noChangeArrowheads="1"/>
                </p:cNvSpPr>
                <p:nvPr/>
              </p:nvSpPr>
              <p:spPr bwMode="auto">
                <a:xfrm>
                  <a:off x="3094" y="747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91" name="Oval 109"/>
                <p:cNvSpPr>
                  <a:spLocks noChangeArrowheads="1"/>
                </p:cNvSpPr>
                <p:nvPr/>
              </p:nvSpPr>
              <p:spPr bwMode="auto">
                <a:xfrm>
                  <a:off x="3142" y="1891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92" name="Line 110"/>
                <p:cNvSpPr>
                  <a:spLocks noChangeShapeType="1"/>
                </p:cNvSpPr>
                <p:nvPr/>
              </p:nvSpPr>
              <p:spPr bwMode="auto">
                <a:xfrm>
                  <a:off x="3288" y="1384"/>
                  <a:ext cx="16" cy="8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6993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3168" y="2208"/>
                  <a:ext cx="96" cy="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6994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52" y="1256"/>
                  <a:ext cx="104" cy="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6995" name="Line 113"/>
                <p:cNvSpPr>
                  <a:spLocks noChangeShapeType="1"/>
                </p:cNvSpPr>
                <p:nvPr/>
              </p:nvSpPr>
              <p:spPr bwMode="auto">
                <a:xfrm>
                  <a:off x="3144" y="1256"/>
                  <a:ext cx="8" cy="9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6996" name="Line 114"/>
                <p:cNvSpPr>
                  <a:spLocks noChangeShapeType="1"/>
                </p:cNvSpPr>
                <p:nvPr/>
              </p:nvSpPr>
              <p:spPr bwMode="auto">
                <a:xfrm>
                  <a:off x="3176" y="2184"/>
                  <a:ext cx="5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6997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3760" y="1272"/>
                  <a:ext cx="32" cy="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6998" name="Line 116"/>
                <p:cNvSpPr>
                  <a:spLocks noChangeShapeType="1"/>
                </p:cNvSpPr>
                <p:nvPr/>
              </p:nvSpPr>
              <p:spPr bwMode="auto">
                <a:xfrm>
                  <a:off x="3152" y="1232"/>
                  <a:ext cx="584" cy="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6999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3184" y="1928"/>
                  <a:ext cx="592" cy="2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00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3144" y="792"/>
                  <a:ext cx="24" cy="10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  <p:sp>
              <p:nvSpPr>
                <p:cNvPr id="37001" name="Line 119"/>
                <p:cNvSpPr>
                  <a:spLocks noChangeShapeType="1"/>
                </p:cNvSpPr>
                <p:nvPr/>
              </p:nvSpPr>
              <p:spPr bwMode="auto">
                <a:xfrm>
                  <a:off x="3144" y="792"/>
                  <a:ext cx="592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it-IT"/>
                </a:p>
              </p:txBody>
            </p:sp>
          </p:grpSp>
          <p:sp>
            <p:nvSpPr>
              <p:cNvPr id="36981" name="AutoShape 120"/>
              <p:cNvSpPr>
                <a:spLocks noChangeArrowheads="1"/>
              </p:cNvSpPr>
              <p:nvPr/>
            </p:nvSpPr>
            <p:spPr bwMode="auto">
              <a:xfrm>
                <a:off x="3312" y="3864"/>
                <a:ext cx="96" cy="88"/>
              </a:xfrm>
              <a:prstGeom prst="triangle">
                <a:avLst>
                  <a:gd name="adj" fmla="val 50000"/>
                </a:avLst>
              </a:prstGeom>
              <a:solidFill>
                <a:srgbClr val="FC1C0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2" name="Oval 121"/>
              <p:cNvSpPr>
                <a:spLocks noChangeArrowheads="1"/>
              </p:cNvSpPr>
              <p:nvPr/>
            </p:nvSpPr>
            <p:spPr bwMode="auto">
              <a:xfrm>
                <a:off x="3224" y="3616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3" name="Oval 122"/>
              <p:cNvSpPr>
                <a:spLocks noChangeArrowheads="1"/>
              </p:cNvSpPr>
              <p:nvPr/>
            </p:nvSpPr>
            <p:spPr bwMode="auto">
              <a:xfrm>
                <a:off x="3304" y="3416"/>
                <a:ext cx="88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36876" name="Group 123"/>
            <p:cNvGrpSpPr>
              <a:grpSpLocks/>
            </p:cNvGrpSpPr>
            <p:nvPr/>
          </p:nvGrpSpPr>
          <p:grpSpPr bwMode="auto">
            <a:xfrm>
              <a:off x="2240" y="2022"/>
              <a:ext cx="1936" cy="794"/>
              <a:chOff x="2240" y="2142"/>
              <a:chExt cx="1936" cy="794"/>
            </a:xfrm>
          </p:grpSpPr>
          <p:grpSp>
            <p:nvGrpSpPr>
              <p:cNvPr id="36952" name="Group 124"/>
              <p:cNvGrpSpPr>
                <a:grpSpLocks/>
              </p:cNvGrpSpPr>
              <p:nvPr/>
            </p:nvGrpSpPr>
            <p:grpSpPr bwMode="auto">
              <a:xfrm rot="865693">
                <a:off x="2240" y="2142"/>
                <a:ext cx="482" cy="794"/>
                <a:chOff x="3224" y="3158"/>
                <a:chExt cx="482" cy="794"/>
              </a:xfrm>
            </p:grpSpPr>
            <p:sp>
              <p:nvSpPr>
                <p:cNvPr id="36954" name="AutoShape 125"/>
                <p:cNvSpPr>
                  <a:spLocks noChangeArrowheads="1"/>
                </p:cNvSpPr>
                <p:nvPr/>
              </p:nvSpPr>
              <p:spPr bwMode="auto">
                <a:xfrm>
                  <a:off x="3328" y="3889"/>
                  <a:ext cx="53" cy="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55" name="AutoShape 126"/>
                <p:cNvSpPr>
                  <a:spLocks noChangeArrowheads="1"/>
                </p:cNvSpPr>
                <p:nvPr/>
              </p:nvSpPr>
              <p:spPr bwMode="auto">
                <a:xfrm>
                  <a:off x="3304" y="3848"/>
                  <a:ext cx="96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36956" name="Group 127"/>
                <p:cNvGrpSpPr>
                  <a:grpSpLocks/>
                </p:cNvGrpSpPr>
                <p:nvPr/>
              </p:nvGrpSpPr>
              <p:grpSpPr bwMode="auto">
                <a:xfrm rot="20360">
                  <a:off x="3235" y="3158"/>
                  <a:ext cx="471" cy="790"/>
                  <a:chOff x="3094" y="747"/>
                  <a:chExt cx="712" cy="1562"/>
                </a:xfrm>
              </p:grpSpPr>
              <p:sp>
                <p:nvSpPr>
                  <p:cNvPr id="36960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268" y="2261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61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726" y="1227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6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128" y="2163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63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2153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64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1207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65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250" y="133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66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747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67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891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68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1384"/>
                    <a:ext cx="16" cy="8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69" name="Line 1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68" y="2208"/>
                    <a:ext cx="96" cy="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70" name="Line 1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52" y="1256"/>
                    <a:ext cx="104" cy="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71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3144" y="1256"/>
                    <a:ext cx="8" cy="9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72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184"/>
                    <a:ext cx="5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73" name="Line 1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60" y="1272"/>
                    <a:ext cx="32" cy="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74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1232"/>
                    <a:ext cx="584" cy="1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75" name="Line 1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84" y="1928"/>
                    <a:ext cx="592" cy="2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76" name="Line 1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44" y="792"/>
                    <a:ext cx="24" cy="10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77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3144" y="792"/>
                    <a:ext cx="592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6957" name="AutoShape 146"/>
                <p:cNvSpPr>
                  <a:spLocks noChangeArrowheads="1"/>
                </p:cNvSpPr>
                <p:nvPr/>
              </p:nvSpPr>
              <p:spPr bwMode="auto">
                <a:xfrm>
                  <a:off x="3312" y="3864"/>
                  <a:ext cx="96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58" name="Oval 147"/>
                <p:cNvSpPr>
                  <a:spLocks noChangeArrowheads="1"/>
                </p:cNvSpPr>
                <p:nvPr/>
              </p:nvSpPr>
              <p:spPr bwMode="auto">
                <a:xfrm>
                  <a:off x="3224" y="3616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59" name="Oval 148"/>
                <p:cNvSpPr>
                  <a:spLocks noChangeArrowheads="1"/>
                </p:cNvSpPr>
                <p:nvPr/>
              </p:nvSpPr>
              <p:spPr bwMode="auto">
                <a:xfrm>
                  <a:off x="3304" y="3416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</p:grpSp>
          <p:sp>
            <p:nvSpPr>
              <p:cNvPr id="36953" name="AutoShape 149"/>
              <p:cNvSpPr>
                <a:spLocks noChangeArrowheads="1"/>
              </p:cNvSpPr>
              <p:nvPr/>
            </p:nvSpPr>
            <p:spPr bwMode="auto">
              <a:xfrm>
                <a:off x="3016" y="2600"/>
                <a:ext cx="1160" cy="248"/>
              </a:xfrm>
              <a:prstGeom prst="leftArrow">
                <a:avLst>
                  <a:gd name="adj1" fmla="val 50000"/>
                  <a:gd name="adj2" fmla="val 11693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36877" name="Group 150"/>
            <p:cNvGrpSpPr>
              <a:grpSpLocks/>
            </p:cNvGrpSpPr>
            <p:nvPr/>
          </p:nvGrpSpPr>
          <p:grpSpPr bwMode="auto">
            <a:xfrm>
              <a:off x="1640" y="2864"/>
              <a:ext cx="2354" cy="1008"/>
              <a:chOff x="1640" y="2984"/>
              <a:chExt cx="2354" cy="1008"/>
            </a:xfrm>
          </p:grpSpPr>
          <p:grpSp>
            <p:nvGrpSpPr>
              <p:cNvPr id="36878" name="Group 151"/>
              <p:cNvGrpSpPr>
                <a:grpSpLocks/>
              </p:cNvGrpSpPr>
              <p:nvPr/>
            </p:nvGrpSpPr>
            <p:grpSpPr bwMode="auto">
              <a:xfrm>
                <a:off x="2335" y="3174"/>
                <a:ext cx="1659" cy="818"/>
                <a:chOff x="2327" y="3134"/>
                <a:chExt cx="1659" cy="818"/>
              </a:xfrm>
            </p:grpSpPr>
            <p:sp>
              <p:nvSpPr>
                <p:cNvPr id="36880" name="AutoShape 152"/>
                <p:cNvSpPr>
                  <a:spLocks noChangeArrowheads="1"/>
                </p:cNvSpPr>
                <p:nvPr/>
              </p:nvSpPr>
              <p:spPr bwMode="auto">
                <a:xfrm>
                  <a:off x="3608" y="3865"/>
                  <a:ext cx="53" cy="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81" name="AutoShape 153"/>
                <p:cNvSpPr>
                  <a:spLocks noChangeArrowheads="1"/>
                </p:cNvSpPr>
                <p:nvPr/>
              </p:nvSpPr>
              <p:spPr bwMode="auto">
                <a:xfrm>
                  <a:off x="3584" y="3824"/>
                  <a:ext cx="96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36882" name="Group 154"/>
                <p:cNvGrpSpPr>
                  <a:grpSpLocks/>
                </p:cNvGrpSpPr>
                <p:nvPr/>
              </p:nvGrpSpPr>
              <p:grpSpPr bwMode="auto">
                <a:xfrm rot="20360">
                  <a:off x="3515" y="3134"/>
                  <a:ext cx="471" cy="790"/>
                  <a:chOff x="3094" y="747"/>
                  <a:chExt cx="712" cy="1562"/>
                </a:xfrm>
              </p:grpSpPr>
              <p:sp>
                <p:nvSpPr>
                  <p:cNvPr id="36934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268" y="2261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35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726" y="1227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36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128" y="2163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37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2153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38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1207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39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250" y="133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4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094" y="747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4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1891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42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1384"/>
                    <a:ext cx="16" cy="8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43" name="Line 1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68" y="2208"/>
                    <a:ext cx="96" cy="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44" name="Line 1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52" y="1256"/>
                    <a:ext cx="104" cy="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45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144" y="1256"/>
                    <a:ext cx="8" cy="9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46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3176" y="2184"/>
                    <a:ext cx="5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47" name="Line 1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60" y="1272"/>
                    <a:ext cx="32" cy="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48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1232"/>
                    <a:ext cx="584" cy="1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49" name="Line 1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84" y="1928"/>
                    <a:ext cx="592" cy="2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50" name="Line 1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44" y="792"/>
                    <a:ext cx="24" cy="10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51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3144" y="792"/>
                    <a:ext cx="592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6883" name="Oval 173"/>
                <p:cNvSpPr>
                  <a:spLocks noChangeArrowheads="1"/>
                </p:cNvSpPr>
                <p:nvPr/>
              </p:nvSpPr>
              <p:spPr bwMode="auto">
                <a:xfrm>
                  <a:off x="3504" y="3592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84" name="Oval 174"/>
                <p:cNvSpPr>
                  <a:spLocks noChangeArrowheads="1"/>
                </p:cNvSpPr>
                <p:nvPr/>
              </p:nvSpPr>
              <p:spPr bwMode="auto">
                <a:xfrm>
                  <a:off x="3584" y="3392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85" name="AutoShape 175"/>
                <p:cNvSpPr>
                  <a:spLocks noChangeArrowheads="1"/>
                </p:cNvSpPr>
                <p:nvPr/>
              </p:nvSpPr>
              <p:spPr bwMode="auto">
                <a:xfrm>
                  <a:off x="2928" y="3380"/>
                  <a:ext cx="53" cy="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36886" name="Group 176"/>
                <p:cNvGrpSpPr>
                  <a:grpSpLocks/>
                </p:cNvGrpSpPr>
                <p:nvPr/>
              </p:nvGrpSpPr>
              <p:grpSpPr bwMode="auto">
                <a:xfrm rot="-49702">
                  <a:off x="2327" y="3159"/>
                  <a:ext cx="639" cy="776"/>
                  <a:chOff x="768" y="815"/>
                  <a:chExt cx="1088" cy="1497"/>
                </a:xfrm>
              </p:grpSpPr>
              <p:sp>
                <p:nvSpPr>
                  <p:cNvPr id="36916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1328" y="84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17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75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18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791" y="81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19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1295" y="224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20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1330" y="134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21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1780" y="13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22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1808" y="226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23" name="Line 1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0" y="872"/>
                    <a:ext cx="16" cy="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24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808" y="1800"/>
                    <a:ext cx="496" cy="4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25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832" y="848"/>
                    <a:ext cx="520" cy="2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26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840" y="864"/>
                    <a:ext cx="488" cy="4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27" name="Line 1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36" y="1400"/>
                    <a:ext cx="16" cy="8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28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376" y="1368"/>
                    <a:ext cx="424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29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264"/>
                    <a:ext cx="480" cy="1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30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400"/>
                    <a:ext cx="8" cy="85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31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336" y="832"/>
                    <a:ext cx="16" cy="5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32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360" y="888"/>
                    <a:ext cx="456" cy="4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33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2" y="824"/>
                    <a:ext cx="0" cy="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6887" name="AutoShape 195"/>
                <p:cNvSpPr>
                  <a:spLocks noChangeArrowheads="1"/>
                </p:cNvSpPr>
                <p:nvPr/>
              </p:nvSpPr>
              <p:spPr bwMode="auto">
                <a:xfrm rot="9846">
                  <a:off x="2910" y="3419"/>
                  <a:ext cx="47" cy="3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it-IT" altLang="it-IT" sz="2400">
                    <a:solidFill>
                      <a:srgbClr val="FC1C04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888" name="Oval 196"/>
                <p:cNvSpPr>
                  <a:spLocks noChangeArrowheads="1"/>
                </p:cNvSpPr>
                <p:nvPr/>
              </p:nvSpPr>
              <p:spPr bwMode="auto">
                <a:xfrm>
                  <a:off x="2800" y="3248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89" name="Oval 197"/>
                <p:cNvSpPr>
                  <a:spLocks noChangeArrowheads="1"/>
                </p:cNvSpPr>
                <p:nvPr/>
              </p:nvSpPr>
              <p:spPr bwMode="auto">
                <a:xfrm>
                  <a:off x="2984" y="3624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90" name="Oval 198"/>
                <p:cNvSpPr>
                  <a:spLocks noChangeArrowheads="1"/>
                </p:cNvSpPr>
                <p:nvPr/>
              </p:nvSpPr>
              <p:spPr bwMode="auto">
                <a:xfrm>
                  <a:off x="2912" y="3856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36891" name="Group 199"/>
                <p:cNvGrpSpPr>
                  <a:grpSpLocks/>
                </p:cNvGrpSpPr>
                <p:nvPr/>
              </p:nvGrpSpPr>
              <p:grpSpPr bwMode="auto">
                <a:xfrm rot="42262">
                  <a:off x="2945" y="3425"/>
                  <a:ext cx="692" cy="490"/>
                  <a:chOff x="1910" y="1331"/>
                  <a:chExt cx="1154" cy="980"/>
                </a:xfrm>
              </p:grpSpPr>
              <p:sp>
                <p:nvSpPr>
                  <p:cNvPr id="36900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2186" y="17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01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2635" y="1761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02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642" y="225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03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2202" y="2263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04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225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05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1910" y="1331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06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1924" y="2247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3690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1936" y="1384"/>
                    <a:ext cx="8" cy="8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0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976" y="2280"/>
                    <a:ext cx="232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09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8" y="2280"/>
                    <a:ext cx="400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10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2280"/>
                    <a:ext cx="328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11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0" y="1376"/>
                    <a:ext cx="8" cy="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12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960" y="1352"/>
                    <a:ext cx="10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13" name="Line 2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16" y="1800"/>
                    <a:ext cx="8" cy="45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14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4" y="1776"/>
                    <a:ext cx="432" cy="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  <p:sp>
                <p:nvSpPr>
                  <p:cNvPr id="3691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2656" y="1816"/>
                    <a:ext cx="8" cy="4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6892" name="Oval 216"/>
                <p:cNvSpPr>
                  <a:spLocks noChangeArrowheads="1"/>
                </p:cNvSpPr>
                <p:nvPr/>
              </p:nvSpPr>
              <p:spPr bwMode="auto">
                <a:xfrm>
                  <a:off x="2800" y="3248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93" name="Oval 217"/>
                <p:cNvSpPr>
                  <a:spLocks noChangeArrowheads="1"/>
                </p:cNvSpPr>
                <p:nvPr/>
              </p:nvSpPr>
              <p:spPr bwMode="auto">
                <a:xfrm>
                  <a:off x="2992" y="3616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94" name="Oval 218"/>
                <p:cNvSpPr>
                  <a:spLocks noChangeArrowheads="1"/>
                </p:cNvSpPr>
                <p:nvPr/>
              </p:nvSpPr>
              <p:spPr bwMode="auto">
                <a:xfrm>
                  <a:off x="3496" y="3592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95" name="Oval 219"/>
                <p:cNvSpPr>
                  <a:spLocks noChangeArrowheads="1"/>
                </p:cNvSpPr>
                <p:nvPr/>
              </p:nvSpPr>
              <p:spPr bwMode="auto">
                <a:xfrm>
                  <a:off x="3584" y="3384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96" name="Oval 220"/>
                <p:cNvSpPr>
                  <a:spLocks noChangeArrowheads="1"/>
                </p:cNvSpPr>
                <p:nvPr/>
              </p:nvSpPr>
              <p:spPr bwMode="auto">
                <a:xfrm>
                  <a:off x="2912" y="3848"/>
                  <a:ext cx="88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97" name="AutoShape 221"/>
                <p:cNvSpPr>
                  <a:spLocks noChangeArrowheads="1"/>
                </p:cNvSpPr>
                <p:nvPr/>
              </p:nvSpPr>
              <p:spPr bwMode="auto">
                <a:xfrm>
                  <a:off x="2624" y="3848"/>
                  <a:ext cx="96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98" name="AutoShape 222"/>
                <p:cNvSpPr>
                  <a:spLocks noChangeArrowheads="1"/>
                </p:cNvSpPr>
                <p:nvPr/>
              </p:nvSpPr>
              <p:spPr bwMode="auto">
                <a:xfrm>
                  <a:off x="2904" y="3368"/>
                  <a:ext cx="96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899" name="AutoShape 223"/>
                <p:cNvSpPr>
                  <a:spLocks noChangeArrowheads="1"/>
                </p:cNvSpPr>
                <p:nvPr/>
              </p:nvSpPr>
              <p:spPr bwMode="auto">
                <a:xfrm>
                  <a:off x="3592" y="3840"/>
                  <a:ext cx="96" cy="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C1C0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</p:grpSp>
          <p:sp>
            <p:nvSpPr>
              <p:cNvPr id="36879" name="AutoShape 224"/>
              <p:cNvSpPr>
                <a:spLocks noChangeArrowheads="1"/>
              </p:cNvSpPr>
              <p:nvPr/>
            </p:nvSpPr>
            <p:spPr bwMode="auto">
              <a:xfrm>
                <a:off x="1640" y="2984"/>
                <a:ext cx="344" cy="528"/>
              </a:xfrm>
              <a:prstGeom prst="curvedRightArrow">
                <a:avLst>
                  <a:gd name="adj1" fmla="val 30698"/>
                  <a:gd name="adj2" fmla="val 61395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7656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FC6781-8E93-4B11-BBAF-32A04C59AD89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Esempio di GCP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Solitamente i GCP vengono materializzati da </a:t>
            </a:r>
            <a:r>
              <a:rPr lang="it-IT" i="1" smtClean="0"/>
              <a:t>target </a:t>
            </a:r>
            <a:r>
              <a:rPr lang="it-IT" smtClean="0"/>
              <a:t>(o </a:t>
            </a:r>
            <a:r>
              <a:rPr lang="it-IT" i="1" smtClean="0"/>
              <a:t>marker</a:t>
            </a:r>
            <a:r>
              <a:rPr lang="it-IT" smtClean="0"/>
              <a:t>), costituiti da materiale riflettente che risalta nelle scansioni</a:t>
            </a:r>
          </a:p>
          <a:p>
            <a:pPr eaLnBrk="1" hangingPunct="1">
              <a:defRPr/>
            </a:pPr>
            <a:r>
              <a:rPr lang="it-IT" smtClean="0"/>
              <a:t>Le coordinate dei target nel SdR esterno vengono determinate mediante metodi topografici:</a:t>
            </a:r>
          </a:p>
          <a:p>
            <a:pPr lvl="1" eaLnBrk="1" hangingPunct="1">
              <a:defRPr/>
            </a:pPr>
            <a:r>
              <a:rPr lang="it-IT" smtClean="0"/>
              <a:t>In close-range: stazione totale (angoli e distanze)</a:t>
            </a:r>
          </a:p>
          <a:p>
            <a:pPr lvl="1" eaLnBrk="1" hangingPunct="1">
              <a:defRPr/>
            </a:pPr>
            <a:r>
              <a:rPr lang="it-IT" smtClean="0"/>
              <a:t>All’esterno anche con GPS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463925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Tahoma" panose="020B0604030504040204" pitchFamily="34" charset="0"/>
            </a:endParaRPr>
          </a:p>
        </p:txBody>
      </p:sp>
      <p:pic>
        <p:nvPicPr>
          <p:cNvPr id="37894" name="Picture 5" descr="asita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972050"/>
            <a:ext cx="2217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intensity_image_mamm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895850"/>
            <a:ext cx="4475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Oval 7"/>
          <p:cNvSpPr>
            <a:spLocks noChangeArrowheads="1"/>
          </p:cNvSpPr>
          <p:nvPr/>
        </p:nvSpPr>
        <p:spPr bwMode="auto">
          <a:xfrm>
            <a:off x="4516438" y="5429250"/>
            <a:ext cx="293687" cy="2936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7897" name="Oval 8"/>
          <p:cNvSpPr>
            <a:spLocks noChangeArrowheads="1"/>
          </p:cNvSpPr>
          <p:nvPr/>
        </p:nvSpPr>
        <p:spPr bwMode="auto">
          <a:xfrm>
            <a:off x="5518150" y="5319713"/>
            <a:ext cx="293688" cy="2936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7898" name="Oval 9"/>
          <p:cNvSpPr>
            <a:spLocks noChangeArrowheads="1"/>
          </p:cNvSpPr>
          <p:nvPr/>
        </p:nvSpPr>
        <p:spPr bwMode="auto">
          <a:xfrm>
            <a:off x="6213475" y="5799138"/>
            <a:ext cx="293688" cy="2936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6317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2C40D6-D680-49E5-AD01-D665F2CAA71D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Rilievo di ghiacciai in Nepal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0563"/>
            <a:ext cx="3816350" cy="569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Mediante uno strumento </a:t>
            </a:r>
            <a:r>
              <a:rPr lang="it-IT" sz="2400" i="1" dirty="0" smtClean="0"/>
              <a:t>laser-scanning </a:t>
            </a:r>
            <a:r>
              <a:rPr lang="it-IT" sz="2400" dirty="0" smtClean="0"/>
              <a:t>sono state rilevate le superfici di due ghiacciai in Nepal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dirty="0" err="1" smtClean="0"/>
              <a:t>Lobuche</a:t>
            </a:r>
            <a:r>
              <a:rPr lang="it-IT" sz="2200" dirty="0" smtClean="0"/>
              <a:t> Glacier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dirty="0" smtClean="0"/>
              <a:t>Everest </a:t>
            </a:r>
            <a:r>
              <a:rPr lang="it-IT" sz="2200" dirty="0" err="1" smtClean="0"/>
              <a:t>Ice</a:t>
            </a:r>
            <a:r>
              <a:rPr lang="it-IT" sz="2200" dirty="0" smtClean="0"/>
              <a:t> </a:t>
            </a:r>
            <a:r>
              <a:rPr lang="it-IT" sz="2200" dirty="0" err="1" smtClean="0"/>
              <a:t>Fall</a:t>
            </a:r>
            <a:r>
              <a:rPr lang="it-IT" sz="2200" dirty="0" smtClean="0"/>
              <a:t> (foto)</a:t>
            </a:r>
          </a:p>
        </p:txBody>
      </p:sp>
      <p:pic>
        <p:nvPicPr>
          <p:cNvPr id="44037" name="Picture 4" descr="Immagine 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65313"/>
            <a:ext cx="5203825" cy="390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05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495828-FD24-4A04-8187-A1FCEE5C53D0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Strumentazione impiegata</a:t>
            </a:r>
          </a:p>
        </p:txBody>
      </p:sp>
      <p:pic>
        <p:nvPicPr>
          <p:cNvPr id="45060" name="Picture 3" descr="Immagin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914400"/>
            <a:ext cx="1677987" cy="223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4" descr="Immagine 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908050"/>
            <a:ext cx="1693863" cy="225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 descr="Immagine 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424238"/>
            <a:ext cx="3005137" cy="225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950" y="690563"/>
            <a:ext cx="4700588" cy="5691187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Strumento impiegato:</a:t>
            </a:r>
          </a:p>
          <a:p>
            <a:pPr lvl="1" eaLnBrk="1" hangingPunct="1">
              <a:defRPr/>
            </a:pPr>
            <a:r>
              <a:rPr lang="it-IT" smtClean="0"/>
              <a:t>Scanner Riegl LPM 2k</a:t>
            </a:r>
          </a:p>
          <a:p>
            <a:pPr eaLnBrk="1" hangingPunct="1">
              <a:defRPr/>
            </a:pPr>
            <a:r>
              <a:rPr lang="it-IT" smtClean="0"/>
              <a:t>GCP: </a:t>
            </a:r>
          </a:p>
          <a:p>
            <a:pPr lvl="1" eaLnBrk="1" hangingPunct="1">
              <a:defRPr/>
            </a:pPr>
            <a:r>
              <a:rPr lang="it-IT" smtClean="0"/>
              <a:t>4-5, materializzati mediante dischi in materiale riflettente</a:t>
            </a:r>
          </a:p>
          <a:p>
            <a:pPr lvl="1" eaLnBrk="1" hangingPunct="1">
              <a:defRPr/>
            </a:pPr>
            <a:r>
              <a:rPr lang="it-IT" smtClean="0"/>
              <a:t>Misura della posizione dei GCP mediante GPS</a:t>
            </a:r>
          </a:p>
        </p:txBody>
      </p:sp>
    </p:spTree>
    <p:extLst>
      <p:ext uri="{BB962C8B-B14F-4D97-AF65-F5344CB8AC3E}">
        <p14:creationId xmlns:p14="http://schemas.microsoft.com/office/powerpoint/2010/main" val="8559391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6B0EF5-60E6-44BA-81E0-0CCC91BF9EA1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CREAZIONE DEL MODELLO 3D</a:t>
            </a:r>
          </a:p>
        </p:txBody>
      </p:sp>
      <p:pic>
        <p:nvPicPr>
          <p:cNvPr id="460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r="29855" b="3691"/>
          <a:stretch>
            <a:fillRect/>
          </a:stretch>
        </p:blipFill>
        <p:spPr bwMode="auto">
          <a:xfrm>
            <a:off x="3930650" y="1033463"/>
            <a:ext cx="4833938" cy="516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09" name="Rectangle 9"/>
          <p:cNvSpPr>
            <a:spLocks noChangeArrowheads="1"/>
          </p:cNvSpPr>
          <p:nvPr/>
        </p:nvSpPr>
        <p:spPr bwMode="auto">
          <a:xfrm>
            <a:off x="179388" y="765175"/>
            <a:ext cx="345122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Ghiacciaio del Lobuche</a:t>
            </a: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marL="190500" lv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Scansioni eseguite: 9</a:t>
            </a:r>
          </a:p>
          <a:p>
            <a:pPr marL="190500" lv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#GCP: 5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Le scansioni sono state registrate tra loro in modo da definire il modello solido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Contemporaneamente ai dati laser scanning sono state acquisite immagini digitali della superficie ripresa per realizzare ortofoto 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it-IT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13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6C2FAE-00A8-47CE-A597-FEBC9D8F07C2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VALUTAZIONE DI AREE E VOLUMI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b="3691"/>
          <a:stretch>
            <a:fillRect/>
          </a:stretch>
        </p:blipFill>
        <p:spPr bwMode="auto">
          <a:xfrm>
            <a:off x="3779838" y="1147763"/>
            <a:ext cx="5197475" cy="403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9030" name="Rectangle 6"/>
          <p:cNvSpPr>
            <a:spLocks noChangeArrowheads="1"/>
          </p:cNvSpPr>
          <p:nvPr/>
        </p:nvSpPr>
        <p:spPr bwMode="auto">
          <a:xfrm>
            <a:off x="107950" y="968375"/>
            <a:ext cx="360045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Grazie ai dati acquisiti è possibile eseguire delle valutazioni di aree e volumi rispetto alla superficie del ghiacciaio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it-IT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Eseguendo scansioni in epoche successive è possibile valutare l’ablazione o i movimenti della superficie stessa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it-IT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398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36004-2554-4441-B3EE-5018E0449683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Strumentazione laser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La strumentazione laser per la misura di superfici consente di acquisire direttamente le coordinate 3D dei punti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Non è necessario eseguire complesse elaborazioni su altri tipi di dati (immagini,…)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La fase di elaborazione riguarda: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/>
              <a:t>la registrazione geometrica (georeferenziazione) della nuvola di punti;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/>
              <a:t>la sua organizzazione;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/>
              <a:t>l’estrazione di informazioni.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P.S.: problemi che comunque ci sono anche con la fotogrammetria!</a:t>
            </a:r>
          </a:p>
        </p:txBody>
      </p:sp>
    </p:spTree>
    <p:extLst>
      <p:ext uri="{BB962C8B-B14F-4D97-AF65-F5344CB8AC3E}">
        <p14:creationId xmlns:p14="http://schemas.microsoft.com/office/powerpoint/2010/main" val="1955637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CC758-4421-4956-9EA5-3E3667CEF6B2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Principi di funzionamento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Esistono tre tipologie di laser scanner: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dirty="0" smtClean="0"/>
              <a:t>Laser scanner a tempo di volo (</a:t>
            </a:r>
            <a:r>
              <a:rPr lang="it-IT" sz="2200" i="1" dirty="0" err="1" smtClean="0"/>
              <a:t>Time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of</a:t>
            </a:r>
            <a:r>
              <a:rPr lang="it-IT" sz="2200" i="1" dirty="0" smtClean="0"/>
              <a:t> Flight - </a:t>
            </a:r>
            <a:r>
              <a:rPr lang="it-IT" sz="2200" i="1" dirty="0" err="1" smtClean="0"/>
              <a:t>ToF</a:t>
            </a:r>
            <a:r>
              <a:rPr lang="it-IT" sz="2200" i="1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Portate fino a 2 km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Precisioni sulla misura di distanza da 1-2 mm sino ad alcuni cm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Impiego in campo architettonico e territoriale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dirty="0" smtClean="0"/>
              <a:t>Laser scanner a differenza di fase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Portate fino a circa 100 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Precisioni sulla misura di distanza nell’ordine di pochi 1mm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Impiego in campo architettonico e territoriale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Acquisizione piuttosto lenta!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dirty="0" smtClean="0"/>
              <a:t>Laser scanner a triangolazione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Portate molto ridotte (fino a pochi metri)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Precisioni molto elevate (&lt;0.1 mm))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dirty="0" smtClean="0"/>
              <a:t>Impiego in campo meccanico, industriale e nel restauro-rappresentazione di piccoli manufatti</a:t>
            </a:r>
          </a:p>
        </p:txBody>
      </p:sp>
    </p:spTree>
    <p:extLst>
      <p:ext uri="{BB962C8B-B14F-4D97-AF65-F5344CB8AC3E}">
        <p14:creationId xmlns:p14="http://schemas.microsoft.com/office/powerpoint/2010/main" val="2083308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C08C6B-7FBC-4100-A4D2-0422FC9DBC0F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Calcolo delle coordinate cartesiane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16" y="954087"/>
            <a:ext cx="3240088" cy="5099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1800" dirty="0" smtClean="0"/>
              <a:t>Allo scanner è associato un sistema di riferimento intrinseco, all’interno del quale è possibile determinare la posizione di ciascuno punto della superficie acquisita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1800" dirty="0" smtClean="0"/>
              <a:t>Nel caso lo strumento sia dotato di una livella e di organi di regolazione, quali le viti calanti, si può fare coincidere l’asse z del sistema di riferimento intrinseco con la verticale (linea del filo  a piombo) per il punto di stazione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6921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Tahoma" panose="020B0604030504040204" pitchFamily="34" charset="0"/>
            </a:endParaRPr>
          </a:p>
        </p:txBody>
      </p:sp>
      <p:sp>
        <p:nvSpPr>
          <p:cNvPr id="9222" name="AutoShape 5"/>
          <p:cNvSpPr>
            <a:spLocks noRot="1" noChangeAspect="1" noMove="1" noResize="1" noChangeArrowheads="1"/>
          </p:cNvSpPr>
          <p:nvPr/>
        </p:nvSpPr>
        <p:spPr bwMode="auto">
          <a:xfrm>
            <a:off x="0" y="1227138"/>
            <a:ext cx="57610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9223" name="Picture 7" descr="las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930650"/>
            <a:ext cx="9921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184275"/>
            <a:ext cx="37052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759700" y="1355725"/>
            <a:ext cx="3587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785" tIns="28392" rIns="56785" bIns="283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it-IT" b="1">
                <a:latin typeface="Tahoma" panose="020B0604030504040204" pitchFamily="34" charset="0"/>
              </a:rPr>
              <a:t>O</a:t>
            </a:r>
          </a:p>
          <a:p>
            <a:endParaRPr lang="ar-SA" altLang="it-IT">
              <a:latin typeface="Tahoma" panose="020B0604030504040204" pitchFamily="34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747000" y="1624013"/>
            <a:ext cx="60325" cy="6032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562600" y="3016250"/>
            <a:ext cx="273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785" tIns="28392" rIns="56785" bIns="283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it-IT" b="1">
                <a:latin typeface="Tahoma" panose="020B0604030504040204" pitchFamily="34" charset="0"/>
              </a:rPr>
              <a:t>d</a:t>
            </a:r>
          </a:p>
          <a:p>
            <a:endParaRPr lang="ar-SA" altLang="it-IT">
              <a:latin typeface="Tahoma" panose="020B0604030504040204" pitchFamily="34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3776663" y="3767138"/>
            <a:ext cx="1587" cy="1262062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768725" y="5037138"/>
            <a:ext cx="1276350" cy="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695825" y="4721225"/>
            <a:ext cx="3190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6699"/>
                </a:solidFill>
                <a:latin typeface="Tahoma" panose="020B0604030504040204" pitchFamily="34" charset="0"/>
              </a:rPr>
              <a:t>x</a:t>
            </a:r>
            <a:endParaRPr lang="ar-SA" altLang="it-IT" b="1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endParaRPr lang="ar-SA" altLang="it-IT">
              <a:latin typeface="Tahoma" panose="020B0604030504040204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746500" y="3762375"/>
            <a:ext cx="3190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6699"/>
                </a:solidFill>
                <a:latin typeface="Tahoma" panose="020B0604030504040204" pitchFamily="34" charset="0"/>
              </a:rPr>
              <a:t>z</a:t>
            </a:r>
            <a:endParaRPr lang="ar-SA" altLang="it-IT" b="1">
              <a:solidFill>
                <a:srgbClr val="006699"/>
              </a:solidFill>
              <a:latin typeface="Tahoma" panose="020B0604030504040204" pitchFamily="34" charset="0"/>
            </a:endParaRPr>
          </a:p>
          <a:p>
            <a:endParaRPr lang="ar-SA" altLang="it-IT">
              <a:latin typeface="Tahoma" panose="020B0604030504040204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581400" y="4997450"/>
            <a:ext cx="3698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785" tIns="28392" rIns="56785" bIns="283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it-IT" b="1">
                <a:solidFill>
                  <a:srgbClr val="006699"/>
                </a:solidFill>
                <a:latin typeface="Tahoma" panose="020B0604030504040204" pitchFamily="34" charset="0"/>
              </a:rPr>
              <a:t>C</a:t>
            </a:r>
          </a:p>
          <a:p>
            <a:endParaRPr lang="ar-SA" altLang="it-IT">
              <a:latin typeface="Tahoma" panose="020B0604030504040204" pitchFamily="34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516438" y="3998913"/>
            <a:ext cx="2127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785" tIns="28392" rIns="56785" bIns="28392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6699"/>
                </a:solidFill>
                <a:latin typeface="Tahoma" panose="020B0604030504040204" pitchFamily="34" charset="0"/>
              </a:rPr>
              <a:t>y</a:t>
            </a:r>
            <a:endParaRPr lang="ar-SA" altLang="it-IT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3779838" y="1655763"/>
            <a:ext cx="3970337" cy="3378200"/>
          </a:xfrm>
          <a:prstGeom prst="line">
            <a:avLst/>
          </a:prstGeom>
          <a:noFill/>
          <a:ln w="19050">
            <a:solidFill>
              <a:srgbClr val="0066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3779838" y="3582988"/>
            <a:ext cx="3978275" cy="1450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3797300" y="4354513"/>
            <a:ext cx="885825" cy="658812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3743325" y="5008563"/>
            <a:ext cx="58738" cy="6032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4560888" y="4430713"/>
            <a:ext cx="196850" cy="239712"/>
          </a:xfrm>
          <a:custGeom>
            <a:avLst/>
            <a:gdLst>
              <a:gd name="T0" fmla="*/ 0 w 124"/>
              <a:gd name="T1" fmla="*/ 0 h 151"/>
              <a:gd name="T2" fmla="*/ 2147483647 w 124"/>
              <a:gd name="T3" fmla="*/ 2147483647 h 151"/>
              <a:gd name="T4" fmla="*/ 2147483647 w 124"/>
              <a:gd name="T5" fmla="*/ 2147483647 h 151"/>
              <a:gd name="T6" fmla="*/ 0 60000 65536"/>
              <a:gd name="T7" fmla="*/ 0 60000 65536"/>
              <a:gd name="T8" fmla="*/ 0 60000 65536"/>
              <a:gd name="T9" fmla="*/ 0 w 124"/>
              <a:gd name="T10" fmla="*/ 0 h 151"/>
              <a:gd name="T11" fmla="*/ 124 w 124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51">
                <a:moveTo>
                  <a:pt x="0" y="0"/>
                </a:moveTo>
                <a:cubicBezTo>
                  <a:pt x="27" y="15"/>
                  <a:pt x="55" y="30"/>
                  <a:pt x="76" y="55"/>
                </a:cubicBezTo>
                <a:cubicBezTo>
                  <a:pt x="97" y="80"/>
                  <a:pt x="110" y="115"/>
                  <a:pt x="124" y="15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6575" y="4402138"/>
            <a:ext cx="500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 rot="-10635199" flipH="1" flipV="1">
            <a:off x="5127625" y="3827463"/>
            <a:ext cx="420688" cy="536575"/>
          </a:xfrm>
          <a:custGeom>
            <a:avLst/>
            <a:gdLst>
              <a:gd name="T0" fmla="*/ 0 w 486"/>
              <a:gd name="T1" fmla="*/ 0 h 206"/>
              <a:gd name="T2" fmla="*/ 2147483647 w 486"/>
              <a:gd name="T3" fmla="*/ 2147483647 h 206"/>
              <a:gd name="T4" fmla="*/ 2147483647 w 486"/>
              <a:gd name="T5" fmla="*/ 2147483647 h 206"/>
              <a:gd name="T6" fmla="*/ 2147483647 w 486"/>
              <a:gd name="T7" fmla="*/ 2147483647 h 206"/>
              <a:gd name="T8" fmla="*/ 2147483647 w 486"/>
              <a:gd name="T9" fmla="*/ 2147483647 h 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"/>
              <a:gd name="T16" fmla="*/ 0 h 206"/>
              <a:gd name="T17" fmla="*/ 486 w 486"/>
              <a:gd name="T18" fmla="*/ 206 h 2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" h="206">
                <a:moveTo>
                  <a:pt x="0" y="0"/>
                </a:moveTo>
                <a:cubicBezTo>
                  <a:pt x="57" y="7"/>
                  <a:pt x="114" y="14"/>
                  <a:pt x="171" y="28"/>
                </a:cubicBezTo>
                <a:cubicBezTo>
                  <a:pt x="228" y="42"/>
                  <a:pt x="296" y="60"/>
                  <a:pt x="342" y="83"/>
                </a:cubicBezTo>
                <a:cubicBezTo>
                  <a:pt x="388" y="106"/>
                  <a:pt x="421" y="144"/>
                  <a:pt x="445" y="165"/>
                </a:cubicBezTo>
                <a:cubicBezTo>
                  <a:pt x="469" y="186"/>
                  <a:pt x="477" y="196"/>
                  <a:pt x="486" y="20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7783513" y="1655763"/>
            <a:ext cx="0" cy="1927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010150" y="4021138"/>
            <a:ext cx="500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5585046" y="4721225"/>
                <a:ext cx="2712024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it-IT" sz="2400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46" y="4721225"/>
                <a:ext cx="2712024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297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35D76E-93BC-4D82-AE69-15E350D59D1C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Laser scanner </a:t>
            </a:r>
            <a:r>
              <a:rPr lang="it-IT" i="1" smtClean="0"/>
              <a:t>ToF</a:t>
            </a:r>
            <a:r>
              <a:rPr lang="it-IT" smtClean="0"/>
              <a:t> e a misura di fase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000" smtClean="0"/>
              <a:t>Sono basati sulla misura della distanza d percorsa da un impulso dal punto di emissione all’oggetto</a:t>
            </a:r>
          </a:p>
          <a:p>
            <a:pPr eaLnBrk="1" hangingPunct="1">
              <a:defRPr/>
            </a:pPr>
            <a:r>
              <a:rPr lang="it-IT" sz="2000" smtClean="0"/>
              <a:t>Conoscendo gli angoli di rotazione nel piano orizzontale e verticale, si calcolano le coordinate del punto colpito</a:t>
            </a:r>
          </a:p>
          <a:p>
            <a:pPr eaLnBrk="1" hangingPunct="1">
              <a:defRPr/>
            </a:pPr>
            <a:r>
              <a:rPr lang="it-IT" sz="2000" smtClean="0"/>
              <a:t>L’emettitore laser ruota in un piano orizzontale e in uno verticale permettendo così di rilevare l’intera superficie</a:t>
            </a: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1066800" y="2852738"/>
            <a:ext cx="7086600" cy="3352800"/>
            <a:chOff x="672" y="1968"/>
            <a:chExt cx="4464" cy="2112"/>
          </a:xfrm>
        </p:grpSpPr>
        <p:sp>
          <p:nvSpPr>
            <p:cNvPr id="10246" name="Oval 5"/>
            <p:cNvSpPr>
              <a:spLocks noChangeArrowheads="1"/>
            </p:cNvSpPr>
            <p:nvPr/>
          </p:nvSpPr>
          <p:spPr bwMode="auto">
            <a:xfrm>
              <a:off x="672" y="2976"/>
              <a:ext cx="129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0247" name="Freeform 6"/>
            <p:cNvSpPr>
              <a:spLocks/>
            </p:cNvSpPr>
            <p:nvPr/>
          </p:nvSpPr>
          <p:spPr bwMode="auto">
            <a:xfrm>
              <a:off x="1872" y="2928"/>
              <a:ext cx="96" cy="336"/>
            </a:xfrm>
            <a:custGeom>
              <a:avLst/>
              <a:gdLst>
                <a:gd name="T0" fmla="*/ 96 w 96"/>
                <a:gd name="T1" fmla="*/ 336 h 336"/>
                <a:gd name="T2" fmla="*/ 48 w 96"/>
                <a:gd name="T3" fmla="*/ 144 h 336"/>
                <a:gd name="T4" fmla="*/ 0 w 96"/>
                <a:gd name="T5" fmla="*/ 0 h 336"/>
                <a:gd name="T6" fmla="*/ 0 60000 65536"/>
                <a:gd name="T7" fmla="*/ 0 60000 65536"/>
                <a:gd name="T8" fmla="*/ 0 60000 65536"/>
                <a:gd name="T9" fmla="*/ 0 w 96"/>
                <a:gd name="T10" fmla="*/ 0 h 336"/>
                <a:gd name="T11" fmla="*/ 96 w 9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336">
                  <a:moveTo>
                    <a:pt x="96" y="336"/>
                  </a:moveTo>
                  <a:cubicBezTo>
                    <a:pt x="80" y="268"/>
                    <a:pt x="64" y="200"/>
                    <a:pt x="48" y="144"/>
                  </a:cubicBezTo>
                  <a:cubicBezTo>
                    <a:pt x="32" y="88"/>
                    <a:pt x="8" y="2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 rot="-732436">
              <a:off x="1008" y="2784"/>
              <a:ext cx="1200" cy="19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0249" name="AutoShape 8"/>
            <p:cNvSpPr>
              <a:spLocks noChangeArrowheads="1"/>
            </p:cNvSpPr>
            <p:nvPr/>
          </p:nvSpPr>
          <p:spPr bwMode="auto">
            <a:xfrm rot="10722884" flipH="1">
              <a:off x="770" y="3071"/>
              <a:ext cx="1056" cy="4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57 h 21600"/>
                <a:gd name="T20" fmla="*/ 18430 w 21600"/>
                <a:gd name="T21" fmla="*/ 1844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280" y="8654"/>
                  </a:moveTo>
                  <a:cubicBezTo>
                    <a:pt x="18298" y="4771"/>
                    <a:pt x="14804" y="2052"/>
                    <a:pt x="10800" y="2052"/>
                  </a:cubicBezTo>
                  <a:cubicBezTo>
                    <a:pt x="5968" y="2052"/>
                    <a:pt x="2052" y="5968"/>
                    <a:pt x="2052" y="10800"/>
                  </a:cubicBezTo>
                  <a:cubicBezTo>
                    <a:pt x="2051" y="10950"/>
                    <a:pt x="2055" y="11101"/>
                    <a:pt x="2063" y="11252"/>
                  </a:cubicBezTo>
                  <a:lnTo>
                    <a:pt x="14" y="11358"/>
                  </a:lnTo>
                  <a:cubicBezTo>
                    <a:pt x="4" y="11172"/>
                    <a:pt x="0" y="10986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5744" y="-1"/>
                    <a:pt x="20057" y="3357"/>
                    <a:pt x="21270" y="8150"/>
                  </a:cubicBezTo>
                  <a:lnTo>
                    <a:pt x="23887" y="7488"/>
                  </a:lnTo>
                  <a:lnTo>
                    <a:pt x="21189" y="12014"/>
                  </a:lnTo>
                  <a:lnTo>
                    <a:pt x="16663" y="9316"/>
                  </a:lnTo>
                  <a:lnTo>
                    <a:pt x="19280" y="86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0" name="AutoShape 9"/>
            <p:cNvSpPr>
              <a:spLocks noChangeArrowheads="1"/>
            </p:cNvSpPr>
            <p:nvPr/>
          </p:nvSpPr>
          <p:spPr bwMode="auto">
            <a:xfrm rot="16328156" flipV="1">
              <a:off x="1152" y="2640"/>
              <a:ext cx="720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289" y="9514"/>
                  </a:moveTo>
                  <a:cubicBezTo>
                    <a:pt x="18653" y="5316"/>
                    <a:pt x="15045" y="2214"/>
                    <a:pt x="10800" y="2214"/>
                  </a:cubicBezTo>
                  <a:cubicBezTo>
                    <a:pt x="6058" y="2214"/>
                    <a:pt x="2214" y="6058"/>
                    <a:pt x="2214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140" y="0"/>
                    <a:pt x="20678" y="3902"/>
                    <a:pt x="21478" y="9182"/>
                  </a:cubicBezTo>
                  <a:lnTo>
                    <a:pt x="24147" y="8778"/>
                  </a:lnTo>
                  <a:lnTo>
                    <a:pt x="20953" y="13112"/>
                  </a:lnTo>
                  <a:lnTo>
                    <a:pt x="16619" y="9918"/>
                  </a:lnTo>
                  <a:lnTo>
                    <a:pt x="19289" y="95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>
              <a:off x="1344" y="2160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2" name="AutoShape 11"/>
            <p:cNvSpPr>
              <a:spLocks noChangeArrowheads="1"/>
            </p:cNvSpPr>
            <p:nvPr/>
          </p:nvSpPr>
          <p:spPr bwMode="auto">
            <a:xfrm>
              <a:off x="4272" y="1968"/>
              <a:ext cx="864" cy="206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0253" name="Line 12"/>
            <p:cNvSpPr>
              <a:spLocks noChangeShapeType="1"/>
            </p:cNvSpPr>
            <p:nvPr/>
          </p:nvSpPr>
          <p:spPr bwMode="auto">
            <a:xfrm flipV="1">
              <a:off x="2208" y="2256"/>
              <a:ext cx="2208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4" name="Text Box 13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b="1">
                  <a:solidFill>
                    <a:srgbClr val="FF0000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10255" name="Line 14"/>
            <p:cNvSpPr>
              <a:spLocks noChangeShapeType="1"/>
            </p:cNvSpPr>
            <p:nvPr/>
          </p:nvSpPr>
          <p:spPr bwMode="auto">
            <a:xfrm flipH="1">
              <a:off x="2208" y="2304"/>
              <a:ext cx="2208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47242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2306E2-DB7F-44E0-B5A9-87307084B520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71513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Misura della distanza con tecnica </a:t>
            </a:r>
            <a:r>
              <a:rPr lang="it-IT" i="1" dirty="0" err="1" smtClean="0"/>
              <a:t>Tof</a:t>
            </a:r>
            <a:endParaRPr lang="it-IT" dirty="0" smtClean="0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836613"/>
            <a:ext cx="9072563" cy="5099050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smtClean="0"/>
              <a:t>La misura della distanza è basata sulla valutazione del tempo impiegato da un impulso luminoso per andare dallo strumento all’oggetto e tornare indietro (stesso principio del </a:t>
            </a:r>
            <a:r>
              <a:rPr lang="it-IT" sz="2000" i="1" smtClean="0"/>
              <a:t>radar</a:t>
            </a:r>
            <a:r>
              <a:rPr lang="it-IT" sz="2000" smtClean="0"/>
              <a:t>)</a:t>
            </a:r>
          </a:p>
          <a:p>
            <a:pPr eaLnBrk="1" hangingPunct="1">
              <a:defRPr/>
            </a:pPr>
            <a:r>
              <a:rPr lang="it-IT" sz="2000" smtClean="0"/>
              <a:t>Viene utilizzato un diodo foto-emittitore laser (di solito all’arseniuro si gallio) che viene eccitato elettricamente per un tempo brevissimo (circa 10</a:t>
            </a:r>
            <a:r>
              <a:rPr lang="it-IT" sz="2000" baseline="30000" smtClean="0"/>
              <a:t>-9</a:t>
            </a:r>
            <a:r>
              <a:rPr lang="it-IT" sz="2000" smtClean="0"/>
              <a:t>s)</a:t>
            </a:r>
          </a:p>
          <a:p>
            <a:pPr eaLnBrk="1" hangingPunct="1">
              <a:defRPr/>
            </a:pPr>
            <a:r>
              <a:rPr lang="it-IT" sz="2000" smtClean="0"/>
              <a:t>L’esatta misura del tempo t tra l’emissione dell’impulso e la ricezione permetterebbe di calcolare la distanza come (c è la velocità della luce, nota):</a:t>
            </a:r>
          </a:p>
          <a:p>
            <a:pPr lvl="1" eaLnBrk="1" hangingPunct="1">
              <a:buFontTx/>
              <a:buNone/>
              <a:defRPr/>
            </a:pPr>
            <a:r>
              <a:rPr lang="it-IT" smtClean="0"/>
              <a:t> 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Tahoma" panose="020B0604030504040204" pitchFamily="34" charset="0"/>
            </a:endParaRPr>
          </a:p>
        </p:txBody>
      </p:sp>
      <p:sp>
        <p:nvSpPr>
          <p:cNvPr id="11270" name="AutoShape 5"/>
          <p:cNvSpPr>
            <a:spLocks noRot="1" noChangeAspect="1" noMove="1" noResize="1" noChangeArrowheads="1"/>
          </p:cNvSpPr>
          <p:nvPr/>
        </p:nvSpPr>
        <p:spPr bwMode="auto">
          <a:xfrm>
            <a:off x="0" y="1227138"/>
            <a:ext cx="57610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/>
        </p:nvGraphicFramePr>
        <p:xfrm>
          <a:off x="6669088" y="4667250"/>
          <a:ext cx="10922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Equation" r:id="rId3" imgW="495085" imgH="444307" progId="Equation.3">
                  <p:embed/>
                </p:oleObj>
              </mc:Choice>
              <mc:Fallback>
                <p:oleObj name="Equation" r:id="rId3" imgW="495085" imgH="444307" progId="Equation.3">
                  <p:embed/>
                  <p:pic>
                    <p:nvPicPr>
                      <p:cNvPr id="112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4667250"/>
                        <a:ext cx="10922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7" descr="schema laser a impul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7" y="4143557"/>
            <a:ext cx="53371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oto diodo la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3332957"/>
            <a:ext cx="29495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22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897281-E8D4-40B8-A666-062D1051630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671512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Misura della distanza con tecnica </a:t>
            </a:r>
            <a:r>
              <a:rPr lang="it-IT" i="1" dirty="0" err="1" smtClean="0"/>
              <a:t>Tof</a:t>
            </a:r>
            <a:endParaRPr lang="it-IT" dirty="0" smtClean="0"/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66800"/>
            <a:ext cx="8480425" cy="5099050"/>
          </a:xfrm>
        </p:spPr>
        <p:txBody>
          <a:bodyPr/>
          <a:lstStyle/>
          <a:p>
            <a:pPr marL="479425" lvl="1" indent="-288925" eaLnBrk="1" hangingPunct="1">
              <a:tabLst>
                <a:tab pos="479425" algn="l"/>
              </a:tabLst>
              <a:defRPr/>
            </a:pPr>
            <a:r>
              <a:rPr lang="it-IT" dirty="0" smtClean="0"/>
              <a:t>Vantaggi della tecnica </a:t>
            </a:r>
            <a:r>
              <a:rPr lang="it-IT" i="1" dirty="0" err="1" smtClean="0"/>
              <a:t>Tof</a:t>
            </a:r>
            <a:r>
              <a:rPr lang="it-IT" dirty="0" smtClean="0"/>
              <a:t>:</a:t>
            </a:r>
          </a:p>
          <a:p>
            <a:pPr marL="1177925" lvl="2" eaLnBrk="1" hangingPunct="1">
              <a:tabLst>
                <a:tab pos="479425" algn="l"/>
              </a:tabLst>
              <a:defRPr/>
            </a:pPr>
            <a:r>
              <a:rPr lang="it-IT" dirty="0" smtClean="0"/>
              <a:t>Misura non influenzata da parametri ambientali;</a:t>
            </a:r>
          </a:p>
          <a:p>
            <a:pPr marL="1177925" lvl="2" eaLnBrk="1" hangingPunct="1">
              <a:tabLst>
                <a:tab pos="479425" algn="l"/>
              </a:tabLst>
              <a:defRPr/>
            </a:pPr>
            <a:r>
              <a:rPr lang="it-IT" dirty="0" smtClean="0"/>
              <a:t>Elevata velocità di misurazione (dipende anche dalla distanza a cui si trova l’oggetto)</a:t>
            </a:r>
          </a:p>
          <a:p>
            <a:pPr marL="1177925" lvl="2" eaLnBrk="1" hangingPunct="1">
              <a:tabLst>
                <a:tab pos="479425" algn="l"/>
              </a:tabLst>
              <a:defRPr/>
            </a:pPr>
            <a:r>
              <a:rPr lang="it-IT" dirty="0" smtClean="0"/>
              <a:t>E’ sufficiente un segnale di ritorno con debole potenza (funziona anche su superfici che assorbono il segnale laser)</a:t>
            </a:r>
          </a:p>
          <a:p>
            <a:pPr marL="1177925" lvl="2" eaLnBrk="1" hangingPunct="1">
              <a:tabLst>
                <a:tab pos="479425" algn="l"/>
              </a:tabLst>
              <a:defRPr/>
            </a:pPr>
            <a:r>
              <a:rPr lang="it-IT" dirty="0" smtClean="0"/>
              <a:t>Essendo un metodo a impulsi e non a segnale continuo si ha un risparmio sui consumi di energia (batterie ridotte)</a:t>
            </a:r>
          </a:p>
          <a:p>
            <a:pPr marL="1177925" lvl="2" eaLnBrk="1" hangingPunct="1">
              <a:tabLst>
                <a:tab pos="479425" algn="l"/>
              </a:tabLst>
              <a:defRPr/>
            </a:pPr>
            <a:r>
              <a:rPr lang="it-IT" dirty="0" smtClean="0"/>
              <a:t>Modalità di misura:</a:t>
            </a:r>
          </a:p>
          <a:p>
            <a:pPr lvl="3" eaLnBrk="1" hangingPunct="1">
              <a:tabLst>
                <a:tab pos="479425" algn="l"/>
              </a:tabLst>
              <a:defRPr/>
            </a:pPr>
            <a:r>
              <a:rPr lang="it-IT" dirty="0" smtClean="0"/>
              <a:t>A impulso singolo</a:t>
            </a:r>
          </a:p>
          <a:p>
            <a:pPr lvl="3" eaLnBrk="1" hangingPunct="1">
              <a:tabLst>
                <a:tab pos="479425" algn="l"/>
              </a:tabLst>
              <a:defRPr/>
            </a:pPr>
            <a:r>
              <a:rPr lang="it-IT" dirty="0" smtClean="0"/>
              <a:t>Media di più impulsi (maggior precisione)</a:t>
            </a:r>
          </a:p>
          <a:p>
            <a:pPr marL="1177925" lvl="2" eaLnBrk="1" hangingPunct="1">
              <a:tabLst>
                <a:tab pos="479425" algn="l"/>
              </a:tabLst>
              <a:defRPr/>
            </a:pPr>
            <a:endParaRPr lang="it-IT" dirty="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Tahoma" panose="020B0604030504040204" pitchFamily="34" charset="0"/>
            </a:endParaRPr>
          </a:p>
        </p:txBody>
      </p:sp>
      <p:sp>
        <p:nvSpPr>
          <p:cNvPr id="15366" name="AutoShape 5"/>
          <p:cNvSpPr>
            <a:spLocks noRot="1" noChangeAspect="1" noMove="1" noResize="1" noChangeArrowheads="1"/>
          </p:cNvSpPr>
          <p:nvPr/>
        </p:nvSpPr>
        <p:spPr bwMode="auto">
          <a:xfrm>
            <a:off x="0" y="1227138"/>
            <a:ext cx="57610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2535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A5CF25-5E5A-4E2D-B0E8-8E4E3E93732F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671512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Misura della distanza basata sulla fase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0563"/>
            <a:ext cx="8928100" cy="429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In questo caso viene generato un segnale sinusoidale continuo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La grandezza misura è lo sfasamento </a:t>
            </a:r>
            <a:r>
              <a:rPr lang="it-IT" sz="2400" dirty="0" smtClean="0">
                <a:latin typeface="Symbol" pitchFamily="18" charset="2"/>
              </a:rPr>
              <a:t>Dj</a:t>
            </a:r>
            <a:r>
              <a:rPr lang="it-IT" sz="2400" dirty="0" smtClean="0"/>
              <a:t> tra l’onda emessa e quella ricevuta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Se d è maggiore di metà della lunghezza d’onda, rimane un’ambiguità di fase che deve essere risolta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Non è tuttavia possibile diminuire la lunghezza d’onda, in quanto il discriminatore di fase ha una precisione di circa 0.01 </a:t>
            </a:r>
            <a:r>
              <a:rPr lang="it-IT" sz="2400" dirty="0" err="1" smtClean="0"/>
              <a:t>rad</a:t>
            </a:r>
            <a:endParaRPr lang="it-IT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/>
          </a:p>
        </p:txBody>
      </p:sp>
      <p:grpSp>
        <p:nvGrpSpPr>
          <p:cNvPr id="16389" name="Gruppo 22"/>
          <p:cNvGrpSpPr>
            <a:grpSpLocks/>
          </p:cNvGrpSpPr>
          <p:nvPr/>
        </p:nvGrpSpPr>
        <p:grpSpPr bwMode="auto">
          <a:xfrm>
            <a:off x="71438" y="4286250"/>
            <a:ext cx="4214812" cy="1663700"/>
            <a:chOff x="2163763" y="4005263"/>
            <a:chExt cx="4876800" cy="1924067"/>
          </a:xfrm>
        </p:grpSpPr>
        <p:pic>
          <p:nvPicPr>
            <p:cNvPr id="1639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763" y="4324368"/>
              <a:ext cx="4876800" cy="160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3" name="Group 6"/>
            <p:cNvGrpSpPr>
              <a:grpSpLocks/>
            </p:cNvGrpSpPr>
            <p:nvPr/>
          </p:nvGrpSpPr>
          <p:grpSpPr bwMode="auto">
            <a:xfrm>
              <a:off x="2925763" y="4364038"/>
              <a:ext cx="1524000" cy="457200"/>
              <a:chOff x="1776" y="2640"/>
              <a:chExt cx="960" cy="288"/>
            </a:xfrm>
          </p:grpSpPr>
          <p:sp>
            <p:nvSpPr>
              <p:cNvPr id="16407" name="Freeform 7"/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08" name="Freeform 8"/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6394" name="Group 9"/>
            <p:cNvGrpSpPr>
              <a:grpSpLocks/>
            </p:cNvGrpSpPr>
            <p:nvPr/>
          </p:nvGrpSpPr>
          <p:grpSpPr bwMode="auto">
            <a:xfrm>
              <a:off x="4449763" y="4364038"/>
              <a:ext cx="1524000" cy="457200"/>
              <a:chOff x="1776" y="2640"/>
              <a:chExt cx="960" cy="288"/>
            </a:xfrm>
          </p:grpSpPr>
          <p:sp>
            <p:nvSpPr>
              <p:cNvPr id="16405" name="Freeform 10"/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06" name="Freeform 11"/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6395" name="Group 12"/>
            <p:cNvGrpSpPr>
              <a:grpSpLocks/>
            </p:cNvGrpSpPr>
            <p:nvPr/>
          </p:nvGrpSpPr>
          <p:grpSpPr bwMode="auto">
            <a:xfrm flipV="1">
              <a:off x="4525963" y="4364038"/>
              <a:ext cx="1524000" cy="457200"/>
              <a:chOff x="1776" y="2640"/>
              <a:chExt cx="960" cy="288"/>
            </a:xfrm>
          </p:grpSpPr>
          <p:sp>
            <p:nvSpPr>
              <p:cNvPr id="16403" name="Freeform 13"/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04" name="Freeform 14"/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6396" name="Group 15"/>
            <p:cNvGrpSpPr>
              <a:grpSpLocks/>
            </p:cNvGrpSpPr>
            <p:nvPr/>
          </p:nvGrpSpPr>
          <p:grpSpPr bwMode="auto">
            <a:xfrm flipV="1">
              <a:off x="2990850" y="4364038"/>
              <a:ext cx="1535113" cy="457200"/>
              <a:chOff x="1776" y="2640"/>
              <a:chExt cx="960" cy="288"/>
            </a:xfrm>
          </p:grpSpPr>
          <p:sp>
            <p:nvSpPr>
              <p:cNvPr id="16401" name="Freeform 16"/>
              <p:cNvSpPr>
                <a:spLocks/>
              </p:cNvSpPr>
              <p:nvPr/>
            </p:nvSpPr>
            <p:spPr bwMode="auto">
              <a:xfrm>
                <a:off x="1776" y="2640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402" name="Freeform 17"/>
              <p:cNvSpPr>
                <a:spLocks/>
              </p:cNvSpPr>
              <p:nvPr/>
            </p:nvSpPr>
            <p:spPr bwMode="auto">
              <a:xfrm flipV="1">
                <a:off x="2256" y="2784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96 w 480"/>
                  <a:gd name="T3" fmla="*/ 48 h 144"/>
                  <a:gd name="T4" fmla="*/ 240 w 480"/>
                  <a:gd name="T5" fmla="*/ 0 h 144"/>
                  <a:gd name="T6" fmla="*/ 384 w 480"/>
                  <a:gd name="T7" fmla="*/ 48 h 144"/>
                  <a:gd name="T8" fmla="*/ 480 w 48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44"/>
                  <a:gd name="T17" fmla="*/ 480 w 4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44">
                    <a:moveTo>
                      <a:pt x="0" y="144"/>
                    </a:moveTo>
                    <a:cubicBezTo>
                      <a:pt x="28" y="108"/>
                      <a:pt x="56" y="72"/>
                      <a:pt x="96" y="48"/>
                    </a:cubicBezTo>
                    <a:cubicBezTo>
                      <a:pt x="136" y="24"/>
                      <a:pt x="192" y="0"/>
                      <a:pt x="240" y="0"/>
                    </a:cubicBezTo>
                    <a:cubicBezTo>
                      <a:pt x="288" y="0"/>
                      <a:pt x="344" y="24"/>
                      <a:pt x="384" y="48"/>
                    </a:cubicBezTo>
                    <a:cubicBezTo>
                      <a:pt x="424" y="72"/>
                      <a:pt x="452" y="108"/>
                      <a:pt x="480" y="1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6397" name="Line 18"/>
            <p:cNvSpPr>
              <a:spLocks noChangeShapeType="1"/>
            </p:cNvSpPr>
            <p:nvPr/>
          </p:nvSpPr>
          <p:spPr bwMode="auto">
            <a:xfrm flipH="1" flipV="1">
              <a:off x="2903538" y="4464050"/>
              <a:ext cx="87312" cy="130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398" name="Line 19"/>
            <p:cNvSpPr>
              <a:spLocks noChangeShapeType="1"/>
            </p:cNvSpPr>
            <p:nvPr/>
          </p:nvSpPr>
          <p:spPr bwMode="auto">
            <a:xfrm>
              <a:off x="2914650" y="4191000"/>
              <a:ext cx="0" cy="338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399" name="Line 20"/>
            <p:cNvSpPr>
              <a:spLocks noChangeShapeType="1"/>
            </p:cNvSpPr>
            <p:nvPr/>
          </p:nvSpPr>
          <p:spPr bwMode="auto">
            <a:xfrm flipV="1">
              <a:off x="3013075" y="4191000"/>
              <a:ext cx="0" cy="425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133" name="Text Box 21"/>
            <p:cNvSpPr txBox="1">
              <a:spLocks noChangeArrowheads="1"/>
            </p:cNvSpPr>
            <p:nvPr/>
          </p:nvSpPr>
          <p:spPr bwMode="auto">
            <a:xfrm>
              <a:off x="2909519" y="4005263"/>
              <a:ext cx="510641" cy="3763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Dj</a:t>
              </a:r>
            </a:p>
          </p:txBody>
        </p:sp>
      </p:grpSp>
      <p:sp>
        <p:nvSpPr>
          <p:cNvPr id="730134" name="Text Box 22"/>
          <p:cNvSpPr txBox="1">
            <a:spLocks noChangeArrowheads="1"/>
          </p:cNvSpPr>
          <p:nvPr/>
        </p:nvSpPr>
        <p:spPr bwMode="auto">
          <a:xfrm>
            <a:off x="3786188" y="5900738"/>
            <a:ext cx="211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2D=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Dj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/2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</p:txBody>
      </p:sp>
      <p:pic>
        <p:nvPicPr>
          <p:cNvPr id="1639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3643313"/>
            <a:ext cx="4637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0010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e Fotogrammetria">
  <a:themeElements>
    <a:clrScheme name="Personalizzato 2">
      <a:dk1>
        <a:srgbClr val="FFFFFF"/>
      </a:dk1>
      <a:lt1>
        <a:srgbClr val="808080"/>
      </a:lt1>
      <a:dk2>
        <a:srgbClr val="FFFFFF"/>
      </a:dk2>
      <a:lt2>
        <a:srgbClr val="80808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ezione Fotogrammet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e Fotogrammet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E37ABCAFE571448E8A6B26AA95BA32" ma:contentTypeVersion="11" ma:contentTypeDescription="Creare un nuovo documento." ma:contentTypeScope="" ma:versionID="19a8ba31a613f85ca171eb37b74552ce">
  <xsd:schema xmlns:xsd="http://www.w3.org/2001/XMLSchema" xmlns:xs="http://www.w3.org/2001/XMLSchema" xmlns:p="http://schemas.microsoft.com/office/2006/metadata/properties" xmlns:ns3="7ce7893a-4285-49ca-866e-e41d83f0d646" xmlns:ns4="52ba741d-2b8d-4097-8725-79d15625e3f2" targetNamespace="http://schemas.microsoft.com/office/2006/metadata/properties" ma:root="true" ma:fieldsID="6ee29b40b2c07c1558ff8acae57c8f17" ns3:_="" ns4:_="">
    <xsd:import namespace="7ce7893a-4285-49ca-866e-e41d83f0d646"/>
    <xsd:import namespace="52ba741d-2b8d-4097-8725-79d15625e3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7893a-4285-49ca-866e-e41d83f0d6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a741d-2b8d-4097-8725-79d15625e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5C5532-7C80-4BB7-9E55-9A78A1ADAA7E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52ba741d-2b8d-4097-8725-79d15625e3f2"/>
    <ds:schemaRef ds:uri="http://schemas.openxmlformats.org/package/2006/metadata/core-properties"/>
    <ds:schemaRef ds:uri="http://www.w3.org/XML/1998/namespace"/>
    <ds:schemaRef ds:uri="7ce7893a-4285-49ca-866e-e41d83f0d646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6A13D56-F654-4827-810E-C00192F7F5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6AA80-5A6B-4532-A7E7-129371647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7893a-4285-49ca-866e-e41d83f0d646"/>
    <ds:schemaRef ds:uri="52ba741d-2b8d-4097-8725-79d15625e3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6633</TotalTime>
  <Words>1521</Words>
  <Application>Microsoft Office PowerPoint</Application>
  <PresentationFormat>Presentazione su schermo (4:3)</PresentationFormat>
  <Paragraphs>224</Paragraphs>
  <Slides>28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Cambria Math</vt:lpstr>
      <vt:lpstr>Symbol</vt:lpstr>
      <vt:lpstr>Tahoma</vt:lpstr>
      <vt:lpstr>Times New Roman</vt:lpstr>
      <vt:lpstr>Wingdings</vt:lpstr>
      <vt:lpstr>Lezione Fotogrammetria</vt:lpstr>
      <vt:lpstr>Equation</vt:lpstr>
      <vt:lpstr>Presentazione standard di PowerPoint</vt:lpstr>
      <vt:lpstr>Ambito di utilizzo</vt:lpstr>
      <vt:lpstr>Strumentazione laser</vt:lpstr>
      <vt:lpstr>Principi di funzionamento</vt:lpstr>
      <vt:lpstr>Calcolo delle coordinate cartesiane</vt:lpstr>
      <vt:lpstr>Laser scanner ToF e a misura di fase</vt:lpstr>
      <vt:lpstr>Misura della distanza con tecnica Tof</vt:lpstr>
      <vt:lpstr>Misura della distanza con tecnica Tof</vt:lpstr>
      <vt:lpstr>Misura della distanza basata sulla fase</vt:lpstr>
      <vt:lpstr>Misura della distanza basata sulla fase</vt:lpstr>
      <vt:lpstr>Modulazione in ampiezza</vt:lpstr>
      <vt:lpstr>Laser scanner a triangolazione</vt:lpstr>
      <vt:lpstr>Struttura dei dati acquisiti</vt:lpstr>
      <vt:lpstr>Acquisizione contemporanea di immagini</vt:lpstr>
      <vt:lpstr>Esempio di dati acquisiti</vt:lpstr>
      <vt:lpstr>Riflettività degli oggetti</vt:lpstr>
      <vt:lpstr>SEGNALE DI RITORNO DEL LASER</vt:lpstr>
      <vt:lpstr>Strutturazione di un rilievo</vt:lpstr>
      <vt:lpstr>Georeferenziazione di un singolo modello</vt:lpstr>
      <vt:lpstr>Rilievi di oggetti di grandi dimensioni</vt:lpstr>
      <vt:lpstr>Co-registrazione di modelli</vt:lpstr>
      <vt:lpstr>Georeferenziazione di più modelli (1)</vt:lpstr>
      <vt:lpstr>Georeferenziazione di più modelli (2)</vt:lpstr>
      <vt:lpstr>Esempio di GCP</vt:lpstr>
      <vt:lpstr>Rilievo di ghiacciai in Nepal</vt:lpstr>
      <vt:lpstr>Strumentazione impiegata</vt:lpstr>
      <vt:lpstr>CREAZIONE DEL MODELLO 3D</vt:lpstr>
      <vt:lpstr>VALUTAZIONE DI AREE E VOLUMI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Riccardo Roncella</dc:creator>
  <cp:lastModifiedBy>Reviewer</cp:lastModifiedBy>
  <cp:revision>143</cp:revision>
  <cp:lastPrinted>2019-11-02T17:10:05Z</cp:lastPrinted>
  <dcterms:created xsi:type="dcterms:W3CDTF">2004-11-30T15:04:59Z</dcterms:created>
  <dcterms:modified xsi:type="dcterms:W3CDTF">2019-11-26T17:15:42Z</dcterms:modified>
</cp:coreProperties>
</file>