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4"/>
  </p:sldMasterIdLst>
  <p:notesMasterIdLst>
    <p:notesMasterId r:id="rId49"/>
  </p:notesMasterIdLst>
  <p:handoutMasterIdLst>
    <p:handoutMasterId r:id="rId50"/>
  </p:handoutMasterIdLst>
  <p:sldIdLst>
    <p:sldId id="258" r:id="rId5"/>
    <p:sldId id="262" r:id="rId6"/>
    <p:sldId id="300" r:id="rId7"/>
    <p:sldId id="327" r:id="rId8"/>
    <p:sldId id="326" r:id="rId9"/>
    <p:sldId id="301" r:id="rId10"/>
    <p:sldId id="283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28" r:id="rId26"/>
    <p:sldId id="317" r:id="rId27"/>
    <p:sldId id="318" r:id="rId28"/>
    <p:sldId id="319" r:id="rId29"/>
    <p:sldId id="320" r:id="rId30"/>
    <p:sldId id="321" r:id="rId31"/>
    <p:sldId id="322" r:id="rId32"/>
    <p:sldId id="329" r:id="rId33"/>
    <p:sldId id="330" r:id="rId34"/>
    <p:sldId id="331" r:id="rId35"/>
    <p:sldId id="323" r:id="rId36"/>
    <p:sldId id="324" r:id="rId37"/>
    <p:sldId id="325" r:id="rId38"/>
    <p:sldId id="333" r:id="rId39"/>
    <p:sldId id="332" r:id="rId40"/>
    <p:sldId id="334" r:id="rId41"/>
    <p:sldId id="335" r:id="rId42"/>
    <p:sldId id="336" r:id="rId43"/>
    <p:sldId id="337" r:id="rId44"/>
    <p:sldId id="338" r:id="rId45"/>
    <p:sldId id="340" r:id="rId46"/>
    <p:sldId id="339" r:id="rId47"/>
    <p:sldId id="341" r:id="rId4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4640" autoAdjust="0"/>
  </p:normalViewPr>
  <p:slideViewPr>
    <p:cSldViewPr>
      <p:cViewPr varScale="1">
        <p:scale>
          <a:sx n="119" d="100"/>
          <a:sy n="119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598E1-741C-4405-AB32-66C3D975F9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A94AFD-8B54-47DD-B9DC-C9EA2414B7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300" smtClean="0">
                <a:solidFill>
                  <a:schemeClr val="tx2"/>
                </a:solidFill>
              </a:rPr>
              <a:t>CLOSE-RANGE PHOTGRAMMETRY AND MULTIPLE VIEW GEOMETRY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55C4119-5D71-4113-B7BC-1CA3E7082243}" type="slidenum">
              <a:rPr lang="it-IT" altLang="it-IT" sz="1300" smtClean="0">
                <a:solidFill>
                  <a:schemeClr val="tx2"/>
                </a:solidFill>
              </a:rPr>
              <a:pPr>
                <a:spcBef>
                  <a:spcPct val="20000"/>
                </a:spcBef>
              </a:pPr>
              <a:t>0</a:t>
            </a:fld>
            <a:endParaRPr lang="it-IT" altLang="it-IT" sz="13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285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1BDF-9BA5-41C6-B84B-4D3E9A2AA4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81601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3373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561-F8E7-44F9-8EB2-8A16FFCF7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17694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F734-7D18-465F-859D-5F2E2BE7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804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4D7-3636-4907-8A86-686981CA39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8884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F660-9A32-458B-B738-CCD0B034A1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91443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93-AFF9-48A6-942C-1483146A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4312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C80-69B9-4BDB-A490-6EB46D9278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2350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A7B-58EB-4CE8-9289-D2172CCA71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9238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3243-1CEB-4E39-A87D-407EA6CAB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083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3CD-9C39-44F2-A405-079982217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1754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7" name="Picture 6" descr="Logo_bianc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3488"/>
            <a:ext cx="54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CasellaDiTesto 7"/>
          <p:cNvSpPr txBox="1">
            <a:spLocks noChangeArrowheads="1"/>
          </p:cNvSpPr>
          <p:nvPr userDrawn="1"/>
        </p:nvSpPr>
        <p:spPr bwMode="auto">
          <a:xfrm>
            <a:off x="931863" y="6353175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00" b="1">
                <a:solidFill>
                  <a:schemeClr val="bg1"/>
                </a:solidFill>
              </a:rPr>
              <a:t>UNIVERSITA’ DEGLI STUDI DI PARMA – DIPARTIMENTO DI INGEGNERIA E ARCHITETTURA 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CORSO DI FOTOGRAMMETRIA E TELERILEVAMENTO – LAUREA MAGISTRALE IN INGEGNERIA PER L’AMBIENTE E IL TERRITORIO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Prof.  Riccardo Roncella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423545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it-IT" altLang="it-IT" sz="2100">
              <a:solidFill>
                <a:schemeClr val="tx2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68313" y="418147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TELERILEVAMENTO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205038"/>
            <a:ext cx="8153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CORSO DI FOTOGRAMMETRIA E TELERILEVAMENTO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Prof. Riccardo </a:t>
            </a: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Roncella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9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TELERILEVAMENTO – CASO IDEALE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4169" y="11247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000" kern="0" dirty="0" smtClean="0"/>
              <a:t>Un insieme di sensori registra la radianza riflessa da un pixel della superficie del pianeta, per tutte le lunghezze d’onda.</a:t>
            </a:r>
          </a:p>
          <a:p>
            <a:pPr marL="0" indent="0">
              <a:lnSpc>
                <a:spcPct val="90000"/>
              </a:lnSpc>
              <a:buNone/>
            </a:pPr>
            <a:endParaRPr lang="it-IT" sz="2000" kern="0" dirty="0" smtClean="0"/>
          </a:p>
          <a:p>
            <a:pPr>
              <a:lnSpc>
                <a:spcPct val="90000"/>
              </a:lnSpc>
            </a:pPr>
            <a:r>
              <a:rPr lang="it-IT" sz="2000" kern="0" dirty="0" smtClean="0"/>
              <a:t>In funzione dell’orientamento del sensore e la posizione del pixel tale informazione può essere ricondotta alla posizione geografica dell’elemento (GEOREFERENZIAZIONE)</a:t>
            </a:r>
          </a:p>
          <a:p>
            <a:pPr>
              <a:lnSpc>
                <a:spcPct val="90000"/>
              </a:lnSpc>
            </a:pPr>
            <a:endParaRPr lang="it-IT" sz="2000" kern="0" dirty="0" smtClean="0"/>
          </a:p>
          <a:p>
            <a:pPr>
              <a:lnSpc>
                <a:spcPct val="90000"/>
              </a:lnSpc>
            </a:pPr>
            <a:r>
              <a:rPr lang="it-IT" sz="2000" kern="0" dirty="0" smtClean="0"/>
              <a:t>Si ottiene quindi, per quel pixel, una firma spettrale osservata.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000" kern="0" dirty="0" smtClean="0"/>
          </a:p>
          <a:p>
            <a:pPr>
              <a:lnSpc>
                <a:spcPct val="90000"/>
              </a:lnSpc>
            </a:pPr>
            <a:r>
              <a:rPr lang="it-IT" sz="2000" kern="0" dirty="0" smtClean="0"/>
              <a:t>Si confronta la firma spettrale osservata con un archivio di firme spettrali note.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000" kern="0" dirty="0" smtClean="0"/>
          </a:p>
          <a:p>
            <a:pPr>
              <a:lnSpc>
                <a:spcPct val="90000"/>
              </a:lnSpc>
            </a:pPr>
            <a:r>
              <a:rPr lang="it-IT" sz="2000" kern="0" dirty="0" smtClean="0"/>
              <a:t>Si attribuisce il pixel alla classe di superficie corrispondente alla firma spettrale osservata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52893084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10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TELERILEVAMENTO – CASO REALE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454" y="836712"/>
            <a:ext cx="903605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it-IT" sz="2000" kern="0" dirty="0" smtClean="0"/>
              <a:t>La classe foresta:</a:t>
            </a:r>
          </a:p>
          <a:p>
            <a:pPr>
              <a:lnSpc>
                <a:spcPct val="80000"/>
              </a:lnSpc>
            </a:pPr>
            <a:r>
              <a:rPr lang="it-IT" sz="2000" kern="0" dirty="0" smtClean="0"/>
              <a:t>diversi tipi di alberi,</a:t>
            </a:r>
          </a:p>
          <a:p>
            <a:pPr>
              <a:lnSpc>
                <a:spcPct val="80000"/>
              </a:lnSpc>
            </a:pPr>
            <a:r>
              <a:rPr lang="it-IT" sz="2000" kern="0" dirty="0" smtClean="0"/>
              <a:t>diversi stadi di invecchiamento: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kern="0" dirty="0" smtClean="0"/>
              <a:t>		eterogeneità spaziale;</a:t>
            </a:r>
          </a:p>
          <a:p>
            <a:pPr>
              <a:lnSpc>
                <a:spcPct val="80000"/>
              </a:lnSpc>
            </a:pPr>
            <a:r>
              <a:rPr lang="it-IT" sz="2000" kern="0" dirty="0" smtClean="0"/>
              <a:t>diversi stati di umidità, </a:t>
            </a:r>
          </a:p>
          <a:p>
            <a:pPr>
              <a:lnSpc>
                <a:spcPct val="80000"/>
              </a:lnSpc>
            </a:pPr>
            <a:r>
              <a:rPr lang="it-IT" sz="2000" kern="0" dirty="0" smtClean="0"/>
              <a:t>diversi stati di fogliazione: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kern="0" dirty="0" smtClean="0"/>
              <a:t>		eterogeneità temporale.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kern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kern="0" dirty="0" smtClean="0"/>
              <a:t>La risoluzione (spaziale e radiometrica) dei sensori dovrebbe essere altissima!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kern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kern="0" dirty="0" smtClean="0"/>
              <a:t>L’archivio delle firme spettrali dovrebbe essere sterminato!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000" kern="0" dirty="0"/>
          </a:p>
          <a:p>
            <a:pPr marL="0" indent="0">
              <a:buFontTx/>
              <a:buNone/>
            </a:pPr>
            <a:r>
              <a:rPr lang="it-IT" sz="2000" kern="0" dirty="0" smtClean="0"/>
              <a:t>Inoltre nel suo percorso dalla sorgente (sole) al sensore la radiazione elettromagnetica subisce diversi effetti (assorbimento, diffusione, etc.) che rendono meno accurata la conversione fra quantità di energia misurata e </a:t>
            </a:r>
            <a:r>
              <a:rPr lang="it-IT" sz="2000" kern="0" dirty="0" err="1" smtClean="0"/>
              <a:t>riflettanza</a:t>
            </a:r>
            <a:r>
              <a:rPr lang="it-IT" sz="2000" kern="0" dirty="0" smtClean="0"/>
              <a:t>. 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26463374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11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CONCETTI FONDAMENTALI – </a:t>
            </a:r>
            <a:r>
              <a:rPr lang="it-IT" dirty="0" smtClean="0"/>
              <a:t>ACQUISIZIONE DATI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83015"/>
            <a:ext cx="8229600" cy="669925"/>
          </a:xfrm>
          <a:prstGeom prst="rect">
            <a:avLst/>
          </a:prstGeom>
          <a:solidFill>
            <a:srgbClr val="808080">
              <a:alpha val="44000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it-IT" sz="3600" kern="0" dirty="0" smtClean="0"/>
              <a:t>Perché satelliti???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it-IT" sz="2000" kern="0" dirty="0" smtClean="0"/>
              <a:t>Sensori in orbita regolare,</a:t>
            </a:r>
          </a:p>
          <a:p>
            <a:pPr eaLnBrk="1" hangingPunct="1"/>
            <a:r>
              <a:rPr lang="it-IT" sz="2000" kern="0" dirty="0" smtClean="0"/>
              <a:t>immagini relativamente economiche (</a:t>
            </a:r>
            <a:r>
              <a:rPr lang="it-IT" sz="2000" kern="0" dirty="0" err="1" smtClean="0"/>
              <a:t>Ikonos</a:t>
            </a:r>
            <a:r>
              <a:rPr lang="it-IT" sz="2000" kern="0" dirty="0" smtClean="0"/>
              <a:t>: 16 E </a:t>
            </a:r>
            <a:r>
              <a:rPr lang="it-IT" sz="2000" kern="0" dirty="0" smtClean="0">
                <a:sym typeface="Symbol" pitchFamily="18" charset="2"/>
              </a:rPr>
              <a:t> Km</a:t>
            </a:r>
            <a:r>
              <a:rPr lang="it-IT" sz="2000" kern="0" baseline="30000" dirty="0" smtClean="0">
                <a:sym typeface="Symbol" pitchFamily="18" charset="2"/>
              </a:rPr>
              <a:t>2</a:t>
            </a:r>
            <a:r>
              <a:rPr lang="it-IT" sz="2000" kern="0" dirty="0" smtClean="0"/>
              <a:t>),</a:t>
            </a:r>
          </a:p>
          <a:p>
            <a:pPr eaLnBrk="1" hangingPunct="1"/>
            <a:r>
              <a:rPr lang="it-IT" sz="2000" kern="0" dirty="0" smtClean="0"/>
              <a:t>ripetizioni relativamente frequenti (</a:t>
            </a:r>
            <a:r>
              <a:rPr lang="it-IT" sz="2000" kern="0" dirty="0" err="1" smtClean="0"/>
              <a:t>Landsat</a:t>
            </a:r>
            <a:r>
              <a:rPr lang="it-IT" sz="2000" kern="0" dirty="0" smtClean="0"/>
              <a:t> 7: 16 giorni):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>
              <a:buFontTx/>
              <a:buNone/>
            </a:pPr>
            <a:r>
              <a:rPr lang="it-IT" sz="2000" kern="0" dirty="0" smtClean="0"/>
              <a:t>possibilità di analisi ambientali e territoriali periodiche.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>
              <a:buFontTx/>
              <a:buNone/>
            </a:pPr>
            <a:r>
              <a:rPr lang="it-IT" sz="2000" kern="0" dirty="0" smtClean="0"/>
              <a:t>Però (tradizionalmente) sensori a bassa risoluzione:</a:t>
            </a:r>
          </a:p>
          <a:p>
            <a:pPr eaLnBrk="1" hangingPunct="1">
              <a:buFontTx/>
              <a:buNone/>
            </a:pPr>
            <a:r>
              <a:rPr lang="it-IT" sz="2000" kern="0" dirty="0" err="1" smtClean="0"/>
              <a:t>Landsat</a:t>
            </a:r>
            <a:r>
              <a:rPr lang="it-IT" sz="2000" kern="0" dirty="0" smtClean="0"/>
              <a:t> 1 MSS:  80 </a:t>
            </a:r>
            <a:r>
              <a:rPr lang="it-IT" sz="2000" kern="0" dirty="0" smtClean="0">
                <a:sym typeface="Symbol" pitchFamily="18" charset="2"/>
              </a:rPr>
              <a:t> 80 m, </a:t>
            </a:r>
            <a:r>
              <a:rPr lang="it-IT" sz="2000" kern="0" dirty="0" smtClean="0"/>
              <a:t>SPOT 4 HRVIR: 20 </a:t>
            </a:r>
            <a:r>
              <a:rPr lang="it-IT" sz="2000" kern="0" dirty="0" smtClean="0">
                <a:sym typeface="Symbol" pitchFamily="18" charset="2"/>
              </a:rPr>
              <a:t> 20 m</a:t>
            </a:r>
          </a:p>
          <a:p>
            <a:pPr eaLnBrk="1" hangingPunct="1">
              <a:buFontTx/>
              <a:buNone/>
            </a:pPr>
            <a:endParaRPr lang="it-IT" sz="2000" kern="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it-IT" sz="2000" kern="0" dirty="0" smtClean="0">
                <a:sym typeface="Symbol" pitchFamily="18" charset="2"/>
              </a:rPr>
              <a:t>Solo cartografia tematica, non cartografia metrica.</a:t>
            </a:r>
          </a:p>
          <a:p>
            <a:pPr eaLnBrk="1" hangingPunct="1">
              <a:buFontTx/>
              <a:buNone/>
            </a:pPr>
            <a:r>
              <a:rPr lang="it-IT" sz="2000" kern="0" dirty="0" smtClean="0">
                <a:sym typeface="Symbol" pitchFamily="18" charset="2"/>
              </a:rPr>
              <a:t>(ciò non è vero per i satelliti di ultima generazione)</a:t>
            </a:r>
          </a:p>
        </p:txBody>
      </p:sp>
    </p:spTree>
    <p:extLst>
      <p:ext uri="{BB962C8B-B14F-4D97-AF65-F5344CB8AC3E}">
        <p14:creationId xmlns:p14="http://schemas.microsoft.com/office/powerpoint/2010/main" val="208786069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12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CARATTERISTICHE DELLE ORBITE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189" y="90872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DEFINIZIONI: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Periodo: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tempo necessario per ripassare dallo stesso punto in un sistema di riferimento inerziale geocentrico.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Ciclo di ripetizione: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tempo necessario per riprendere la stessa scena al suolo.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i="1" kern="0" dirty="0"/>
              <a:t>(</a:t>
            </a:r>
            <a:r>
              <a:rPr lang="it-IT" sz="2000" i="1" kern="0" dirty="0" smtClean="0"/>
              <a:t>NB: la Terra ruota, perciò periodo e </a:t>
            </a:r>
            <a:r>
              <a:rPr lang="it-IT" sz="2000" i="1" kern="0" dirty="0" err="1" smtClean="0"/>
              <a:t>cdr</a:t>
            </a:r>
            <a:r>
              <a:rPr lang="it-IT" sz="2000" i="1" kern="0" dirty="0" smtClean="0"/>
              <a:t> non coincidono</a:t>
            </a:r>
            <a:r>
              <a:rPr lang="it-IT" sz="2000" kern="0" dirty="0" smtClean="0"/>
              <a:t>.)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Quota di volo: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distanza del satellite dalla superficie della Terra.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Traccia al suolo: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000" kern="0" dirty="0" smtClean="0"/>
              <a:t>proiezione ortogonale dell’orbita sulla superficie della Terra.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000" kern="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it-I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99234282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13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CARATTERISTICHE DELLE ORBITE - REQUISITI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544" y="764704"/>
            <a:ext cx="857091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endParaRPr lang="it-IT" sz="2000" kern="0" smtClean="0"/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Orbite, requisiti:</a:t>
            </a:r>
          </a:p>
          <a:p>
            <a:pPr marL="0" indent="0" eaLnBrk="1" hangingPunct="1">
              <a:buFontTx/>
              <a:buNone/>
            </a:pPr>
            <a:endParaRPr lang="it-IT" sz="2000" kern="0" smtClean="0"/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1. osservare la Terra quando è illuminata dal (riflette il) Sole: </a:t>
            </a:r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orbita eliosincrona;</a:t>
            </a:r>
          </a:p>
          <a:p>
            <a:pPr marL="0" indent="0" eaLnBrk="1" hangingPunct="1">
              <a:buFontTx/>
              <a:buNone/>
            </a:pPr>
            <a:endParaRPr lang="it-IT" sz="2000" kern="0" smtClean="0"/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2. osservare la maggior parte possibile del pianeta il più spesso possibile: basso ciclo di ripetizione;</a:t>
            </a:r>
          </a:p>
          <a:p>
            <a:pPr marL="0" indent="0" eaLnBrk="1" hangingPunct="1">
              <a:buFontTx/>
              <a:buNone/>
            </a:pPr>
            <a:endParaRPr lang="it-IT" sz="2000" kern="0" smtClean="0"/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3. osservare la Terra da distanza costante: </a:t>
            </a:r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orbita circolare.</a:t>
            </a:r>
          </a:p>
          <a:p>
            <a:pPr marL="0" indent="0" eaLnBrk="1" hangingPunct="1">
              <a:buFontTx/>
              <a:buNone/>
            </a:pPr>
            <a:endParaRPr lang="it-IT" sz="2000" kern="0" smtClean="0"/>
          </a:p>
          <a:p>
            <a:pPr marL="0" indent="0" eaLnBrk="1" hangingPunct="1">
              <a:buFontTx/>
              <a:buNone/>
            </a:pPr>
            <a:r>
              <a:rPr lang="it-IT" sz="2000" kern="0" smtClean="0"/>
              <a:t>Tutti i parametri d’orbita sono univocamente determinati dalle leggi di Keplero, una volta scelto il ciclo di ripetizione/la quota di volo.</a:t>
            </a:r>
          </a:p>
        </p:txBody>
      </p:sp>
    </p:spTree>
    <p:extLst>
      <p:ext uri="{BB962C8B-B14F-4D97-AF65-F5344CB8AC3E}">
        <p14:creationId xmlns:p14="http://schemas.microsoft.com/office/powerpoint/2010/main" val="4024318933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14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CARATTERISTICHE DELLE ORBITE - REQUISITI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7865" y="1169988"/>
            <a:ext cx="8229600" cy="1143000"/>
          </a:xfrm>
          <a:prstGeom prst="rect">
            <a:avLst/>
          </a:prstGeom>
          <a:solidFill>
            <a:srgbClr val="808080">
              <a:alpha val="44000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it-IT" sz="3600" kern="0" dirty="0" smtClean="0"/>
              <a:t>Le tracce al suolo: </a:t>
            </a:r>
            <a:br>
              <a:rPr lang="it-IT" sz="3600" kern="0" dirty="0" smtClean="0"/>
            </a:br>
            <a:r>
              <a:rPr lang="it-IT" sz="3600" kern="0" dirty="0" smtClean="0"/>
              <a:t>l’esempio di SPOT4</a:t>
            </a:r>
          </a:p>
        </p:txBody>
      </p:sp>
      <p:pic>
        <p:nvPicPr>
          <p:cNvPr id="8" name="Picture 4" descr="F_D8_SPOT4_Landt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459038"/>
            <a:ext cx="81089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1115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15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RISOLUZIONE DEI DATI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867" y="837034"/>
            <a:ext cx="8243887" cy="1123950"/>
            <a:chOff x="317" y="731"/>
            <a:chExt cx="5193" cy="70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17" y="731"/>
              <a:ext cx="5193" cy="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9" y="857"/>
              <a:ext cx="505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90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Risoluzione spaziale:</a:t>
              </a:r>
              <a:r>
                <a:rPr lang="en-US"/>
                <a:t> GSD (Ground Sampling Density) = dimens. pixel [m] 	  o anche n° di pixel per unità di superficie al suolo</a:t>
              </a:r>
            </a:p>
            <a:p>
              <a:pPr eaLnBrk="1" hangingPunct="1"/>
              <a:r>
                <a:rPr lang="en-US"/>
                <a:t>	</a:t>
              </a:r>
              <a:endParaRPr lang="el-GR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39867" y="2127671"/>
            <a:ext cx="8534400" cy="1311275"/>
            <a:chOff x="317" y="1544"/>
            <a:chExt cx="5376" cy="826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7" y="1544"/>
              <a:ext cx="5193" cy="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49" y="1614"/>
              <a:ext cx="534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25700" algn="l"/>
                  <a:tab pos="3225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Risoluzione spettrale:</a:t>
              </a:r>
              <a:r>
                <a:rPr lang="en-US"/>
                <a:t>	a) ampiezza dello spettro coperto dal sensore e b) 	ampiezza della singola banda spettrale; </a:t>
              </a:r>
            </a:p>
            <a:p>
              <a:pPr eaLnBrk="1" hangingPunct="1"/>
              <a:r>
                <a:rPr lang="en-US"/>
                <a:t>	a) aumenta (in genere) con il numero di bande</a:t>
              </a:r>
            </a:p>
            <a:p>
              <a:pPr eaLnBrk="1" hangingPunct="1"/>
              <a:r>
                <a:rPr lang="en-US"/>
                <a:t>	b) aumenta quando </a:t>
              </a:r>
              <a:r>
                <a:rPr lang="en-US">
                  <a:latin typeface="Symbol" pitchFamily="18" charset="2"/>
                </a:rPr>
                <a:t>Dl</a:t>
              </a:r>
              <a:r>
                <a:rPr lang="en-US"/>
                <a:t> fra bande diminuisce</a:t>
              </a:r>
              <a:endParaRPr lang="el-GR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39867" y="3753271"/>
            <a:ext cx="8243887" cy="973138"/>
            <a:chOff x="317" y="2568"/>
            <a:chExt cx="5193" cy="61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7" y="2568"/>
              <a:ext cx="5193" cy="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9" y="2587"/>
              <a:ext cx="49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Risoluzione temporale:</a:t>
              </a:r>
              <a:r>
                <a:rPr lang="en-US"/>
                <a:t>	n° di passaggi (rivisitazione) nell’unità di tempo</a:t>
              </a:r>
            </a:p>
            <a:p>
              <a:pPr eaLnBrk="1" hangingPunct="1"/>
              <a:r>
                <a:rPr lang="en-US"/>
                <a:t>	</a:t>
              </a:r>
              <a:endParaRPr lang="el-GR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39867" y="5085184"/>
            <a:ext cx="8243887" cy="973137"/>
            <a:chOff x="317" y="3407"/>
            <a:chExt cx="5193" cy="613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17" y="3407"/>
              <a:ext cx="5193" cy="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49" y="3431"/>
              <a:ext cx="495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81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Risoluzione radiometrica:</a:t>
              </a:r>
              <a:r>
                <a:rPr lang="en-US"/>
                <a:t>n° di valori per la scala dei grigi = 2</a:t>
              </a:r>
              <a:r>
                <a:rPr lang="en-US" baseline="30000"/>
                <a:t>p</a:t>
              </a:r>
            </a:p>
            <a:p>
              <a:pPr eaLnBrk="1" hangingPunct="1"/>
              <a:r>
                <a:rPr lang="en-US"/>
                <a:t>	p = numero di bit per pixel (della singola banda)</a:t>
              </a:r>
            </a:p>
            <a:p>
              <a:pPr eaLnBrk="1" hangingPunct="1"/>
              <a:r>
                <a:rPr lang="en-US"/>
                <a:t>	</a:t>
              </a: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19714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16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SENSORI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944563"/>
            <a:ext cx="4619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sz="2000" kern="0" smtClean="0"/>
              <a:t>Spatial resolution (risoluzione spaziale): dimensione del (distanza fra i centri dei) pixel al suolo.</a:t>
            </a:r>
          </a:p>
          <a:p>
            <a:pPr eaLnBrk="1" hangingPunct="1">
              <a:lnSpc>
                <a:spcPct val="90000"/>
              </a:lnSpc>
            </a:pPr>
            <a:endParaRPr lang="it-IT" sz="2000" kern="0" smtClean="0"/>
          </a:p>
          <a:p>
            <a:pPr eaLnBrk="1" hangingPunct="1">
              <a:lnSpc>
                <a:spcPct val="90000"/>
              </a:lnSpc>
            </a:pPr>
            <a:r>
              <a:rPr lang="it-IT" sz="2000" kern="0" smtClean="0"/>
              <a:t>IFOV (Campo istantaneo di Vista): corrispondente angolo nel sensore.</a:t>
            </a:r>
          </a:p>
          <a:p>
            <a:pPr eaLnBrk="1" hangingPunct="1">
              <a:lnSpc>
                <a:spcPct val="90000"/>
              </a:lnSpc>
            </a:pPr>
            <a:endParaRPr lang="it-IT" sz="2000" kern="0" smtClean="0"/>
          </a:p>
          <a:p>
            <a:pPr eaLnBrk="1" hangingPunct="1">
              <a:lnSpc>
                <a:spcPct val="90000"/>
              </a:lnSpc>
            </a:pPr>
            <a:r>
              <a:rPr lang="it-IT" sz="2000" kern="0" smtClean="0"/>
              <a:t>Swath (falciata!): ampiezza dell’immagine, nella direzione ortogonale alla traccia del satellite al suolo.</a:t>
            </a:r>
          </a:p>
          <a:p>
            <a:pPr eaLnBrk="1" hangingPunct="1">
              <a:lnSpc>
                <a:spcPct val="90000"/>
              </a:lnSpc>
            </a:pPr>
            <a:endParaRPr lang="it-IT" sz="2000" kern="0" smtClean="0"/>
          </a:p>
          <a:p>
            <a:pPr eaLnBrk="1" hangingPunct="1">
              <a:lnSpc>
                <a:spcPct val="90000"/>
              </a:lnSpc>
            </a:pPr>
            <a:r>
              <a:rPr lang="it-IT" sz="2000" kern="0" smtClean="0"/>
              <a:t>FOV (Campo di Vista): corrispondente angolo nel sensore.</a:t>
            </a:r>
          </a:p>
          <a:p>
            <a:pPr eaLnBrk="1" hangingPunct="1">
              <a:lnSpc>
                <a:spcPct val="90000"/>
              </a:lnSpc>
            </a:pPr>
            <a:endParaRPr lang="it-IT" sz="2000" kern="0" dirty="0" smtClean="0"/>
          </a:p>
        </p:txBody>
      </p:sp>
      <p:pic>
        <p:nvPicPr>
          <p:cNvPr id="9" name="Picture 4" descr="F03_09_FOV+IF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125538"/>
            <a:ext cx="34512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2188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17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CLASSIFICAZIONE DELLE IMMAGINI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644" y="851470"/>
            <a:ext cx="4038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it-IT" kern="0" smtClean="0"/>
              <a:t>Spettrale</a:t>
            </a:r>
          </a:p>
          <a:p>
            <a:pPr eaLnBrk="1" hangingPunct="1"/>
            <a:endParaRPr lang="it-IT" kern="0" smtClean="0"/>
          </a:p>
        </p:txBody>
      </p:sp>
      <p:graphicFrame>
        <p:nvGraphicFramePr>
          <p:cNvPr id="10" name="Group 14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24681" y="1361058"/>
          <a:ext cx="8177213" cy="1574821"/>
        </p:xfrm>
        <a:graphic>
          <a:graphicData uri="http://schemas.openxmlformats.org/drawingml/2006/table">
            <a:tbl>
              <a:tblPr/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Pancromatiche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Scala di grigi sullo spettro visibile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Multispettrali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genere B/G/R + una o più bande in infrarosso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Iperspettrali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 100 bande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Pan-sharpened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Fusione di pancromatico e multispettrale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Group 14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67544" y="3501008"/>
          <a:ext cx="8143875" cy="2560635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Risoluzione (m)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Definizione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Scala di applicazione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– 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Altissima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1:1000 - 1:10000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– 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1:10000 - 1:15000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– 12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1:15000 - 1:25000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 – 50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bassa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1:25000 - 1:100000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 – 250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molto bassa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1:100000 - 1:500000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 250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Bassissima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1:500000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45"/>
          <p:cNvSpPr>
            <a:spLocks noChangeArrowheads="1"/>
          </p:cNvSpPr>
          <p:nvPr/>
        </p:nvSpPr>
        <p:spPr bwMode="auto">
          <a:xfrm>
            <a:off x="591369" y="3004120"/>
            <a:ext cx="4038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/>
              <a:t>Spaziale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215718329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LANDSAT 7</a:t>
            </a:r>
            <a:endParaRPr lang="it-IT" dirty="0" smtClean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588723"/>
              </p:ext>
            </p:extLst>
          </p:nvPr>
        </p:nvGraphicFramePr>
        <p:xfrm>
          <a:off x="139306" y="690563"/>
          <a:ext cx="8865387" cy="561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Document" r:id="rId3" imgW="10064360" imgH="6461769" progId="Word.Document.8">
                  <p:embed/>
                </p:oleObj>
              </mc:Choice>
              <mc:Fallback>
                <p:oleObj name="Document" r:id="rId3" imgW="10064360" imgH="6461769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06" y="690563"/>
                        <a:ext cx="8865387" cy="56187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319DB-7D2D-4B1C-846D-947F29583CFA}" type="slidenum">
              <a:rPr lang="it-IT" altLang="it-IT" smtClean="0"/>
              <a:pPr/>
              <a:t>18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0140042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SOMMARIO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800"/>
            <a:ext cx="8928100" cy="47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Times New Roman" pitchFamily="18" charset="0"/>
              </a:rPr>
              <a:t>INTRODUZIONE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Times New Roman" pitchFamily="18" charset="0"/>
              </a:rPr>
              <a:t>RICHIAMO DEI CONCETTI DI BASE E GENERALI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Times New Roman" pitchFamily="18" charset="0"/>
              </a:rPr>
              <a:t>ACQUISIZIONE DEI DATI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Times New Roman" pitchFamily="18" charset="0"/>
              </a:rPr>
              <a:t>GEOREFERENZIAZIONE DEI DATI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dirty="0" smtClean="0">
                <a:cs typeface="Times New Roman" pitchFamily="18" charset="0"/>
              </a:rPr>
              <a:t>CLASSIFICAZIONE DEI DATI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sz="2400" b="1" dirty="0" smtClean="0">
                <a:cs typeface="Times New Roman" pitchFamily="18" charset="0"/>
              </a:rPr>
              <a:t>	</a:t>
            </a: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787777-8209-4059-8226-4FC3635B79A8}" type="slidenum">
              <a:rPr lang="it-IT" altLang="it-IT" smtClean="0"/>
              <a:pPr eaLnBrk="1" hangingPunct="1"/>
              <a:t>1</a:t>
            </a:fld>
            <a:endParaRPr lang="it-IT" altLang="it-IT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IKONOS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319DB-7D2D-4B1C-846D-947F29583CFA}" type="slidenum">
              <a:rPr lang="it-IT" altLang="it-IT" smtClean="0"/>
              <a:pPr/>
              <a:t>19</a:t>
            </a:fld>
            <a:endParaRPr lang="it-IT" altLang="it-IT" smtClean="0"/>
          </a:p>
        </p:txBody>
      </p:sp>
      <p:graphicFrame>
        <p:nvGraphicFramePr>
          <p:cNvPr id="6" name="Group 7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55037" y="1052736"/>
          <a:ext cx="7997825" cy="2282826"/>
        </p:xfrm>
        <a:graphic>
          <a:graphicData uri="http://schemas.openxmlformats.org/drawingml/2006/table">
            <a:tbl>
              <a:tblPr/>
              <a:tblGrid>
                <a:gridCol w="26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 (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0.45-0.90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Pancromatico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MS1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0.45-0.53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0.52-0.61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0.64-0.72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Rosso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0.77-0.88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Infrarosso vicino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51862" y="3441924"/>
            <a:ext cx="86756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Risoluzione spaziale (al nadir): pancromatico: 1 </a:t>
            </a:r>
            <a:r>
              <a:rPr lang="it-IT">
                <a:sym typeface="Symbol" pitchFamily="18" charset="2"/>
              </a:rPr>
              <a:t> 1 m; multispettrale: </a:t>
            </a:r>
            <a:r>
              <a:rPr lang="it-IT"/>
              <a:t>3.2 </a:t>
            </a:r>
            <a:r>
              <a:rPr lang="it-IT">
                <a:sym typeface="Symbol" pitchFamily="18" charset="2"/>
              </a:rPr>
              <a:t> </a:t>
            </a:r>
            <a:r>
              <a:rPr lang="it-IT"/>
              <a:t>3.2</a:t>
            </a:r>
            <a:r>
              <a:rPr lang="it-IT">
                <a:sym typeface="Symbol" pitchFamily="18" charset="2"/>
              </a:rPr>
              <a:t> m</a:t>
            </a:r>
          </a:p>
          <a:p>
            <a:pPr eaLnBrk="1" hangingPunct="1"/>
            <a:r>
              <a:rPr lang="it-IT">
                <a:sym typeface="Symbol" pitchFamily="18" charset="2"/>
              </a:rPr>
              <a:t>Swath: 11 Km</a:t>
            </a:r>
          </a:p>
          <a:p>
            <a:pPr eaLnBrk="1" hangingPunct="1"/>
            <a:r>
              <a:rPr lang="it-IT">
                <a:sym typeface="Symbol" pitchFamily="18" charset="2"/>
              </a:rPr>
              <a:t>Risoluzione radiometrica: 11 bit (2048 valori)</a:t>
            </a:r>
          </a:p>
          <a:p>
            <a:pPr eaLnBrk="1" hangingPunct="1"/>
            <a:r>
              <a:rPr lang="it-IT">
                <a:sym typeface="Symbol" pitchFamily="18" charset="2"/>
              </a:rPr>
              <a:t>Risoluzione temporale: 11 giorni al nadir</a:t>
            </a:r>
          </a:p>
          <a:p>
            <a:pPr eaLnBrk="1" hangingPunct="1"/>
            <a:r>
              <a:rPr lang="it-IT">
                <a:sym typeface="Symbol" pitchFamily="18" charset="2"/>
              </a:rPr>
              <a:t>Possibilità di orientamento fuori nadir sino a 26°</a:t>
            </a:r>
          </a:p>
        </p:txBody>
      </p:sp>
    </p:spTree>
    <p:extLst>
      <p:ext uri="{BB962C8B-B14F-4D97-AF65-F5344CB8AC3E}">
        <p14:creationId xmlns:p14="http://schemas.microsoft.com/office/powerpoint/2010/main" val="422774316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SATELLITI DI ULTIMA GENERAZIONE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319DB-7D2D-4B1C-846D-947F29583CFA}" type="slidenum">
              <a:rPr lang="it-IT" altLang="it-IT" smtClean="0"/>
              <a:pPr/>
              <a:t>20</a:t>
            </a:fld>
            <a:endParaRPr lang="it-IT" altLang="it-IT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6694" y="90872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it-IT" sz="2000" kern="0" dirty="0" smtClean="0"/>
              <a:t>EROS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n° bande: 1 PAN</a:t>
            </a:r>
          </a:p>
          <a:p>
            <a:pPr eaLnBrk="1" hangingPunct="1"/>
            <a:r>
              <a:rPr lang="it-IT" sz="2000" kern="0" dirty="0" smtClean="0"/>
              <a:t>risoluzione: 1.8  </a:t>
            </a:r>
            <a:r>
              <a:rPr lang="en-US" sz="2000" kern="0" dirty="0" smtClean="0">
                <a:cs typeface="Arial" charset="0"/>
              </a:rPr>
              <a:t>× 1.8 m, 11 bit</a:t>
            </a: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ciclo di ripetizione: 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>
              <a:buFontTx/>
              <a:buNone/>
            </a:pPr>
            <a:r>
              <a:rPr lang="it-IT" sz="2000" kern="0" dirty="0" err="1" smtClean="0"/>
              <a:t>QuickBird</a:t>
            </a:r>
            <a:endParaRPr lang="it-IT" sz="2000" kern="0" dirty="0" smtClean="0"/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n° bande: PAN + Multispettrale (4 bande)</a:t>
            </a:r>
          </a:p>
          <a:p>
            <a:pPr eaLnBrk="1" hangingPunct="1"/>
            <a:r>
              <a:rPr lang="it-IT" sz="2000" kern="0" dirty="0" smtClean="0"/>
              <a:t>risoluzione: P: 0.61 </a:t>
            </a:r>
            <a:r>
              <a:rPr lang="en-US" sz="2000" kern="0" dirty="0" smtClean="0">
                <a:cs typeface="Arial" charset="0"/>
              </a:rPr>
              <a:t>× 0.61 m, MS: 2.44 × 2.44 m, 11 bit</a:t>
            </a:r>
          </a:p>
          <a:p>
            <a:pPr eaLnBrk="1" hangingPunct="1"/>
            <a:r>
              <a:rPr lang="it-IT" sz="2000" kern="0" dirty="0" smtClean="0"/>
              <a:t>ciclo di ripetizione: </a:t>
            </a:r>
            <a:r>
              <a:rPr lang="it-IT" sz="2000" kern="0" dirty="0" smtClean="0">
                <a:sym typeface="Symbol" pitchFamily="18" charset="2"/>
              </a:rPr>
              <a:t> 5 giorni al nadir</a:t>
            </a:r>
          </a:p>
          <a:p>
            <a:pPr eaLnBrk="1" hangingPunct="1">
              <a:buFontTx/>
              <a:buNone/>
            </a:pPr>
            <a:r>
              <a:rPr lang="it-IT" sz="2000" kern="0" dirty="0" smtClean="0"/>
              <a:t>Prese fuori nadir (45° e 25° rispettivamente)</a:t>
            </a:r>
          </a:p>
        </p:txBody>
      </p:sp>
    </p:spTree>
    <p:extLst>
      <p:ext uri="{BB962C8B-B14F-4D97-AF65-F5344CB8AC3E}">
        <p14:creationId xmlns:p14="http://schemas.microsoft.com/office/powerpoint/2010/main" val="158424654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SATELLITI DI ULTIMA GENERAZIONE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319DB-7D2D-4B1C-846D-947F29583CFA}" type="slidenum">
              <a:rPr lang="it-IT" altLang="it-IT" smtClean="0"/>
              <a:pPr/>
              <a:t>21</a:t>
            </a:fld>
            <a:endParaRPr lang="it-IT" altLang="it-IT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6694" y="90872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06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it-IT" sz="2000" kern="0" dirty="0" err="1" smtClean="0"/>
              <a:t>Pleiades</a:t>
            </a:r>
            <a:endParaRPr lang="it-IT" sz="2000" kern="0" dirty="0" smtClean="0"/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n° bande: 1 PAN + 4 multispettrali</a:t>
            </a:r>
          </a:p>
          <a:p>
            <a:pPr eaLnBrk="1" hangingPunct="1"/>
            <a:r>
              <a:rPr lang="it-IT" sz="2000" kern="0" dirty="0" smtClean="0"/>
              <a:t>risoluzione: 0.5  </a:t>
            </a:r>
            <a:r>
              <a:rPr lang="en-US" sz="2000" kern="0" dirty="0" smtClean="0">
                <a:cs typeface="Arial" charset="0"/>
              </a:rPr>
              <a:t>× 0.5 m PAN, 2 x 2 m </a:t>
            </a:r>
            <a:r>
              <a:rPr lang="en-US" sz="2000" kern="0" dirty="0" err="1" smtClean="0">
                <a:cs typeface="Arial" charset="0"/>
              </a:rPr>
              <a:t>multispettrale</a:t>
            </a: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ciclo di ripetizione: giornaliero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>
              <a:buFontTx/>
              <a:buNone/>
            </a:pPr>
            <a:r>
              <a:rPr lang="it-IT" sz="2000" kern="0" dirty="0" smtClean="0"/>
              <a:t>Worldview-3</a:t>
            </a:r>
          </a:p>
          <a:p>
            <a:pPr eaLnBrk="1" hangingPunct="1">
              <a:buFontTx/>
              <a:buNone/>
            </a:pPr>
            <a:endParaRPr lang="it-IT" sz="2000" kern="0" dirty="0" smtClean="0"/>
          </a:p>
          <a:p>
            <a:pPr eaLnBrk="1" hangingPunct="1"/>
            <a:r>
              <a:rPr lang="it-IT" sz="2000" kern="0" dirty="0" smtClean="0"/>
              <a:t>n° bande: PAN + Multispettrale (8 bande Vis + NIR) + </a:t>
            </a:r>
            <a:br>
              <a:rPr lang="it-IT" sz="2000" kern="0" dirty="0" smtClean="0"/>
            </a:br>
            <a:r>
              <a:rPr lang="it-IT" sz="2000" kern="0" dirty="0" smtClean="0"/>
              <a:t>+ 8 SWIR + 12 CAVIS</a:t>
            </a:r>
          </a:p>
          <a:p>
            <a:pPr eaLnBrk="1" hangingPunct="1"/>
            <a:r>
              <a:rPr lang="it-IT" sz="2000" kern="0" dirty="0" smtClean="0"/>
              <a:t>risoluzione: P: 0.31 </a:t>
            </a:r>
            <a:r>
              <a:rPr lang="en-US" sz="2000" kern="0" dirty="0" smtClean="0">
                <a:cs typeface="Arial" charset="0"/>
              </a:rPr>
              <a:t>× 0.31 m, MS: 1.24 × 1.24 m, </a:t>
            </a:r>
            <a:br>
              <a:rPr lang="en-US" sz="2000" kern="0" dirty="0" smtClean="0">
                <a:cs typeface="Arial" charset="0"/>
              </a:rPr>
            </a:br>
            <a:r>
              <a:rPr lang="en-US" sz="2000" kern="0" dirty="0" smtClean="0">
                <a:cs typeface="Arial" charset="0"/>
              </a:rPr>
              <a:t>SWIR: 3.7 x 3.7 m, CAVIS: 30 x 30 m</a:t>
            </a:r>
          </a:p>
          <a:p>
            <a:pPr eaLnBrk="1" hangingPunct="1"/>
            <a:r>
              <a:rPr lang="it-IT" sz="2000" kern="0" dirty="0" smtClean="0"/>
              <a:t>ciclo di ripetizione: </a:t>
            </a:r>
            <a:r>
              <a:rPr lang="it-IT" sz="2000" kern="0" dirty="0" smtClean="0">
                <a:sym typeface="Symbol" pitchFamily="18" charset="2"/>
              </a:rPr>
              <a:t>&lt; 1 giorno </a:t>
            </a:r>
          </a:p>
        </p:txBody>
      </p:sp>
    </p:spTree>
    <p:extLst>
      <p:ext uri="{BB962C8B-B14F-4D97-AF65-F5344CB8AC3E}">
        <p14:creationId xmlns:p14="http://schemas.microsoft.com/office/powerpoint/2010/main" val="1975398623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22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/>
              <a:t>CONCETTI FONDAMENTALI – </a:t>
            </a:r>
            <a:r>
              <a:rPr lang="it-IT" sz="2600" dirty="0" smtClean="0"/>
              <a:t>GEOREFERENZIAZIONE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208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GEOREFERENZIAZIONE E/O CO-REGISTRAZIONE DI IMMAGINI</a:t>
            </a:r>
            <a:endParaRPr lang="el-GR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Georeferenziare</a:t>
            </a:r>
            <a:r>
              <a:rPr lang="en-US" dirty="0" smtClean="0"/>
              <a:t> </a:t>
            </a:r>
            <a:r>
              <a:rPr lang="en-US" dirty="0" err="1"/>
              <a:t>un’immagine</a:t>
            </a:r>
            <a:r>
              <a:rPr lang="en-US" dirty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corrispondenza</a:t>
            </a:r>
            <a:r>
              <a:rPr lang="en-US" dirty="0"/>
              <a:t> le coordinate pixel (</a:t>
            </a:r>
            <a:r>
              <a:rPr lang="en-US" dirty="0" err="1"/>
              <a:t>i,j</a:t>
            </a:r>
            <a:r>
              <a:rPr lang="en-US" dirty="0"/>
              <a:t>) con le coordinate </a:t>
            </a:r>
            <a:r>
              <a:rPr lang="en-US" dirty="0" err="1"/>
              <a:t>cartografiche</a:t>
            </a:r>
            <a:r>
              <a:rPr lang="en-US" dirty="0"/>
              <a:t> (</a:t>
            </a:r>
            <a:r>
              <a:rPr lang="en-US" dirty="0" smtClean="0"/>
              <a:t>E,N)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 </a:t>
            </a:r>
            <a:r>
              <a:rPr lang="en-US" dirty="0" err="1"/>
              <a:t>farlo</a:t>
            </a:r>
            <a:r>
              <a:rPr lang="en-US" dirty="0"/>
              <a:t> </a:t>
            </a:r>
            <a:r>
              <a:rPr lang="en-US" dirty="0" err="1"/>
              <a:t>occorre</a:t>
            </a:r>
            <a:r>
              <a:rPr lang="en-US" dirty="0"/>
              <a:t> un </a:t>
            </a:r>
            <a:r>
              <a:rPr lang="en-US" dirty="0" err="1"/>
              <a:t>modello</a:t>
            </a:r>
            <a:r>
              <a:rPr lang="en-US" dirty="0"/>
              <a:t> del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/>
              <a:t>dell’immagine</a:t>
            </a:r>
            <a:r>
              <a:rPr lang="en-US" dirty="0"/>
              <a:t>, </a:t>
            </a:r>
            <a:r>
              <a:rPr lang="en-US" dirty="0" err="1"/>
              <a:t>oltre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per </a:t>
            </a:r>
            <a:r>
              <a:rPr lang="en-US" dirty="0" err="1"/>
              <a:t>generare</a:t>
            </a:r>
            <a:r>
              <a:rPr lang="en-US" dirty="0"/>
              <a:t> </a:t>
            </a:r>
            <a:r>
              <a:rPr lang="en-US" dirty="0" err="1"/>
              <a:t>un’ortofoto</a:t>
            </a:r>
            <a:r>
              <a:rPr lang="en-US" dirty="0" smtClean="0"/>
              <a:t>. (MODELLO FISICO)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I </a:t>
            </a:r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spesso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pensati</a:t>
            </a:r>
            <a:r>
              <a:rPr lang="en-US" dirty="0" smtClean="0"/>
              <a:t> per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metrico</a:t>
            </a:r>
            <a:r>
              <a:rPr lang="en-US" dirty="0" smtClean="0"/>
              <a:t> e le </a:t>
            </a:r>
            <a:r>
              <a:rPr lang="en-US" dirty="0" err="1" smtClean="0"/>
              <a:t>fonti</a:t>
            </a:r>
            <a:r>
              <a:rPr lang="en-US" dirty="0" smtClean="0"/>
              <a:t> di </a:t>
            </a:r>
            <a:r>
              <a:rPr lang="en-US" dirty="0" err="1" smtClean="0"/>
              <a:t>incertezza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molto </a:t>
            </a:r>
            <a:r>
              <a:rPr lang="en-US" dirty="0" err="1" smtClean="0"/>
              <a:t>numerose</a:t>
            </a:r>
            <a:r>
              <a:rPr lang="en-US" dirty="0" smtClean="0"/>
              <a:t>. </a:t>
            </a:r>
            <a:r>
              <a:rPr lang="en-US" dirty="0" err="1" smtClean="0"/>
              <a:t>Pertanto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preferisce</a:t>
            </a:r>
            <a:r>
              <a:rPr lang="en-US" dirty="0" smtClean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parte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un </a:t>
            </a:r>
            <a:r>
              <a:rPr lang="en-US" dirty="0" err="1"/>
              <a:t>approccio</a:t>
            </a:r>
            <a:r>
              <a:rPr lang="en-US" dirty="0"/>
              <a:t> </a:t>
            </a:r>
            <a:r>
              <a:rPr lang="en-US" dirty="0" err="1"/>
              <a:t>empirico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stima</a:t>
            </a:r>
            <a:r>
              <a:rPr lang="en-US" dirty="0"/>
              <a:t> </a:t>
            </a:r>
            <a:r>
              <a:rPr lang="en-US" dirty="0" err="1"/>
              <a:t>semplicemente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trasformazione</a:t>
            </a:r>
            <a:r>
              <a:rPr lang="en-US" dirty="0"/>
              <a:t> (</a:t>
            </a:r>
            <a:r>
              <a:rPr lang="en-US" dirty="0" err="1"/>
              <a:t>i,j</a:t>
            </a:r>
            <a:r>
              <a:rPr lang="en-US" dirty="0"/>
              <a:t>) -&gt; (E,N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smtClean="0"/>
              <a:t>(MODELLO GENERALIZZATO)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Si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/>
              <a:t>individuare</a:t>
            </a:r>
            <a:r>
              <a:rPr lang="en-US" dirty="0"/>
              <a:t> </a:t>
            </a:r>
            <a:r>
              <a:rPr lang="en-US" dirty="0" err="1" smtClean="0"/>
              <a:t>sull’immagine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sulla</a:t>
            </a:r>
            <a:r>
              <a:rPr lang="en-US" dirty="0"/>
              <a:t> carta </a:t>
            </a:r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corrispondenti</a:t>
            </a:r>
            <a:r>
              <a:rPr lang="en-US" dirty="0"/>
              <a:t>, e </a:t>
            </a:r>
            <a:r>
              <a:rPr lang="en-US" dirty="0" err="1"/>
              <a:t>stimare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trasformazione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due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smtClean="0"/>
              <a:t>(pixel-</a:t>
            </a:r>
            <a:r>
              <a:rPr lang="en-US" dirty="0" err="1" smtClean="0"/>
              <a:t>cartografia</a:t>
            </a:r>
            <a:r>
              <a:rPr lang="en-US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595917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23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/>
              <a:t>CONCETTI FONDAMENTALI – </a:t>
            </a:r>
            <a:r>
              <a:rPr lang="it-IT" sz="2600" dirty="0" smtClean="0"/>
              <a:t>GEOREFERENZIAZIONE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9388" y="1730375"/>
            <a:ext cx="5551487" cy="4867275"/>
            <a:chOff x="291" y="639"/>
            <a:chExt cx="3497" cy="3066"/>
          </a:xfrm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1533" y="750"/>
              <a:ext cx="686" cy="707"/>
            </a:xfrm>
            <a:custGeom>
              <a:avLst/>
              <a:gdLst>
                <a:gd name="T0" fmla="*/ 0 w 686"/>
                <a:gd name="T1" fmla="*/ 707 h 707"/>
                <a:gd name="T2" fmla="*/ 686 w 686"/>
                <a:gd name="T3" fmla="*/ 0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6" h="707">
                  <a:moveTo>
                    <a:pt x="0" y="707"/>
                  </a:moveTo>
                  <a:lnTo>
                    <a:pt x="6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684" y="2118"/>
              <a:ext cx="870" cy="1011"/>
            </a:xfrm>
            <a:custGeom>
              <a:avLst/>
              <a:gdLst>
                <a:gd name="T0" fmla="*/ 0 w 870"/>
                <a:gd name="T1" fmla="*/ 213 h 1011"/>
                <a:gd name="T2" fmla="*/ 585 w 870"/>
                <a:gd name="T3" fmla="*/ 0 h 1011"/>
                <a:gd name="T4" fmla="*/ 870 w 870"/>
                <a:gd name="T5" fmla="*/ 804 h 1011"/>
                <a:gd name="T6" fmla="*/ 240 w 870"/>
                <a:gd name="T7" fmla="*/ 1011 h 1011"/>
                <a:gd name="T8" fmla="*/ 0 w 870"/>
                <a:gd name="T9" fmla="*/ 213 h 10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0" h="1011">
                  <a:moveTo>
                    <a:pt x="0" y="213"/>
                  </a:moveTo>
                  <a:lnTo>
                    <a:pt x="585" y="0"/>
                  </a:lnTo>
                  <a:lnTo>
                    <a:pt x="870" y="804"/>
                  </a:lnTo>
                  <a:lnTo>
                    <a:pt x="240" y="101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63" y="1563"/>
              <a:ext cx="948" cy="1647"/>
            </a:xfrm>
            <a:custGeom>
              <a:avLst/>
              <a:gdLst>
                <a:gd name="T0" fmla="*/ 0 w 948"/>
                <a:gd name="T1" fmla="*/ 0 h 1647"/>
                <a:gd name="T2" fmla="*/ 948 w 948"/>
                <a:gd name="T3" fmla="*/ 1647 h 16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8" h="1647">
                  <a:moveTo>
                    <a:pt x="0" y="0"/>
                  </a:moveTo>
                  <a:cubicBezTo>
                    <a:pt x="330" y="273"/>
                    <a:pt x="855" y="957"/>
                    <a:pt x="948" y="1647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18" y="1845"/>
              <a:ext cx="600" cy="1674"/>
            </a:xfrm>
            <a:custGeom>
              <a:avLst/>
              <a:gdLst>
                <a:gd name="T0" fmla="*/ 0 w 600"/>
                <a:gd name="T1" fmla="*/ 0 h 1674"/>
                <a:gd name="T2" fmla="*/ 600 w 600"/>
                <a:gd name="T3" fmla="*/ 1674 h 16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0" h="1674">
                  <a:moveTo>
                    <a:pt x="0" y="0"/>
                  </a:moveTo>
                  <a:cubicBezTo>
                    <a:pt x="315" y="411"/>
                    <a:pt x="546" y="981"/>
                    <a:pt x="600" y="1674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57" y="1959"/>
              <a:ext cx="432" cy="1680"/>
            </a:xfrm>
            <a:custGeom>
              <a:avLst/>
              <a:gdLst>
                <a:gd name="T0" fmla="*/ 0 w 432"/>
                <a:gd name="T1" fmla="*/ 0 h 1680"/>
                <a:gd name="T2" fmla="*/ 432 w 432"/>
                <a:gd name="T3" fmla="*/ 1680 h 16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2" h="1680">
                  <a:moveTo>
                    <a:pt x="0" y="0"/>
                  </a:moveTo>
                  <a:cubicBezTo>
                    <a:pt x="207" y="372"/>
                    <a:pt x="414" y="939"/>
                    <a:pt x="432" y="1680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57" y="2049"/>
              <a:ext cx="300" cy="1656"/>
            </a:xfrm>
            <a:custGeom>
              <a:avLst/>
              <a:gdLst>
                <a:gd name="T0" fmla="*/ 0 w 300"/>
                <a:gd name="T1" fmla="*/ 0 h 1656"/>
                <a:gd name="T2" fmla="*/ 300 w 300"/>
                <a:gd name="T3" fmla="*/ 1656 h 16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" h="1656">
                  <a:moveTo>
                    <a:pt x="0" y="0"/>
                  </a:moveTo>
                  <a:cubicBezTo>
                    <a:pt x="204" y="531"/>
                    <a:pt x="276" y="939"/>
                    <a:pt x="300" y="1656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21" y="3021"/>
              <a:ext cx="1387" cy="636"/>
            </a:xfrm>
            <a:custGeom>
              <a:avLst/>
              <a:gdLst>
                <a:gd name="T0" fmla="*/ 1354 w 1387"/>
                <a:gd name="T1" fmla="*/ 0 h 636"/>
                <a:gd name="T2" fmla="*/ 0 w 1387"/>
                <a:gd name="T3" fmla="*/ 636 h 6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87" h="636">
                  <a:moveTo>
                    <a:pt x="1354" y="0"/>
                  </a:moveTo>
                  <a:cubicBezTo>
                    <a:pt x="1387" y="306"/>
                    <a:pt x="799" y="519"/>
                    <a:pt x="0" y="636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83" y="2426"/>
              <a:ext cx="1275" cy="640"/>
            </a:xfrm>
            <a:custGeom>
              <a:avLst/>
              <a:gdLst>
                <a:gd name="T0" fmla="*/ 1158 w 1275"/>
                <a:gd name="T1" fmla="*/ 0 h 640"/>
                <a:gd name="T2" fmla="*/ 0 w 1275"/>
                <a:gd name="T3" fmla="*/ 640 h 6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75" h="640">
                  <a:moveTo>
                    <a:pt x="1158" y="0"/>
                  </a:moveTo>
                  <a:cubicBezTo>
                    <a:pt x="1275" y="279"/>
                    <a:pt x="933" y="451"/>
                    <a:pt x="0" y="640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96" y="1991"/>
              <a:ext cx="1071" cy="550"/>
            </a:xfrm>
            <a:custGeom>
              <a:avLst/>
              <a:gdLst>
                <a:gd name="T0" fmla="*/ 966 w 1071"/>
                <a:gd name="T1" fmla="*/ 0 h 550"/>
                <a:gd name="T2" fmla="*/ 0 w 1071"/>
                <a:gd name="T3" fmla="*/ 550 h 5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71" h="550">
                  <a:moveTo>
                    <a:pt x="966" y="0"/>
                  </a:moveTo>
                  <a:cubicBezTo>
                    <a:pt x="1071" y="177"/>
                    <a:pt x="771" y="415"/>
                    <a:pt x="0" y="550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91" y="1647"/>
              <a:ext cx="884" cy="501"/>
            </a:xfrm>
            <a:custGeom>
              <a:avLst/>
              <a:gdLst>
                <a:gd name="T0" fmla="*/ 764 w 884"/>
                <a:gd name="T1" fmla="*/ 0 h 501"/>
                <a:gd name="T2" fmla="*/ 0 w 884"/>
                <a:gd name="T3" fmla="*/ 501 h 5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4" h="501">
                  <a:moveTo>
                    <a:pt x="764" y="0"/>
                  </a:moveTo>
                  <a:cubicBezTo>
                    <a:pt x="884" y="168"/>
                    <a:pt x="690" y="381"/>
                    <a:pt x="0" y="501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32" y="1548"/>
              <a:ext cx="582" cy="348"/>
            </a:xfrm>
            <a:custGeom>
              <a:avLst/>
              <a:gdLst>
                <a:gd name="T0" fmla="*/ 339 w 582"/>
                <a:gd name="T1" fmla="*/ 0 h 348"/>
                <a:gd name="T2" fmla="*/ 582 w 582"/>
                <a:gd name="T3" fmla="*/ 195 h 348"/>
                <a:gd name="T4" fmla="*/ 264 w 582"/>
                <a:gd name="T5" fmla="*/ 348 h 348"/>
                <a:gd name="T6" fmla="*/ 0 w 582"/>
                <a:gd name="T7" fmla="*/ 123 h 348"/>
                <a:gd name="T8" fmla="*/ 339 w 582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" h="348">
                  <a:moveTo>
                    <a:pt x="339" y="0"/>
                  </a:moveTo>
                  <a:lnTo>
                    <a:pt x="582" y="195"/>
                  </a:lnTo>
                  <a:lnTo>
                    <a:pt x="264" y="348"/>
                  </a:lnTo>
                  <a:lnTo>
                    <a:pt x="0" y="12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24" y="750"/>
              <a:ext cx="1299" cy="2381"/>
            </a:xfrm>
            <a:custGeom>
              <a:avLst/>
              <a:gdLst>
                <a:gd name="T0" fmla="*/ 0 w 1299"/>
                <a:gd name="T1" fmla="*/ 2381 h 2381"/>
                <a:gd name="T2" fmla="*/ 1299 w 1299"/>
                <a:gd name="T3" fmla="*/ 0 h 23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9" h="2381">
                  <a:moveTo>
                    <a:pt x="0" y="2381"/>
                  </a:moveTo>
                  <a:lnTo>
                    <a:pt x="12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553" y="752"/>
              <a:ext cx="667" cy="2172"/>
            </a:xfrm>
            <a:custGeom>
              <a:avLst/>
              <a:gdLst>
                <a:gd name="T0" fmla="*/ 0 w 667"/>
                <a:gd name="T1" fmla="*/ 2172 h 2172"/>
                <a:gd name="T2" fmla="*/ 667 w 667"/>
                <a:gd name="T3" fmla="*/ 0 h 2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7" h="2172">
                  <a:moveTo>
                    <a:pt x="0" y="2172"/>
                  </a:moveTo>
                  <a:lnTo>
                    <a:pt x="66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99" y="2432"/>
              <a:ext cx="1089" cy="1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4901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835" y="2568"/>
              <a:ext cx="816" cy="862"/>
            </a:xfrm>
            <a:prstGeom prst="rect">
              <a:avLst/>
            </a:prstGeom>
            <a:solidFill>
              <a:schemeClr val="accent1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016" y="2523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243" y="2523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470" y="2931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790" y="275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790" y="297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790" y="320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Oval 29"/>
            <p:cNvSpPr>
              <a:spLocks noChangeAspect="1" noChangeArrowheads="1"/>
            </p:cNvSpPr>
            <p:nvPr/>
          </p:nvSpPr>
          <p:spPr bwMode="auto">
            <a:xfrm>
              <a:off x="1043" y="2523"/>
              <a:ext cx="68" cy="70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Oval 30"/>
            <p:cNvSpPr>
              <a:spLocks noChangeAspect="1" noChangeArrowheads="1"/>
            </p:cNvSpPr>
            <p:nvPr/>
          </p:nvSpPr>
          <p:spPr bwMode="auto">
            <a:xfrm>
              <a:off x="1587" y="1682"/>
              <a:ext cx="68" cy="70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Oval 31"/>
            <p:cNvSpPr>
              <a:spLocks noChangeAspect="1" noChangeArrowheads="1"/>
            </p:cNvSpPr>
            <p:nvPr/>
          </p:nvSpPr>
          <p:spPr bwMode="auto">
            <a:xfrm>
              <a:off x="3152" y="2861"/>
              <a:ext cx="68" cy="70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122" y="1776"/>
              <a:ext cx="456" cy="702"/>
            </a:xfrm>
            <a:custGeom>
              <a:avLst/>
              <a:gdLst>
                <a:gd name="T0" fmla="*/ 0 w 456"/>
                <a:gd name="T1" fmla="*/ 702 h 702"/>
                <a:gd name="T2" fmla="*/ 456 w 456"/>
                <a:gd name="T3" fmla="*/ 0 h 7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6" h="702">
                  <a:moveTo>
                    <a:pt x="0" y="702"/>
                  </a:moveTo>
                  <a:lnTo>
                    <a:pt x="456" y="0"/>
                  </a:lnTo>
                </a:path>
              </a:pathLst>
            </a:custGeom>
            <a:noFill/>
            <a:ln w="63500">
              <a:solidFill>
                <a:srgbClr val="00808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152" y="2580"/>
              <a:ext cx="1944" cy="306"/>
            </a:xfrm>
            <a:custGeom>
              <a:avLst/>
              <a:gdLst>
                <a:gd name="T0" fmla="*/ 0 w 1944"/>
                <a:gd name="T1" fmla="*/ 0 h 306"/>
                <a:gd name="T2" fmla="*/ 1944 w 1944"/>
                <a:gd name="T3" fmla="*/ 306 h 3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44" h="306">
                  <a:moveTo>
                    <a:pt x="0" y="0"/>
                  </a:moveTo>
                  <a:lnTo>
                    <a:pt x="1944" y="306"/>
                  </a:lnTo>
                </a:path>
              </a:pathLst>
            </a:custGeom>
            <a:noFill/>
            <a:ln w="63500">
              <a:solidFill>
                <a:srgbClr val="00808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668" y="1824"/>
              <a:ext cx="1276" cy="966"/>
            </a:xfrm>
            <a:custGeom>
              <a:avLst/>
              <a:gdLst>
                <a:gd name="T0" fmla="*/ 1276 w 1276"/>
                <a:gd name="T1" fmla="*/ 966 h 966"/>
                <a:gd name="T2" fmla="*/ 0 w 1276"/>
                <a:gd name="T3" fmla="*/ 0 h 9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76" h="966">
                  <a:moveTo>
                    <a:pt x="1276" y="966"/>
                  </a:moveTo>
                  <a:lnTo>
                    <a:pt x="0" y="0"/>
                  </a:lnTo>
                </a:path>
              </a:pathLst>
            </a:custGeom>
            <a:noFill/>
            <a:ln w="63500">
              <a:solidFill>
                <a:srgbClr val="00808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758" y="1746"/>
              <a:ext cx="1334" cy="1008"/>
            </a:xfrm>
            <a:custGeom>
              <a:avLst/>
              <a:gdLst>
                <a:gd name="T0" fmla="*/ 0 w 1334"/>
                <a:gd name="T1" fmla="*/ 0 h 1008"/>
                <a:gd name="T2" fmla="*/ 1334 w 1334"/>
                <a:gd name="T3" fmla="*/ 1008 h 10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4" h="1008">
                  <a:moveTo>
                    <a:pt x="0" y="0"/>
                  </a:moveTo>
                  <a:lnTo>
                    <a:pt x="1334" y="1008"/>
                  </a:lnTo>
                </a:path>
              </a:pathLst>
            </a:custGeom>
            <a:noFill/>
            <a:ln w="63500">
              <a:solidFill>
                <a:srgbClr val="00808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73" y="2590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pitchFamily="18" charset="0"/>
                </a:rPr>
                <a:t>(</a:t>
              </a:r>
              <a:r>
                <a:rPr lang="el-GR" sz="2000">
                  <a:latin typeface="Times New Roman" pitchFamily="18" charset="0"/>
                </a:rPr>
                <a:t>λ,φ)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243" y="2726"/>
              <a:ext cx="4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pitchFamily="18" charset="0"/>
                </a:rPr>
                <a:t>(</a:t>
              </a:r>
              <a:r>
                <a:rPr lang="en-US" sz="2000" i="1">
                  <a:latin typeface="Times New Roman" pitchFamily="18" charset="0"/>
                </a:rPr>
                <a:t>x</a:t>
              </a:r>
              <a:r>
                <a:rPr lang="el-GR" sz="2000">
                  <a:latin typeface="Times New Roman" pitchFamily="18" charset="0"/>
                </a:rPr>
                <a:t>,</a:t>
              </a:r>
              <a:r>
                <a:rPr lang="en-US" sz="2000">
                  <a:latin typeface="Times New Roman" pitchFamily="18" charset="0"/>
                </a:rPr>
                <a:t> </a:t>
              </a:r>
              <a:r>
                <a:rPr lang="en-US" sz="2000" i="1">
                  <a:latin typeface="Times New Roman" pitchFamily="18" charset="0"/>
                </a:rPr>
                <a:t>y</a:t>
              </a:r>
              <a:r>
                <a:rPr lang="el-GR" sz="20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682" y="1655"/>
              <a:ext cx="658" cy="678"/>
            </a:xfrm>
            <a:custGeom>
              <a:avLst/>
              <a:gdLst>
                <a:gd name="T0" fmla="*/ 0 w 658"/>
                <a:gd name="T1" fmla="*/ 678 h 678"/>
                <a:gd name="T2" fmla="*/ 658 w 658"/>
                <a:gd name="T3" fmla="*/ 0 h 6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8" h="678">
                  <a:moveTo>
                    <a:pt x="0" y="678"/>
                  </a:moveTo>
                  <a:lnTo>
                    <a:pt x="6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47" y="1411"/>
              <a:ext cx="3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Times New Roman" pitchFamily="18" charset="0"/>
                </a:rPr>
                <a:t>(</a:t>
              </a:r>
              <a:r>
                <a:rPr lang="en-US" sz="2000" i="1">
                  <a:latin typeface="Times New Roman" pitchFamily="18" charset="0"/>
                </a:rPr>
                <a:t>i</a:t>
              </a:r>
              <a:r>
                <a:rPr lang="el-GR" sz="2000">
                  <a:latin typeface="Times New Roman" pitchFamily="18" charset="0"/>
                </a:rPr>
                <a:t>,</a:t>
              </a:r>
              <a:r>
                <a:rPr lang="en-US" sz="2000">
                  <a:latin typeface="Times New Roman" pitchFamily="18" charset="0"/>
                </a:rPr>
                <a:t> </a:t>
              </a:r>
              <a:r>
                <a:rPr lang="en-US" sz="2000" i="1">
                  <a:latin typeface="Times New Roman" pitchFamily="18" charset="0"/>
                </a:rPr>
                <a:t>j</a:t>
              </a:r>
              <a:r>
                <a:rPr lang="el-GR" sz="20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470" y="252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1973" y="2688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ψ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1111" y="184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χ</a:t>
              </a:r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 rot="2160696">
              <a:off x="1870" y="2206"/>
              <a:ext cx="6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χ </a:t>
              </a:r>
              <a:r>
                <a:rPr lang="el-GR" sz="4000" baseline="-20000">
                  <a:latin typeface="Times New Roman" pitchFamily="18" charset="0"/>
                  <a:sym typeface="Symbol" pitchFamily="18" charset="2"/>
                </a:rPr>
                <a:t></a:t>
              </a:r>
              <a:r>
                <a:rPr lang="el-GR" sz="2400">
                  <a:latin typeface="Times New Roman" pitchFamily="18" charset="0"/>
                </a:rPr>
                <a:t> ψ</a:t>
              </a:r>
              <a:r>
                <a:rPr lang="el-GR" sz="800">
                  <a:latin typeface="Times New Roman" pitchFamily="18" charset="0"/>
                </a:rPr>
                <a:t> </a:t>
              </a:r>
              <a:r>
                <a:rPr lang="el-GR" sz="2400" baseline="300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l-GR" sz="2400" baseline="30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 rot="2277713">
              <a:off x="2107" y="1802"/>
              <a:ext cx="6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ψ </a:t>
              </a:r>
              <a:r>
                <a:rPr lang="el-GR" sz="4000" baseline="-20000">
                  <a:latin typeface="Times New Roman" pitchFamily="18" charset="0"/>
                  <a:sym typeface="Symbol" pitchFamily="18" charset="2"/>
                </a:rPr>
                <a:t></a:t>
              </a:r>
              <a:r>
                <a:rPr lang="el-GR" sz="2400">
                  <a:latin typeface="Times New Roman" pitchFamily="18" charset="0"/>
                </a:rPr>
                <a:t> χ</a:t>
              </a:r>
              <a:r>
                <a:rPr lang="el-GR" sz="800">
                  <a:latin typeface="Times New Roman" pitchFamily="18" charset="0"/>
                </a:rPr>
                <a:t> </a:t>
              </a:r>
              <a:r>
                <a:rPr lang="el-GR" sz="2400" baseline="300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l-GR" sz="2400" baseline="30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1665" y="748"/>
              <a:ext cx="556" cy="800"/>
            </a:xfrm>
            <a:custGeom>
              <a:avLst/>
              <a:gdLst>
                <a:gd name="T0" fmla="*/ 0 w 556"/>
                <a:gd name="T1" fmla="*/ 800 h 800"/>
                <a:gd name="T2" fmla="*/ 556 w 556"/>
                <a:gd name="T3" fmla="*/ 0 h 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" h="800">
                  <a:moveTo>
                    <a:pt x="0" y="800"/>
                  </a:moveTo>
                  <a:lnTo>
                    <a:pt x="5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1267" y="1805"/>
              <a:ext cx="220" cy="316"/>
            </a:xfrm>
            <a:custGeom>
              <a:avLst/>
              <a:gdLst>
                <a:gd name="T0" fmla="*/ 0 w 220"/>
                <a:gd name="T1" fmla="*/ 316 h 316"/>
                <a:gd name="T2" fmla="*/ 220 w 220"/>
                <a:gd name="T3" fmla="*/ 0 h 3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0" h="316">
                  <a:moveTo>
                    <a:pt x="0" y="316"/>
                  </a:moveTo>
                  <a:lnTo>
                    <a:pt x="2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7" name="Group 3"/>
            <p:cNvGrpSpPr>
              <a:grpSpLocks/>
            </p:cNvGrpSpPr>
            <p:nvPr/>
          </p:nvGrpSpPr>
          <p:grpSpPr bwMode="auto">
            <a:xfrm rot="2006830">
              <a:off x="2064" y="639"/>
              <a:ext cx="317" cy="227"/>
              <a:chOff x="2064" y="663"/>
              <a:chExt cx="317" cy="227"/>
            </a:xfrm>
          </p:grpSpPr>
          <p:sp>
            <p:nvSpPr>
              <p:cNvPr id="48" name="Oval 4"/>
              <p:cNvSpPr>
                <a:spLocks noChangeArrowheads="1"/>
              </p:cNvSpPr>
              <p:nvPr/>
            </p:nvSpPr>
            <p:spPr bwMode="auto">
              <a:xfrm>
                <a:off x="2154" y="709"/>
                <a:ext cx="136" cy="13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2290" y="663"/>
                <a:ext cx="91" cy="22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2064" y="663"/>
                <a:ext cx="91" cy="227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323850" y="836613"/>
            <a:ext cx="1863725" cy="137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/>
              <a:t>Coordinate</a:t>
            </a:r>
          </a:p>
          <a:p>
            <a:pPr eaLnBrk="1" hangingPunct="1"/>
            <a:r>
              <a:rPr lang="en-US"/>
              <a:t>Terra:		  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l-GR" sz="2000">
                <a:latin typeface="Times New Roman" pitchFamily="18" charset="0"/>
              </a:rPr>
              <a:t>λ, φ)</a:t>
            </a:r>
          </a:p>
          <a:p>
            <a:pPr eaLnBrk="1" hangingPunct="1"/>
            <a:r>
              <a:rPr lang="en-US"/>
              <a:t>Immagine: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/>
              <a:t>Carta:		  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>
                <a:latin typeface="Times New Roman" pitchFamily="18" charset="0"/>
              </a:rPr>
              <a:t>)</a:t>
            </a:r>
            <a:endParaRPr lang="el-GR" sz="2000"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4211638" y="836613"/>
            <a:ext cx="4714875" cy="191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dirty="0" err="1"/>
              <a:t>Trasformazioni</a:t>
            </a:r>
            <a:r>
              <a:rPr lang="en-US" dirty="0"/>
              <a:t> (con </a:t>
            </a:r>
            <a:r>
              <a:rPr lang="en-US" dirty="0" err="1"/>
              <a:t>deformazioni</a:t>
            </a:r>
            <a:r>
              <a:rPr lang="en-US" dirty="0"/>
              <a:t>):</a:t>
            </a:r>
          </a:p>
          <a:p>
            <a:pPr eaLnBrk="1" hangingPunct="1"/>
            <a:r>
              <a:rPr lang="en-US" dirty="0" smtClean="0"/>
              <a:t>Terra -&gt; </a:t>
            </a:r>
            <a:r>
              <a:rPr lang="en-US" dirty="0" err="1" smtClean="0"/>
              <a:t>Immagine</a:t>
            </a:r>
            <a:r>
              <a:rPr lang="en-US" dirty="0" smtClean="0"/>
              <a:t>:</a:t>
            </a:r>
            <a:r>
              <a:rPr lang="el-GR" sz="2000" dirty="0">
                <a:latin typeface="Times New Roman" pitchFamily="18" charset="0"/>
              </a:rPr>
              <a:t>χ</a:t>
            </a:r>
            <a:r>
              <a:rPr lang="it-IT" sz="2000" dirty="0">
                <a:latin typeface="Times New Roman" pitchFamily="18" charset="0"/>
              </a:rPr>
              <a:t>  </a:t>
            </a:r>
            <a:r>
              <a:rPr lang="it-IT" dirty="0" smtClean="0"/>
              <a:t>(</a:t>
            </a:r>
            <a:r>
              <a:rPr lang="en-US" dirty="0"/>
              <a:t>imaging model)</a:t>
            </a:r>
          </a:p>
          <a:p>
            <a:pPr eaLnBrk="1" hangingPunct="1"/>
            <a:r>
              <a:rPr lang="en-US" dirty="0" smtClean="0"/>
              <a:t>Terra -&gt; Carta</a:t>
            </a:r>
            <a:r>
              <a:rPr lang="en-US" dirty="0"/>
              <a:t>:	 </a:t>
            </a:r>
            <a:r>
              <a:rPr lang="el-GR" sz="2000" dirty="0">
                <a:latin typeface="Times New Roman" pitchFamily="18" charset="0"/>
              </a:rPr>
              <a:t>ψ</a:t>
            </a:r>
            <a:r>
              <a:rPr lang="el-GR" dirty="0"/>
              <a:t>	(</a:t>
            </a:r>
            <a:r>
              <a:rPr lang="en-US" dirty="0" err="1"/>
              <a:t>proiezione</a:t>
            </a:r>
            <a:r>
              <a:rPr lang="en-US" dirty="0"/>
              <a:t> </a:t>
            </a:r>
            <a:r>
              <a:rPr lang="en-US" dirty="0" err="1"/>
              <a:t>cartografica</a:t>
            </a:r>
            <a:r>
              <a:rPr lang="en-US" dirty="0"/>
              <a:t>)</a:t>
            </a:r>
          </a:p>
          <a:p>
            <a:pPr eaLnBrk="1" hangingPunct="1">
              <a:spcBef>
                <a:spcPct val="25000"/>
              </a:spcBef>
            </a:pPr>
            <a:r>
              <a:rPr lang="en-US" dirty="0" err="1" smtClean="0"/>
              <a:t>Immagine</a:t>
            </a:r>
            <a:r>
              <a:rPr lang="en-US" dirty="0" smtClean="0"/>
              <a:t> -&gt; Carta</a:t>
            </a:r>
            <a:r>
              <a:rPr lang="en-US" dirty="0"/>
              <a:t>:	</a:t>
            </a:r>
            <a:r>
              <a:rPr lang="el-GR" sz="2000" dirty="0">
                <a:latin typeface="Times New Roman" pitchFamily="18" charset="0"/>
              </a:rPr>
              <a:t>ψ</a:t>
            </a:r>
            <a:r>
              <a:rPr lang="it-IT" sz="3600" baseline="-25000" dirty="0">
                <a:latin typeface="Times New Roman" pitchFamily="18" charset="0"/>
              </a:rPr>
              <a:t> </a:t>
            </a:r>
            <a:r>
              <a:rPr lang="it-IT" sz="3600" baseline="-25000" dirty="0">
                <a:latin typeface="Times New Roman" pitchFamily="18" charset="0"/>
                <a:sym typeface="Symbol" pitchFamily="18" charset="2"/>
              </a:rPr>
              <a:t> </a:t>
            </a:r>
            <a:r>
              <a:rPr lang="it-IT" sz="2400" dirty="0">
                <a:latin typeface="Times New Roman" pitchFamily="18" charset="0"/>
                <a:sym typeface="Symbol" pitchFamily="18" charset="2"/>
              </a:rPr>
              <a:t></a:t>
            </a:r>
            <a:r>
              <a:rPr lang="el-GR" baseline="30000" dirty="0"/>
              <a:t>–1</a:t>
            </a:r>
            <a:endParaRPr lang="en-US" baseline="30000" dirty="0"/>
          </a:p>
          <a:p>
            <a:pPr eaLnBrk="1" hangingPunct="1"/>
            <a:r>
              <a:rPr lang="en-US" dirty="0" smtClean="0"/>
              <a:t>Carta -&gt; </a:t>
            </a:r>
            <a:r>
              <a:rPr lang="en-US" dirty="0" err="1" smtClean="0"/>
              <a:t>Immagine</a:t>
            </a:r>
            <a:r>
              <a:rPr lang="en-US" dirty="0"/>
              <a:t>:	 </a:t>
            </a:r>
            <a:r>
              <a:rPr lang="it-IT" sz="2400" dirty="0">
                <a:sym typeface="Symbol" pitchFamily="18" charset="2"/>
              </a:rPr>
              <a:t></a:t>
            </a:r>
            <a:r>
              <a:rPr lang="el-GR" sz="2000" dirty="0">
                <a:latin typeface="Times New Roman" pitchFamily="18" charset="0"/>
              </a:rPr>
              <a:t> </a:t>
            </a:r>
            <a:r>
              <a:rPr lang="el-GR" sz="3600" baseline="-25000" dirty="0">
                <a:latin typeface="Times New Roman" pitchFamily="18" charset="0"/>
                <a:sym typeface="Symbol" pitchFamily="18" charset="2"/>
              </a:rPr>
              <a:t></a:t>
            </a:r>
            <a:r>
              <a:rPr lang="el-GR" sz="2000" dirty="0">
                <a:latin typeface="Times New Roman" pitchFamily="18" charset="0"/>
              </a:rPr>
              <a:t> </a:t>
            </a:r>
            <a:r>
              <a:rPr lang="el-GR" dirty="0">
                <a:sym typeface="Symbol" pitchFamily="18" charset="2"/>
              </a:rPr>
              <a:t></a:t>
            </a:r>
            <a:r>
              <a:rPr lang="it-IT" baseline="30000" dirty="0">
                <a:sym typeface="Symbol" pitchFamily="18" charset="2"/>
              </a:rPr>
              <a:t>-1</a:t>
            </a:r>
            <a:endParaRPr lang="el-GR" baseline="30000" dirty="0">
              <a:sym typeface="Symbol" pitchFamily="18" charset="2"/>
            </a:endParaRPr>
          </a:p>
        </p:txBody>
      </p:sp>
      <p:grpSp>
        <p:nvGrpSpPr>
          <p:cNvPr id="53" name="Group 65"/>
          <p:cNvGrpSpPr>
            <a:grpSpLocks/>
          </p:cNvGrpSpPr>
          <p:nvPr/>
        </p:nvGrpSpPr>
        <p:grpSpPr bwMode="auto">
          <a:xfrm>
            <a:off x="2124075" y="1268413"/>
            <a:ext cx="873125" cy="792162"/>
            <a:chOff x="1156" y="799"/>
            <a:chExt cx="550" cy="499"/>
          </a:xfrm>
        </p:grpSpPr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H="1">
              <a:off x="1156" y="890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1383" y="799"/>
              <a:ext cx="2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0000"/>
                  </a:solidFill>
                </a:rPr>
                <a:t>reali</a:t>
              </a:r>
              <a:endParaRPr lang="el-GR" sz="1200">
                <a:solidFill>
                  <a:srgbClr val="FF0000"/>
                </a:solidFill>
              </a:endParaRPr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H="1">
              <a:off x="1156" y="1071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1383" y="1071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0000"/>
                  </a:solidFill>
                </a:rPr>
                <a:t>interi</a:t>
              </a:r>
              <a:endParaRPr lang="el-GR" sz="1200">
                <a:solidFill>
                  <a:srgbClr val="FF0000"/>
                </a:solidFill>
              </a:endParaRPr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1156" y="1298"/>
              <a:ext cx="2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1429" y="1071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4211638" y="2924175"/>
            <a:ext cx="3775075" cy="1595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01800" algn="l"/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Note</a:t>
            </a:r>
          </a:p>
          <a:p>
            <a:pPr eaLnBrk="1" hangingPunct="1">
              <a:spcBef>
                <a:spcPct val="10000"/>
              </a:spcBef>
            </a:pPr>
            <a:r>
              <a:rPr lang="el-GR" sz="2000" dirty="0">
                <a:latin typeface="Times New Roman" pitchFamily="18" charset="0"/>
              </a:rPr>
              <a:t>ψ</a:t>
            </a:r>
            <a:r>
              <a:rPr lang="it-IT" sz="2000" dirty="0">
                <a:latin typeface="Times New Roman" pitchFamily="18" charset="0"/>
              </a:rPr>
              <a:t> </a:t>
            </a:r>
            <a:r>
              <a:rPr lang="it-IT" dirty="0"/>
              <a:t>è sempre nota </a:t>
            </a:r>
          </a:p>
          <a:p>
            <a:pPr eaLnBrk="1" hangingPunct="1"/>
            <a:r>
              <a:rPr lang="it-IT" dirty="0"/>
              <a:t>(proiezione cartografica assegnata)</a:t>
            </a:r>
            <a:endParaRPr lang="en-US" dirty="0"/>
          </a:p>
          <a:p>
            <a:pPr eaLnBrk="1" hangingPunct="1">
              <a:spcBef>
                <a:spcPct val="10000"/>
              </a:spcBef>
            </a:pPr>
            <a:r>
              <a:rPr lang="el-GR" sz="2000" dirty="0">
                <a:latin typeface="Times New Roman" pitchFamily="18" charset="0"/>
              </a:rPr>
              <a:t>χ </a:t>
            </a:r>
            <a:r>
              <a:rPr lang="it-IT" sz="2000" dirty="0">
                <a:latin typeface="Times New Roman" pitchFamily="18" charset="0"/>
              </a:rPr>
              <a:t>(</a:t>
            </a:r>
            <a:r>
              <a:rPr lang="it-IT" sz="2000" dirty="0">
                <a:latin typeface="Times New Roman" pitchFamily="18" charset="0"/>
                <a:sym typeface="Symbol" pitchFamily="18" charset="2"/>
              </a:rPr>
              <a:t></a:t>
            </a:r>
            <a:r>
              <a:rPr lang="el-GR" sz="2000" baseline="30000" dirty="0">
                <a:latin typeface="Times New Roman" pitchFamily="18" charset="0"/>
              </a:rPr>
              <a:t>–1</a:t>
            </a:r>
            <a:r>
              <a:rPr lang="it-IT" dirty="0"/>
              <a:t>) </a:t>
            </a:r>
            <a:r>
              <a:rPr lang="it-IT" dirty="0" smtClean="0"/>
              <a:t>viene in tal caso </a:t>
            </a:r>
            <a:endParaRPr lang="it-IT" dirty="0"/>
          </a:p>
          <a:p>
            <a:pPr eaLnBrk="1" hangingPunct="1"/>
            <a:r>
              <a:rPr lang="it-IT" dirty="0"/>
              <a:t>determinato empiricamente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91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24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/>
              <a:t>CONCETTI FONDAMENTALI – </a:t>
            </a:r>
            <a:r>
              <a:rPr lang="it-IT" sz="2600" dirty="0" smtClean="0"/>
              <a:t>GEOREFERENZIAZIONE</a:t>
            </a:r>
          </a:p>
        </p:txBody>
      </p:sp>
      <p:grpSp>
        <p:nvGrpSpPr>
          <p:cNvPr id="164" name="Gruppo 163"/>
          <p:cNvGrpSpPr/>
          <p:nvPr/>
        </p:nvGrpSpPr>
        <p:grpSpPr>
          <a:xfrm>
            <a:off x="323465" y="692696"/>
            <a:ext cx="8497069" cy="5497736"/>
            <a:chOff x="323850" y="836613"/>
            <a:chExt cx="8535988" cy="5857875"/>
          </a:xfrm>
        </p:grpSpPr>
        <p:sp>
          <p:nvSpPr>
            <p:cNvPr id="165" name="Rectangle 17"/>
            <p:cNvSpPr>
              <a:spLocks noChangeArrowheads="1"/>
            </p:cNvSpPr>
            <p:nvPr/>
          </p:nvSpPr>
          <p:spPr bwMode="auto">
            <a:xfrm>
              <a:off x="323850" y="5300663"/>
              <a:ext cx="8496300" cy="1368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" name="Rectangle 16"/>
            <p:cNvSpPr>
              <a:spLocks noChangeArrowheads="1"/>
            </p:cNvSpPr>
            <p:nvPr/>
          </p:nvSpPr>
          <p:spPr bwMode="auto">
            <a:xfrm>
              <a:off x="323850" y="3644900"/>
              <a:ext cx="8496300" cy="144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323850" y="2420938"/>
              <a:ext cx="8496300" cy="10080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8" name="Rectangle 14"/>
            <p:cNvSpPr>
              <a:spLocks noChangeArrowheads="1"/>
            </p:cNvSpPr>
            <p:nvPr/>
          </p:nvSpPr>
          <p:spPr bwMode="auto">
            <a:xfrm>
              <a:off x="323850" y="836613"/>
              <a:ext cx="8496300" cy="1368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9" name="Text Box 5"/>
            <p:cNvSpPr txBox="1">
              <a:spLocks noChangeArrowheads="1"/>
            </p:cNvSpPr>
            <p:nvPr/>
          </p:nvSpPr>
          <p:spPr bwMode="auto">
            <a:xfrm>
              <a:off x="395288" y="836613"/>
              <a:ext cx="6381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(a) Adozione di un modello parametrico per la trasformazione</a:t>
              </a:r>
              <a:endParaRPr lang="el-GR"/>
            </a:p>
          </p:txBody>
        </p:sp>
        <p:graphicFrame>
          <p:nvGraphicFramePr>
            <p:cNvPr id="17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95450" y="1341438"/>
            <a:ext cx="2820988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7" name="Equation" r:id="rId3" imgW="1409088" imgH="444307" progId="Equation.DSMT4">
                    <p:embed/>
                  </p:oleObj>
                </mc:Choice>
                <mc:Fallback>
                  <p:oleObj name="Equation" r:id="rId3" imgW="1409088" imgH="444307" progId="Equation.DSMT4">
                    <p:embed/>
                    <p:pic>
                      <p:nvPicPr>
                        <p:cNvPr id="1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450" y="1341438"/>
                          <a:ext cx="2820988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Text Box 7"/>
            <p:cNvSpPr txBox="1">
              <a:spLocks noChangeArrowheads="1"/>
            </p:cNvSpPr>
            <p:nvPr/>
          </p:nvSpPr>
          <p:spPr bwMode="auto">
            <a:xfrm>
              <a:off x="395288" y="2492375"/>
              <a:ext cx="8464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(b) Identificazione dei pixel immagine con coordinate carta note (punti di controllo)</a:t>
              </a:r>
              <a:endParaRPr lang="el-GR"/>
            </a:p>
          </p:txBody>
        </p:sp>
        <p:graphicFrame>
          <p:nvGraphicFramePr>
            <p:cNvPr id="17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835150" y="2995613"/>
            <a:ext cx="35591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8" name="Equation" r:id="rId5" imgW="1777229" imgH="203112" progId="Equation.DSMT4">
                    <p:embed/>
                  </p:oleObj>
                </mc:Choice>
                <mc:Fallback>
                  <p:oleObj name="Equation" r:id="rId5" imgW="1777229" imgH="203112" progId="Equation.DSMT4">
                    <p:embed/>
                    <p:pic>
                      <p:nvPicPr>
                        <p:cNvPr id="17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150" y="2995613"/>
                          <a:ext cx="355917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Text Box 9"/>
            <p:cNvSpPr txBox="1">
              <a:spLocks noChangeArrowheads="1"/>
            </p:cNvSpPr>
            <p:nvPr/>
          </p:nvSpPr>
          <p:spPr bwMode="auto">
            <a:xfrm>
              <a:off x="395288" y="3717925"/>
              <a:ext cx="667385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(c) Determinazione a minimi quadrati dei parametri del modello:</a:t>
              </a:r>
            </a:p>
            <a:p>
              <a:pPr eaLnBrk="1" hangingPunct="1"/>
              <a:endParaRPr lang="en-US"/>
            </a:p>
            <a:p>
              <a:pPr eaLnBrk="1" hangingPunct="1"/>
              <a:r>
                <a:rPr lang="en-US"/>
                <a:t>linearizzo il modello rispetto ai parametri p</a:t>
              </a:r>
              <a:r>
                <a:rPr lang="en-US" baseline="-25000"/>
                <a:t>i</a:t>
              </a:r>
              <a:endParaRPr lang="el-GR" baseline="-25000"/>
            </a:p>
          </p:txBody>
        </p:sp>
        <p:sp>
          <p:nvSpPr>
            <p:cNvPr id="174" name="Text Box 11"/>
            <p:cNvSpPr txBox="1">
              <a:spLocks noChangeArrowheads="1"/>
            </p:cNvSpPr>
            <p:nvPr/>
          </p:nvSpPr>
          <p:spPr bwMode="auto">
            <a:xfrm>
              <a:off x="395288" y="5373688"/>
              <a:ext cx="8350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(d) Applicazione della trasformazione ai pixel che cadono nell’area dell’immagine</a:t>
              </a:r>
              <a:endParaRPr lang="el-GR"/>
            </a:p>
          </p:txBody>
        </p:sp>
        <p:graphicFrame>
          <p:nvGraphicFramePr>
            <p:cNvPr id="17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695450" y="5805488"/>
            <a:ext cx="2820988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49" name="Equation" r:id="rId7" imgW="1409088" imgH="444307" progId="Equation.DSMT4">
                    <p:embed/>
                  </p:oleObj>
                </mc:Choice>
                <mc:Fallback>
                  <p:oleObj name="Equation" r:id="rId7" imgW="1409088" imgH="444307" progId="Equation.DSMT4">
                    <p:embed/>
                    <p:pic>
                      <p:nvPicPr>
                        <p:cNvPr id="17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450" y="5805488"/>
                          <a:ext cx="2820988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29492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25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GEOREFERENZIAZIONE – MODELLI DI TRASFORMAZIONE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83568" y="3598534"/>
            <a:ext cx="7115175" cy="2428875"/>
            <a:chOff x="476" y="890"/>
            <a:chExt cx="4482" cy="1530"/>
          </a:xfrm>
        </p:grpSpPr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521" y="1162"/>
              <a:ext cx="4437" cy="1258"/>
              <a:chOff x="567" y="1162"/>
              <a:chExt cx="4437" cy="1258"/>
            </a:xfrm>
          </p:grpSpPr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567" y="1162"/>
                <a:ext cx="4437" cy="624"/>
                <a:chOff x="612" y="1298"/>
                <a:chExt cx="4437" cy="624"/>
              </a:xfrm>
            </p:grpSpPr>
            <p:graphicFrame>
              <p:nvGraphicFramePr>
                <p:cNvPr id="16" name="Object 4"/>
                <p:cNvGraphicFramePr>
                  <a:graphicFrameLocks noChangeAspect="1"/>
                </p:cNvGraphicFramePr>
                <p:nvPr/>
              </p:nvGraphicFramePr>
              <p:xfrm>
                <a:off x="612" y="1298"/>
                <a:ext cx="4051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890" name="Equation" r:id="rId3" imgW="3213100" imgH="228600" progId="Equation.DSMT4">
                        <p:embed/>
                      </p:oleObj>
                    </mc:Choice>
                    <mc:Fallback>
                      <p:oleObj name="Equation" r:id="rId3" imgW="3213100" imgH="228600" progId="Equation.DSMT4">
                        <p:embed/>
                        <p:pic>
                          <p:nvPicPr>
                            <p:cNvPr id="16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2" y="1298"/>
                              <a:ext cx="4051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6"/>
                <p:cNvGraphicFramePr>
                  <a:graphicFrameLocks noChangeAspect="1"/>
                </p:cNvGraphicFramePr>
                <p:nvPr/>
              </p:nvGraphicFramePr>
              <p:xfrm>
                <a:off x="1519" y="1616"/>
                <a:ext cx="3530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891" name="Equation" r:id="rId5" imgW="2819400" imgH="241300" progId="Equation.DSMT4">
                        <p:embed/>
                      </p:oleObj>
                    </mc:Choice>
                    <mc:Fallback>
                      <p:oleObj name="Equation" r:id="rId5" imgW="2819400" imgH="241300" progId="Equation.DSMT4">
                        <p:embed/>
                        <p:pic>
                          <p:nvPicPr>
                            <p:cNvPr id="17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9" y="1616"/>
                              <a:ext cx="3530" cy="30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567" y="1797"/>
                <a:ext cx="4434" cy="623"/>
                <a:chOff x="567" y="1979"/>
                <a:chExt cx="4434" cy="623"/>
              </a:xfrm>
            </p:grpSpPr>
            <p:graphicFrame>
              <p:nvGraphicFramePr>
                <p:cNvPr id="14" name="Object 8"/>
                <p:cNvGraphicFramePr>
                  <a:graphicFrameLocks noChangeAspect="1"/>
                </p:cNvGraphicFramePr>
                <p:nvPr/>
              </p:nvGraphicFramePr>
              <p:xfrm>
                <a:off x="567" y="1979"/>
                <a:ext cx="4051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892" name="Equation" r:id="rId7" imgW="3213100" imgH="228600" progId="Equation.DSMT4">
                        <p:embed/>
                      </p:oleObj>
                    </mc:Choice>
                    <mc:Fallback>
                      <p:oleObj name="Equation" r:id="rId7" imgW="3213100" imgH="228600" progId="Equation.DSMT4">
                        <p:embed/>
                        <p:pic>
                          <p:nvPicPr>
                            <p:cNvPr id="14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7" y="1979"/>
                              <a:ext cx="4051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0"/>
                <p:cNvGraphicFramePr>
                  <a:graphicFrameLocks noChangeAspect="1"/>
                </p:cNvGraphicFramePr>
                <p:nvPr/>
              </p:nvGraphicFramePr>
              <p:xfrm>
                <a:off x="1519" y="2296"/>
                <a:ext cx="3482" cy="3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893" name="Equation" r:id="rId9" imgW="2781300" imgH="241300" progId="Equation.DSMT4">
                        <p:embed/>
                      </p:oleObj>
                    </mc:Choice>
                    <mc:Fallback>
                      <p:oleObj name="Equation" r:id="rId9" imgW="2781300" imgH="241300" progId="Equation.DSMT4">
                        <p:embed/>
                        <p:pic>
                          <p:nvPicPr>
                            <p:cNvPr id="15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9" y="2296"/>
                              <a:ext cx="3482" cy="30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76" y="890"/>
              <a:ext cx="2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dirty="0"/>
                <a:t>Modello polinomiale generale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51515"/>
              </p:ext>
            </p:extLst>
          </p:nvPr>
        </p:nvGraphicFramePr>
        <p:xfrm>
          <a:off x="827584" y="1488026"/>
          <a:ext cx="3854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" name="Equation" r:id="rId11" imgW="1930400" imgH="457200" progId="Equation.DSMT4">
                  <p:embed/>
                </p:oleObj>
              </mc:Choice>
              <mc:Fallback>
                <p:oleObj name="Equation" r:id="rId11" imgW="1930400" imgH="457200" progId="Equation.DSMT4">
                  <p:embed/>
                  <p:pic>
                    <p:nvPicPr>
                      <p:cNvPr id="1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8026"/>
                        <a:ext cx="3854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55006" y="1046698"/>
            <a:ext cx="4681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Rototraslazione con fattore di scala</a:t>
            </a:r>
          </a:p>
        </p:txBody>
      </p:sp>
    </p:spTree>
    <p:extLst>
      <p:ext uri="{BB962C8B-B14F-4D97-AF65-F5344CB8AC3E}">
        <p14:creationId xmlns:p14="http://schemas.microsoft.com/office/powerpoint/2010/main" val="402965136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26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GEOREFERENZIAZIONE – MODELLI DI TRASFORMAZIONE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27263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84463"/>
            <a:ext cx="5353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84213" y="1306513"/>
            <a:ext cx="4681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Rational Function Models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448050" y="2044700"/>
            <a:ext cx="4681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Quoziente tra polinomi di 3^ ordine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84213" y="4581525"/>
            <a:ext cx="7704137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 questo caso è direttamente il modello digitale del terreno (XYZ) messo in relazione con le coordinate immagine (per produrre l’ortofoto). 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Il modello è quindi adatto a georeferenziare l’immagine e tiene conto della altimetria.</a:t>
            </a:r>
          </a:p>
        </p:txBody>
      </p:sp>
    </p:spTree>
    <p:extLst>
      <p:ext uri="{BB962C8B-B14F-4D97-AF65-F5344CB8AC3E}">
        <p14:creationId xmlns:p14="http://schemas.microsoft.com/office/powerpoint/2010/main" val="2453669742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27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GEOREFERENZIAZIONE – ESEMPIO</a:t>
            </a:r>
          </a:p>
        </p:txBody>
      </p:sp>
      <p:pic>
        <p:nvPicPr>
          <p:cNvPr id="9" name="Picture 4" descr="Thes_TM86_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35012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hes_TM86_Registered to UTM_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733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79525" y="898524"/>
            <a:ext cx="4108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zh-CN" dirty="0" err="1">
                <a:ea typeface="SimSun" pitchFamily="2" charset="-122"/>
              </a:rPr>
              <a:t>Esempio</a:t>
            </a:r>
            <a:r>
              <a:rPr lang="en-GB" altLang="zh-CN" dirty="0">
                <a:ea typeface="SimSun" pitchFamily="2" charset="-122"/>
              </a:rPr>
              <a:t> di </a:t>
            </a:r>
            <a:r>
              <a:rPr lang="en-GB" altLang="zh-CN" dirty="0" err="1">
                <a:ea typeface="SimSun" pitchFamily="2" charset="-122"/>
              </a:rPr>
              <a:t>georeferenziazione</a:t>
            </a:r>
            <a:r>
              <a:rPr lang="en-GB" altLang="zh-CN" dirty="0">
                <a:ea typeface="SimSun" pitchFamily="2" charset="-122"/>
              </a:rPr>
              <a:t>:</a:t>
            </a:r>
          </a:p>
          <a:p>
            <a:pPr eaLnBrk="1" hangingPunct="1"/>
            <a:endParaRPr lang="en-GB" altLang="zh-CN" dirty="0">
              <a:ea typeface="SimSun" pitchFamily="2" charset="-122"/>
            </a:endParaRPr>
          </a:p>
          <a:p>
            <a:pPr eaLnBrk="1" hangingPunct="1"/>
            <a:r>
              <a:rPr lang="en-GB" altLang="zh-CN" dirty="0" err="1">
                <a:ea typeface="SimSun" pitchFamily="2" charset="-122"/>
              </a:rPr>
              <a:t>Una</a:t>
            </a:r>
            <a:r>
              <a:rPr lang="en-GB" altLang="zh-CN" dirty="0">
                <a:ea typeface="SimSun" pitchFamily="2" charset="-122"/>
              </a:rPr>
              <a:t> </a:t>
            </a:r>
            <a:r>
              <a:rPr lang="en-GB" altLang="zh-CN" dirty="0" err="1">
                <a:ea typeface="SimSun" pitchFamily="2" charset="-122"/>
              </a:rPr>
              <a:t>registrazione</a:t>
            </a:r>
            <a:r>
              <a:rPr lang="en-GB" altLang="zh-CN" dirty="0">
                <a:ea typeface="SimSun" pitchFamily="2" charset="-122"/>
              </a:rPr>
              <a:t> da </a:t>
            </a:r>
            <a:r>
              <a:rPr lang="en-GB" altLang="zh-CN" dirty="0" err="1">
                <a:ea typeface="SimSun" pitchFamily="2" charset="-122"/>
              </a:rPr>
              <a:t>immagine</a:t>
            </a:r>
            <a:r>
              <a:rPr lang="en-GB" altLang="zh-CN" dirty="0">
                <a:ea typeface="SimSun" pitchFamily="2" charset="-122"/>
              </a:rPr>
              <a:t> a carta</a:t>
            </a:r>
          </a:p>
          <a:p>
            <a:pPr eaLnBrk="1" hangingPunct="1"/>
            <a:r>
              <a:rPr lang="en-GB" altLang="zh-CN" dirty="0" err="1">
                <a:ea typeface="SimSun" pitchFamily="2" charset="-122"/>
              </a:rPr>
              <a:t>dell’immagine</a:t>
            </a:r>
            <a:r>
              <a:rPr lang="en-GB" altLang="zh-CN" dirty="0">
                <a:ea typeface="SimSun" pitchFamily="2" charset="-122"/>
              </a:rPr>
              <a:t> </a:t>
            </a:r>
            <a:r>
              <a:rPr lang="en-GB" altLang="zh-CN" dirty="0" err="1">
                <a:ea typeface="SimSun" pitchFamily="2" charset="-122"/>
              </a:rPr>
              <a:t>originale</a:t>
            </a:r>
            <a:r>
              <a:rPr lang="en-GB" altLang="zh-CN" dirty="0">
                <a:ea typeface="SimSun" pitchFamily="2" charset="-122"/>
              </a:rPr>
              <a:t> (</a:t>
            </a:r>
            <a:r>
              <a:rPr lang="en-GB" altLang="zh-CN" dirty="0" err="1">
                <a:ea typeface="SimSun" pitchFamily="2" charset="-122"/>
              </a:rPr>
              <a:t>sopra</a:t>
            </a:r>
            <a:r>
              <a:rPr lang="en-GB" altLang="zh-CN" dirty="0">
                <a:ea typeface="SimSun" pitchFamily="2" charset="-122"/>
              </a:rPr>
              <a:t>)</a:t>
            </a:r>
          </a:p>
          <a:p>
            <a:pPr eaLnBrk="1" hangingPunct="1"/>
            <a:r>
              <a:rPr lang="en-GB" altLang="zh-CN" dirty="0" err="1">
                <a:ea typeface="SimSun" pitchFamily="2" charset="-122"/>
              </a:rPr>
              <a:t>sulla</a:t>
            </a:r>
            <a:r>
              <a:rPr lang="en-GB" altLang="zh-CN" dirty="0">
                <a:ea typeface="SimSun" pitchFamily="2" charset="-122"/>
              </a:rPr>
              <a:t> </a:t>
            </a:r>
            <a:r>
              <a:rPr lang="en-GB" altLang="zh-CN" dirty="0" err="1">
                <a:ea typeface="SimSun" pitchFamily="2" charset="-122"/>
              </a:rPr>
              <a:t>griglia</a:t>
            </a:r>
            <a:r>
              <a:rPr lang="en-GB" altLang="zh-CN" dirty="0">
                <a:ea typeface="SimSun" pitchFamily="2" charset="-122"/>
              </a:rPr>
              <a:t> UTM (sotto)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700338" y="2997200"/>
            <a:ext cx="2808287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450" y="3860800"/>
            <a:ext cx="3125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aree nere: assenza di dato</a:t>
            </a:r>
          </a:p>
          <a:p>
            <a:pPr eaLnBrk="1" hangingPunct="1"/>
            <a:r>
              <a:rPr lang="en-US" sz="1600"/>
              <a:t>(0 = codifica no data) </a:t>
            </a:r>
          </a:p>
          <a:p>
            <a:pPr eaLnBrk="1" hangingPunct="1"/>
            <a:r>
              <a:rPr lang="en-US" sz="1600"/>
              <a:t>corrispondono a pixel carta</a:t>
            </a:r>
          </a:p>
          <a:p>
            <a:pPr eaLnBrk="1" hangingPunct="1"/>
            <a:r>
              <a:rPr lang="en-US" sz="1600"/>
              <a:t>al di fuori dell’area dell’immagine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745682357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28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TIPOLOGIA DI RILASCIO DEL DATO – ESEMPIO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7950" y="836712"/>
            <a:ext cx="885666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LIVELLO DI PROCESSAMENTO</a:t>
            </a:r>
            <a:r>
              <a:rPr lang="it-IT" dirty="0" smtClean="0"/>
              <a:t> </a:t>
            </a:r>
          </a:p>
          <a:p>
            <a:r>
              <a:rPr lang="it-IT" dirty="0" smtClean="0"/>
              <a:t>(esempio SENTINEL-2):</a:t>
            </a:r>
          </a:p>
          <a:p>
            <a:endParaRPr lang="it-IT" dirty="0"/>
          </a:p>
          <a:p>
            <a:r>
              <a:rPr lang="it-IT" dirty="0" smtClean="0"/>
              <a:t>LEVEL 0: E’ il dato grezzo compresso (senza correzioni)</a:t>
            </a:r>
          </a:p>
          <a:p>
            <a:endParaRPr lang="it-IT" dirty="0"/>
          </a:p>
          <a:p>
            <a:r>
              <a:rPr lang="it-IT" dirty="0" smtClean="0"/>
              <a:t>LEVEL 1A: </a:t>
            </a:r>
            <a:r>
              <a:rPr lang="it-IT" dirty="0"/>
              <a:t>E’ il dato grezzo </a:t>
            </a:r>
            <a:r>
              <a:rPr lang="it-IT" dirty="0" smtClean="0"/>
              <a:t>non compresso </a:t>
            </a:r>
            <a:r>
              <a:rPr lang="it-IT" dirty="0"/>
              <a:t>(senza correzioni)</a:t>
            </a:r>
          </a:p>
          <a:p>
            <a:endParaRPr lang="it-IT" dirty="0"/>
          </a:p>
          <a:p>
            <a:r>
              <a:rPr lang="it-IT" dirty="0" smtClean="0"/>
              <a:t>LEVEL 1B: Il dato viene corretto </a:t>
            </a:r>
            <a:r>
              <a:rPr lang="it-IT" dirty="0" err="1" smtClean="0"/>
              <a:t>radiometricamente</a:t>
            </a:r>
            <a:r>
              <a:rPr lang="it-IT" dirty="0" smtClean="0"/>
              <a:t> per tenere conto degli effetti di distorsione legati al sensore</a:t>
            </a:r>
          </a:p>
          <a:p>
            <a:r>
              <a:rPr lang="it-IT" dirty="0"/>
              <a:t>	</a:t>
            </a:r>
            <a:r>
              <a:rPr lang="it-IT" dirty="0" smtClean="0"/>
              <a:t>- Dark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- Non uniformità/linearità della risposta del sensore</a:t>
            </a:r>
          </a:p>
          <a:p>
            <a:r>
              <a:rPr lang="it-IT" dirty="0"/>
              <a:t>	</a:t>
            </a:r>
            <a:r>
              <a:rPr lang="it-IT" dirty="0" smtClean="0"/>
              <a:t>- …</a:t>
            </a:r>
          </a:p>
          <a:p>
            <a:endParaRPr lang="it-IT" dirty="0" smtClean="0"/>
          </a:p>
          <a:p>
            <a:r>
              <a:rPr lang="it-IT" dirty="0" smtClean="0"/>
              <a:t>LEVEL 1C: il dato è </a:t>
            </a:r>
            <a:r>
              <a:rPr lang="it-IT" dirty="0" err="1" smtClean="0"/>
              <a:t>ortorettificato</a:t>
            </a:r>
            <a:r>
              <a:rPr lang="it-IT" dirty="0" smtClean="0"/>
              <a:t> e riferito al TOA (top of </a:t>
            </a:r>
            <a:r>
              <a:rPr lang="it-IT" dirty="0" err="1" smtClean="0"/>
              <a:t>atmosphere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LEVEL 2A: Il data è riferito al BOA (bottom of </a:t>
            </a:r>
            <a:r>
              <a:rPr lang="it-IT" dirty="0" err="1" smtClean="0"/>
              <a:t>atmosphere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9102634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9195BF9-1B0D-41C3-85C8-8F5D50DCCB2E}" type="slidenum">
              <a:rPr lang="it-IT" altLang="it-IT" smtClean="0"/>
              <a:pPr eaLnBrk="1" hangingPunct="1">
                <a:defRPr/>
              </a:pPr>
              <a:t>2</a:t>
            </a:fld>
            <a:endParaRPr lang="it-IT" altLang="it-IT" smtClean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INTRODUZIONE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9438" y="3318116"/>
            <a:ext cx="7894341" cy="424732"/>
          </a:xfrm>
          <a:prstGeom prst="rect">
            <a:avLst/>
          </a:prstGeom>
          <a:extLst/>
        </p:spPr>
        <p:txBody>
          <a:bodyPr/>
          <a:lstStyle>
            <a:defPPr>
              <a:defRPr lang="it-IT"/>
            </a:defPPr>
            <a:lvl1pPr marL="342900" indent="-342900" eaLnBrk="1" hangingPunct="1">
              <a:lnSpc>
                <a:spcPct val="90000"/>
              </a:lnSpc>
              <a:spcBef>
                <a:spcPct val="20000"/>
              </a:spcBef>
              <a:buChar char="•"/>
              <a:defRPr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ACQUISIZIONE</a:t>
            </a:r>
          </a:p>
          <a:p>
            <a:r>
              <a:rPr lang="en-US" dirty="0" err="1" smtClean="0"/>
              <a:t>Tipicamente</a:t>
            </a:r>
            <a:r>
              <a:rPr lang="en-US" dirty="0" smtClean="0"/>
              <a:t> </a:t>
            </a:r>
            <a:r>
              <a:rPr lang="en-US" dirty="0"/>
              <a:t>da satellite, in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prese</a:t>
            </a:r>
            <a:r>
              <a:rPr lang="en-US" dirty="0"/>
              <a:t> </a:t>
            </a:r>
            <a:r>
              <a:rPr lang="en-US" dirty="0" err="1"/>
              <a:t>aeree</a:t>
            </a:r>
            <a:endParaRPr lang="el-GR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3001" y="4364034"/>
            <a:ext cx="4750018" cy="424732"/>
          </a:xfrm>
          <a:prstGeom prst="rect">
            <a:avLst/>
          </a:prstGeom>
          <a:extLst/>
        </p:spPr>
        <p:txBody>
          <a:bodyPr/>
          <a:lstStyle>
            <a:lvl1pPr marL="342900" indent="-342900" eaLnBrk="1" hangingPunct="1">
              <a:lnSpc>
                <a:spcPct val="90000"/>
              </a:lnSpc>
              <a:spcBef>
                <a:spcPct val="20000"/>
              </a:spcBef>
              <a:buChar char="•"/>
              <a:defRPr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PRODOTTI</a:t>
            </a:r>
          </a:p>
          <a:p>
            <a:r>
              <a:rPr lang="en-US" dirty="0" smtClean="0"/>
              <a:t>COPERTURA DEL SUOLO</a:t>
            </a:r>
          </a:p>
          <a:p>
            <a:r>
              <a:rPr lang="en-US" dirty="0" smtClean="0"/>
              <a:t>DTM</a:t>
            </a:r>
          </a:p>
          <a:p>
            <a:r>
              <a:rPr lang="en-US" dirty="0" smtClean="0"/>
              <a:t>SPOSTAMENTI</a:t>
            </a:r>
            <a:endParaRPr lang="el-GR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2674" y="915546"/>
            <a:ext cx="8753375" cy="2733056"/>
          </a:xfrm>
          <a:prstGeom prst="rect">
            <a:avLst/>
          </a:prstGeom>
          <a:extLst/>
        </p:spPr>
        <p:txBody>
          <a:bodyPr/>
          <a:lstStyle>
            <a:lvl1pPr marL="342900" indent="-342900" eaLnBrk="1" hangingPunct="1">
              <a:lnSpc>
                <a:spcPct val="90000"/>
              </a:lnSpc>
              <a:spcBef>
                <a:spcPct val="20000"/>
              </a:spcBef>
              <a:buChar char="•"/>
              <a:defRPr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DATI </a:t>
            </a:r>
          </a:p>
          <a:p>
            <a:pPr defTabSz="360363"/>
            <a:r>
              <a:rPr lang="en-US" dirty="0"/>
              <a:t>	</a:t>
            </a:r>
            <a:r>
              <a:rPr lang="en-US" dirty="0" err="1"/>
              <a:t>Immagini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multispettrali</a:t>
            </a:r>
            <a:endParaRPr lang="en-US" dirty="0"/>
          </a:p>
          <a:p>
            <a:pPr defTabSz="360363"/>
            <a:r>
              <a:rPr lang="en-US" dirty="0"/>
              <a:t>	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registrano</a:t>
            </a:r>
            <a:r>
              <a:rPr lang="en-US" dirty="0"/>
              <a:t> la </a:t>
            </a:r>
            <a:r>
              <a:rPr lang="en-US" dirty="0" err="1"/>
              <a:t>radiazione</a:t>
            </a:r>
            <a:r>
              <a:rPr lang="en-US" dirty="0"/>
              <a:t> </a:t>
            </a:r>
            <a:r>
              <a:rPr lang="en-US" dirty="0" err="1"/>
              <a:t>elettromagnetica</a:t>
            </a:r>
            <a:r>
              <a:rPr lang="en-US" dirty="0"/>
              <a:t> </a:t>
            </a:r>
            <a:r>
              <a:rPr lang="en-US" dirty="0" err="1"/>
              <a:t>riflessa</a:t>
            </a:r>
            <a:r>
              <a:rPr lang="en-US" dirty="0"/>
              <a:t> o </a:t>
            </a:r>
            <a:r>
              <a:rPr lang="en-US" dirty="0" err="1"/>
              <a:t>emessa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terrestre</a:t>
            </a:r>
            <a:r>
              <a:rPr lang="en-US" dirty="0"/>
              <a:t>,</a:t>
            </a:r>
          </a:p>
          <a:p>
            <a:pPr defTabSz="360363"/>
            <a:r>
              <a:rPr lang="en-US" dirty="0"/>
              <a:t>	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per le diverse </a:t>
            </a:r>
            <a:r>
              <a:rPr lang="en-US" dirty="0" err="1"/>
              <a:t>bande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spettro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5116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29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RIFLETTANZA TOA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07950" y="836712"/>
                <a:ext cx="8856663" cy="467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Nota la quantità di energia raccolta dal sensore, per ottenere il dato di radianza emesso dalla superficie terrestre bisogna tenere in conto:</a:t>
                </a:r>
              </a:p>
              <a:p>
                <a:endParaRPr lang="it-IT" sz="2000" dirty="0"/>
              </a:p>
              <a:p>
                <a:pPr marL="285750" indent="-285750">
                  <a:buFontTx/>
                  <a:buChar char="-"/>
                </a:pPr>
                <a:r>
                  <a:rPr lang="it-IT" sz="2000" dirty="0"/>
                  <a:t>La potenza di irraggiamento del sole (distanza sole-terra)</a:t>
                </a:r>
              </a:p>
              <a:p>
                <a:pPr marL="285750" indent="-285750">
                  <a:buFontTx/>
                  <a:buChar char="-"/>
                </a:pPr>
                <a:endParaRPr lang="it-IT" sz="2000" dirty="0"/>
              </a:p>
              <a:p>
                <a:pPr marL="285750" indent="-285750">
                  <a:buFontTx/>
                  <a:buChar char="-"/>
                </a:pPr>
                <a:r>
                  <a:rPr lang="it-IT" sz="2000" dirty="0" smtClean="0"/>
                  <a:t>L’angolo di incidenza fra i raggi solari e la superficie terrestre (elevazione del sole)</a:t>
                </a:r>
              </a:p>
              <a:p>
                <a:pPr marL="285750" indent="-285750">
                  <a:buFontTx/>
                  <a:buChar char="-"/>
                </a:pPr>
                <a:endParaRPr lang="it-IT" sz="2000" dirty="0"/>
              </a:p>
              <a:p>
                <a:r>
                  <a:rPr lang="it-IT" sz="2000" dirty="0" smtClean="0"/>
                  <a:t>La </a:t>
                </a:r>
                <a:r>
                  <a:rPr lang="it-IT" sz="2000" dirty="0" err="1" smtClean="0"/>
                  <a:t>riflettanza</a:t>
                </a:r>
                <a:r>
                  <a:rPr lang="it-IT" sz="2000" dirty="0" smtClean="0"/>
                  <a:t> TOA determina la </a:t>
                </a:r>
                <a:r>
                  <a:rPr lang="it-IT" sz="2000" dirty="0" err="1" smtClean="0"/>
                  <a:t>riflettanza</a:t>
                </a:r>
                <a:r>
                  <a:rPr lang="it-IT" sz="2000" dirty="0" smtClean="0"/>
                  <a:t> della radiazione riflessa dalla superficie terrestre, senza considerare gli effetti di assorbimento dell’atmosfera:</a:t>
                </a:r>
              </a:p>
              <a:p>
                <a:endParaRPr lang="it-IT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𝑇𝑂𝐴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𝑠𝑢𝑛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2000" dirty="0"/>
              </a:p>
              <a:p>
                <a:endParaRPr lang="it-IT" sz="1400" dirty="0" smtClean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836712"/>
                <a:ext cx="8856663" cy="4673267"/>
              </a:xfrm>
              <a:prstGeom prst="rect">
                <a:avLst/>
              </a:prstGeom>
              <a:blipFill>
                <a:blip r:embed="rId2"/>
                <a:stretch>
                  <a:fillRect l="-757" t="-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173200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30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RIFLETTANZA BOA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97723" y="934830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541338" indent="-541338">
              <a:lnSpc>
                <a:spcPct val="80000"/>
              </a:lnSpc>
              <a:spcBef>
                <a:spcPct val="20000"/>
              </a:spcBef>
              <a:buFontTx/>
              <a:buNone/>
              <a:defRPr sz="20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  <a:lvl2pPr marL="1006475" indent="-285750">
              <a:spcBef>
                <a:spcPct val="20000"/>
              </a:spcBef>
              <a:buChar char="–"/>
              <a:defRPr sz="26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414463" indent="-228600">
              <a:spcBef>
                <a:spcPct val="20000"/>
              </a:spcBef>
              <a:buChar char="•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822450" indent="-22860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30438" indent="-228600">
              <a:spcBef>
                <a:spcPct val="20000"/>
              </a:spcBef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68763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14483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60203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05923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it-IT" sz="2800" dirty="0">
                <a:latin typeface="+mj-lt"/>
                <a:ea typeface="+mj-ea"/>
                <a:cs typeface="+mj-cs"/>
              </a:rPr>
              <a:t>L’EFFETTO ATMOSFERICO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107950" y="1504280"/>
                <a:ext cx="4214442" cy="2788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</a:bodyPr>
              <a:lstStyle>
                <a:lvl1pPr marL="541338" indent="-5413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1006475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6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41446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822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230438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687638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3144838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602038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4059238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sz="2000" kern="0" dirty="0" smtClean="0"/>
                  <a:t>L’atmosfera assorbe e diffonde la radiazione elettromagnetica: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it-IT" sz="2000" kern="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sz="2000" kern="0" dirty="0" smtClean="0"/>
                  <a:t>1. l’emittanza incidente su un pixel è diversa da quella emessa dal Sole;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it-IT" sz="2000" kern="0" dirty="0" smtClean="0"/>
                  <a:t>2. la radianza osservata nel sensore per una certa banda è diversa dalla radianza riflessa dal pixel.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it-IT" sz="2000" kern="0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it-IT" sz="2000" kern="0" dirty="0" smtClean="0"/>
                  <a:t>Correzione DOS1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it-IT" sz="2000" kern="0" dirty="0" smtClean="0"/>
                  <a:t>(Dark Object </a:t>
                </a:r>
                <a:r>
                  <a:rPr lang="it-IT" sz="2000" kern="0" dirty="0" err="1" smtClean="0"/>
                  <a:t>Subtraction</a:t>
                </a:r>
                <a:r>
                  <a:rPr lang="it-IT" sz="2000" kern="0" dirty="0" smtClean="0"/>
                  <a:t>)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it-IT" sz="2000" kern="0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kern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it-IT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ker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kern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it-IT" sz="2000" kern="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ker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kern="0" smtClean="0">
                            <a:latin typeface="Cambria Math" panose="02040503050406030204" pitchFamily="18" charset="0"/>
                          </a:rPr>
                          <m:t>𝐷𝑂</m:t>
                        </m:r>
                        <m:r>
                          <a:rPr lang="it-IT" sz="2000" b="0" i="1" kern="0" smtClean="0">
                            <a:latin typeface="Cambria Math" panose="02040503050406030204" pitchFamily="18" charset="0"/>
                          </a:rPr>
                          <m:t>1%</m:t>
                        </m:r>
                      </m:sub>
                    </m:sSub>
                  </m:oMath>
                </a14:m>
                <a:endParaRPr lang="it-IT" sz="2000" kern="0" dirty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0" y="1504280"/>
                <a:ext cx="4214442" cy="2788816"/>
              </a:xfrm>
              <a:prstGeom prst="rect">
                <a:avLst/>
              </a:prstGeom>
              <a:blipFill>
                <a:blip r:embed="rId2"/>
                <a:stretch>
                  <a:fillRect l="-1737" t="-3282" r="-3039" b="-577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Radiometric Effects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92" y="1318481"/>
            <a:ext cx="47180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2458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31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 smtClean="0"/>
              <a:t>CLASSIFICAZIONE - LO SPAZIO MULTISPETTRALE</a:t>
            </a:r>
          </a:p>
        </p:txBody>
      </p:sp>
      <p:pic>
        <p:nvPicPr>
          <p:cNvPr id="10" name="Picture 4" descr="F12_05_Classification 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1134269"/>
            <a:ext cx="4430712" cy="458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01443" y="1169194"/>
            <a:ext cx="3384550" cy="284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it-IT" dirty="0"/>
              <a:t>Gli assi corrispondono </a:t>
            </a:r>
            <a:r>
              <a:rPr lang="it-IT" dirty="0" smtClean="0"/>
              <a:t>alle </a:t>
            </a:r>
            <a:r>
              <a:rPr lang="it-IT" dirty="0"/>
              <a:t>bande del sensore;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le coordinate di un pixel sono i valori assunti dal pixel nelle</a:t>
            </a:r>
          </a:p>
          <a:p>
            <a:pPr eaLnBrk="1" hangingPunct="1"/>
            <a:r>
              <a:rPr lang="it-IT" dirty="0"/>
              <a:t>bande;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la similarità fra pixel è espressa da una funzione di distanza in tale spazio.</a:t>
            </a:r>
          </a:p>
        </p:txBody>
      </p:sp>
    </p:spTree>
    <p:extLst>
      <p:ext uri="{BB962C8B-B14F-4D97-AF65-F5344CB8AC3E}">
        <p14:creationId xmlns:p14="http://schemas.microsoft.com/office/powerpoint/2010/main" val="271412708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32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CONCETTI FONDAMENTALI – </a:t>
            </a:r>
            <a:r>
              <a:rPr lang="it-IT" dirty="0" smtClean="0"/>
              <a:t>ANALISI DEI DATI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755650" y="2349500"/>
            <a:ext cx="4140200" cy="3348038"/>
            <a:chOff x="476" y="1480"/>
            <a:chExt cx="2608" cy="210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94" y="2273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1292" y="3022"/>
              <a:ext cx="68" cy="6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26" y="2183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36" y="2137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426" y="2364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245" y="2364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154" y="2296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222" y="2205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837" y="2250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950" y="2341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701" y="2296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723" y="2409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791" y="2500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905" y="2454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224" y="2885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360" y="2931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496" y="2976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473" y="3135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337" y="3180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179" y="2976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202" y="3157"/>
              <a:ext cx="46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Oval 28"/>
            <p:cNvSpPr>
              <a:spLocks noChangeAspect="1" noChangeArrowheads="1"/>
            </p:cNvSpPr>
            <p:nvPr/>
          </p:nvSpPr>
          <p:spPr bwMode="auto">
            <a:xfrm>
              <a:off x="2313" y="2273"/>
              <a:ext cx="68" cy="6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Oval 29"/>
            <p:cNvSpPr>
              <a:spLocks noChangeAspect="1" noChangeArrowheads="1"/>
            </p:cNvSpPr>
            <p:nvPr/>
          </p:nvSpPr>
          <p:spPr bwMode="auto">
            <a:xfrm>
              <a:off x="1814" y="2341"/>
              <a:ext cx="68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1192" y="2387"/>
              <a:ext cx="862" cy="703"/>
              <a:chOff x="1179" y="2387"/>
              <a:chExt cx="862" cy="703"/>
            </a:xfrm>
          </p:grpSpPr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0" cy="70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 flipV="1">
                <a:off x="1837" y="2886"/>
                <a:ext cx="204" cy="2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7" name="Line 32"/>
              <p:cNvSpPr>
                <a:spLocks noChangeShapeType="1"/>
              </p:cNvSpPr>
              <p:nvPr/>
            </p:nvSpPr>
            <p:spPr bwMode="auto">
              <a:xfrm flipH="1">
                <a:off x="1179" y="3090"/>
                <a:ext cx="65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816" y="3090"/>
              <a:ext cx="38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2" name="Group 37"/>
            <p:cNvGrpSpPr>
              <a:grpSpLocks/>
            </p:cNvGrpSpPr>
            <p:nvPr/>
          </p:nvGrpSpPr>
          <p:grpSpPr bwMode="auto">
            <a:xfrm>
              <a:off x="970" y="2885"/>
              <a:ext cx="545" cy="182"/>
              <a:chOff x="952" y="2885"/>
              <a:chExt cx="545" cy="182"/>
            </a:xfrm>
          </p:grpSpPr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 flipH="1">
                <a:off x="952" y="3067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" name="Line 36"/>
              <p:cNvSpPr>
                <a:spLocks noChangeShapeType="1"/>
              </p:cNvSpPr>
              <p:nvPr/>
            </p:nvSpPr>
            <p:spPr bwMode="auto">
              <a:xfrm flipV="1">
                <a:off x="1315" y="2885"/>
                <a:ext cx="182" cy="18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2336" y="2319"/>
              <a:ext cx="0" cy="816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V="1">
              <a:off x="2336" y="2886"/>
              <a:ext cx="249" cy="249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>
              <a:off x="680" y="3135"/>
              <a:ext cx="1656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H="1">
              <a:off x="680" y="2886"/>
              <a:ext cx="703" cy="7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383" y="2886"/>
              <a:ext cx="14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 flipV="1">
              <a:off x="1383" y="1570"/>
              <a:ext cx="0" cy="1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1134" y="1480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latin typeface="Times New Roman" pitchFamily="18" charset="0"/>
                </a:rPr>
                <a:t>x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  <a:endParaRPr lang="el-GR" sz="2000" baseline="-25000">
                <a:latin typeface="Times New Roman" pitchFamily="18" charset="0"/>
              </a:endParaRP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2845" y="2750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latin typeface="Times New Roman" pitchFamily="18" charset="0"/>
                </a:rPr>
                <a:t>x</a:t>
              </a:r>
              <a:r>
                <a:rPr lang="en-US" sz="2000" baseline="-25000">
                  <a:latin typeface="Times New Roman" pitchFamily="18" charset="0"/>
                </a:rPr>
                <a:t>2</a:t>
              </a:r>
              <a:endParaRPr lang="el-GR" sz="2000" baseline="-25000">
                <a:latin typeface="Times New Roman" pitchFamily="18" charset="0"/>
              </a:endParaRP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509" y="3339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latin typeface="Times New Roman" pitchFamily="18" charset="0"/>
                </a:rPr>
                <a:t>x</a:t>
              </a:r>
              <a:r>
                <a:rPr lang="en-US" sz="2000" baseline="-25000">
                  <a:latin typeface="Times New Roman" pitchFamily="18" charset="0"/>
                </a:rPr>
                <a:t>1</a:t>
              </a:r>
              <a:endParaRPr lang="el-GR" sz="2000" baseline="-25000">
                <a:latin typeface="Times New Roman" pitchFamily="18" charset="0"/>
              </a:endParaRP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476" y="2954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33CC33"/>
                  </a:solidFill>
                  <a:latin typeface="Times New Roman" pitchFamily="18" charset="0"/>
                </a:rPr>
                <a:t>v</a:t>
              </a:r>
              <a:r>
                <a:rPr lang="en-US" sz="2000" baseline="-25000">
                  <a:solidFill>
                    <a:srgbClr val="33CC33"/>
                  </a:solidFill>
                  <a:latin typeface="Times New Roman" pitchFamily="18" charset="0"/>
                </a:rPr>
                <a:t>1</a:t>
              </a:r>
              <a:endParaRPr lang="el-GR" sz="2000" baseline="-250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2528" y="2636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33CC33"/>
                  </a:solidFill>
                  <a:latin typeface="Times New Roman" pitchFamily="18" charset="0"/>
                </a:rPr>
                <a:t>v</a:t>
              </a:r>
              <a:r>
                <a:rPr lang="en-US" sz="2000" baseline="-25000">
                  <a:solidFill>
                    <a:srgbClr val="33CC33"/>
                  </a:solidFill>
                  <a:latin typeface="Times New Roman" pitchFamily="18" charset="0"/>
                </a:rPr>
                <a:t>2</a:t>
              </a:r>
              <a:endParaRPr lang="el-GR" sz="2000" baseline="-250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2132" y="2432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33CC33"/>
                  </a:solidFill>
                  <a:latin typeface="Times New Roman" pitchFamily="18" charset="0"/>
                </a:rPr>
                <a:t>v</a:t>
              </a:r>
              <a:r>
                <a:rPr lang="en-US" sz="2000" baseline="-25000">
                  <a:solidFill>
                    <a:srgbClr val="33CC33"/>
                  </a:solidFill>
                  <a:latin typeface="Times New Roman" pitchFamily="18" charset="0"/>
                </a:rPr>
                <a:t>3</a:t>
              </a:r>
              <a:endParaRPr lang="el-GR" sz="2000" baseline="-250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635" y="288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en-US" sz="2000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l-GR" sz="200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1992" y="2636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en-US" sz="2000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l-GR" sz="200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1652" y="2500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en-US" sz="2000" baseline="-25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lang="el-GR" sz="200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862" y="2840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r>
                <a:rPr lang="en-US" sz="2000" baseline="-250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endParaRPr lang="el-GR" sz="2000" baseline="-25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429" y="2636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1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r>
                <a:rPr lang="en-US" sz="2000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lang="el-GR" sz="2000" baseline="-25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1338" y="322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endParaRPr lang="el-GR" sz="2000" baseline="-25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2517" y="200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CC33"/>
                  </a:solidFill>
                  <a:latin typeface="Times New Roman" pitchFamily="18" charset="0"/>
                </a:rPr>
                <a:t>V</a:t>
              </a:r>
              <a:endParaRPr lang="el-GR" sz="2000" baseline="-250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1633" y="1979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endParaRPr lang="el-GR" sz="200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5111750" y="2520950"/>
            <a:ext cx="4087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I </a:t>
            </a:r>
            <a:r>
              <a:rPr lang="en-US" sz="1600" dirty="0" err="1"/>
              <a:t>valori</a:t>
            </a:r>
            <a:r>
              <a:rPr lang="en-US" sz="1600" dirty="0"/>
              <a:t> di un pixel </a:t>
            </a:r>
            <a:r>
              <a:rPr lang="en-US" sz="1600" dirty="0" err="1"/>
              <a:t>nelle</a:t>
            </a:r>
            <a:r>
              <a:rPr lang="en-US" sz="1600" dirty="0"/>
              <a:t> </a:t>
            </a:r>
            <a:r>
              <a:rPr lang="en-US" sz="1600" dirty="0" err="1"/>
              <a:t>tre</a:t>
            </a:r>
            <a:r>
              <a:rPr lang="en-US" sz="1600" dirty="0"/>
              <a:t> </a:t>
            </a:r>
            <a:r>
              <a:rPr lang="en-US" sz="1600" dirty="0" err="1"/>
              <a:t>bande</a:t>
            </a:r>
            <a:r>
              <a:rPr lang="en-US" sz="1600" dirty="0"/>
              <a:t> </a:t>
            </a:r>
          </a:p>
          <a:p>
            <a:pPr eaLnBrk="1" hangingPunct="1"/>
            <a:r>
              <a:rPr lang="en-US" sz="1600" dirty="0" err="1"/>
              <a:t>costituiscono</a:t>
            </a:r>
            <a:r>
              <a:rPr lang="en-US" sz="1600" dirty="0"/>
              <a:t> le sue coordinate </a:t>
            </a:r>
            <a:r>
              <a:rPr lang="en-US" sz="1600" dirty="0" err="1"/>
              <a:t>nello</a:t>
            </a:r>
            <a:r>
              <a:rPr lang="en-US" sz="1600" dirty="0"/>
              <a:t> </a:t>
            </a:r>
            <a:r>
              <a:rPr lang="en-US" sz="1600" dirty="0" err="1"/>
              <a:t>spazio</a:t>
            </a:r>
            <a:endParaRPr lang="en-US" sz="1600" dirty="0"/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5111749" y="1411288"/>
            <a:ext cx="3051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Le </a:t>
            </a:r>
            <a:r>
              <a:rPr lang="en-US" sz="1600" dirty="0" err="1"/>
              <a:t>tre</a:t>
            </a:r>
            <a:r>
              <a:rPr lang="en-US" sz="1600" dirty="0"/>
              <a:t> </a:t>
            </a:r>
            <a:r>
              <a:rPr lang="en-US" sz="1600" dirty="0" err="1"/>
              <a:t>bande</a:t>
            </a:r>
            <a:r>
              <a:rPr lang="en-US" sz="1600" dirty="0"/>
              <a:t> </a:t>
            </a:r>
            <a:r>
              <a:rPr lang="en-US" sz="1600" dirty="0" err="1"/>
              <a:t>generano</a:t>
            </a:r>
            <a:r>
              <a:rPr lang="en-US" sz="1600" dirty="0"/>
              <a:t> </a:t>
            </a:r>
          </a:p>
          <a:p>
            <a:pPr eaLnBrk="1" hangingPunct="1"/>
            <a:r>
              <a:rPr lang="en-US" sz="1600" dirty="0" err="1"/>
              <a:t>uno</a:t>
            </a:r>
            <a:r>
              <a:rPr lang="en-US" sz="1600" dirty="0"/>
              <a:t> </a:t>
            </a:r>
            <a:r>
              <a:rPr lang="en-US" sz="1600" dirty="0" err="1"/>
              <a:t>spazio</a:t>
            </a:r>
            <a:r>
              <a:rPr lang="en-US" sz="1600" dirty="0"/>
              <a:t> </a:t>
            </a:r>
            <a:r>
              <a:rPr lang="en-US" sz="1600" dirty="0" err="1"/>
              <a:t>tridimensionale</a:t>
            </a:r>
            <a:endParaRPr lang="en-US" sz="1600" dirty="0"/>
          </a:p>
          <a:p>
            <a:pPr eaLnBrk="1" hangingPunct="1"/>
            <a:r>
              <a:rPr lang="en-US" sz="1600" b="1" dirty="0"/>
              <a:t>Lo </a:t>
            </a:r>
            <a:r>
              <a:rPr lang="en-US" sz="1600" b="1" dirty="0" err="1"/>
              <a:t>spazio</a:t>
            </a:r>
            <a:r>
              <a:rPr lang="en-US" sz="1600" b="1" dirty="0"/>
              <a:t> </a:t>
            </a:r>
            <a:r>
              <a:rPr lang="en-US" sz="1600" b="1" dirty="0" err="1"/>
              <a:t>multispettrale</a:t>
            </a:r>
            <a:endParaRPr lang="en-US" sz="1600" b="1" dirty="0"/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5111750" y="3630613"/>
            <a:ext cx="4103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Pixel </a:t>
            </a:r>
            <a:r>
              <a:rPr lang="en-US" sz="1600" dirty="0" err="1"/>
              <a:t>corrispondenti</a:t>
            </a:r>
            <a:r>
              <a:rPr lang="en-US" sz="1600" dirty="0"/>
              <a:t> </a:t>
            </a:r>
          </a:p>
          <a:p>
            <a:pPr eaLnBrk="1" hangingPunct="1"/>
            <a:r>
              <a:rPr lang="en-US" sz="1600" dirty="0" err="1"/>
              <a:t>allo</a:t>
            </a:r>
            <a:r>
              <a:rPr lang="en-US" sz="1600" dirty="0"/>
              <a:t> </a:t>
            </a:r>
            <a:r>
              <a:rPr lang="en-US" sz="1600" dirty="0" err="1"/>
              <a:t>stesso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di </a:t>
            </a:r>
            <a:r>
              <a:rPr lang="en-US" sz="1600" dirty="0" err="1"/>
              <a:t>copertura</a:t>
            </a:r>
            <a:r>
              <a:rPr lang="en-US" sz="1600" dirty="0"/>
              <a:t> (</a:t>
            </a:r>
            <a:r>
              <a:rPr lang="en-US" sz="1600" dirty="0" err="1"/>
              <a:t>classe</a:t>
            </a:r>
            <a:r>
              <a:rPr lang="en-US" sz="1600" dirty="0"/>
              <a:t>) </a:t>
            </a:r>
            <a:r>
              <a:rPr lang="en-US" sz="1600" dirty="0" err="1"/>
              <a:t>hanno</a:t>
            </a:r>
            <a:r>
              <a:rPr lang="en-US" sz="1600" dirty="0"/>
              <a:t> </a:t>
            </a:r>
          </a:p>
          <a:p>
            <a:pPr eaLnBrk="1" hangingPunct="1"/>
            <a:r>
              <a:rPr lang="en-US" sz="1600" dirty="0" err="1"/>
              <a:t>valori</a:t>
            </a:r>
            <a:r>
              <a:rPr lang="en-US" sz="1600" dirty="0"/>
              <a:t> </a:t>
            </a:r>
            <a:r>
              <a:rPr lang="en-US" sz="1600" dirty="0" err="1"/>
              <a:t>simili</a:t>
            </a:r>
            <a:r>
              <a:rPr lang="en-US" sz="1600" dirty="0"/>
              <a:t> </a:t>
            </a:r>
            <a:r>
              <a:rPr lang="en-US" sz="1600" dirty="0" err="1"/>
              <a:t>nello</a:t>
            </a:r>
            <a:r>
              <a:rPr lang="en-US" sz="1600" dirty="0"/>
              <a:t> </a:t>
            </a:r>
            <a:r>
              <a:rPr lang="en-US" sz="1600" dirty="0" err="1"/>
              <a:t>spazio</a:t>
            </a:r>
            <a:r>
              <a:rPr lang="en-US" sz="1600" dirty="0"/>
              <a:t> </a:t>
            </a:r>
            <a:r>
              <a:rPr lang="en-US" sz="1600" dirty="0" err="1"/>
              <a:t>multispettrale</a:t>
            </a:r>
            <a:endParaRPr lang="en-US" sz="1600" dirty="0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5111750" y="4741863"/>
            <a:ext cx="2168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Pixel in classi diverse </a:t>
            </a:r>
          </a:p>
          <a:p>
            <a:pPr eaLnBrk="1" hangingPunct="1"/>
            <a:r>
              <a:rPr lang="en-US" sz="1600"/>
              <a:t>hanno valori differenti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718731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33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/>
              <a:t>CONCETTI FONDAMENTALI – </a:t>
            </a:r>
            <a:r>
              <a:rPr lang="it-IT" sz="2600" dirty="0" smtClean="0"/>
              <a:t>CLASSIFICAZIONE</a:t>
            </a:r>
          </a:p>
        </p:txBody>
      </p:sp>
      <p:sp>
        <p:nvSpPr>
          <p:cNvPr id="4" name="Segnaposto piè di pagina 4"/>
          <p:cNvSpPr>
            <a:spLocks noGrp="1"/>
          </p:cNvSpPr>
          <p:nvPr/>
        </p:nvSpPr>
        <p:spPr bwMode="auto">
          <a:xfrm>
            <a:off x="3314700" y="5791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it-IT"/>
              <a:t>Carte tematiche e classificazione di immagini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609600"/>
            <a:ext cx="421456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Immagine</a:t>
            </a:r>
            <a:r>
              <a:rPr lang="it-IT" sz="2000" dirty="0"/>
              <a:t>: dati dal sensore </a:t>
            </a:r>
            <a:r>
              <a:rPr lang="it-IT" sz="2000" dirty="0" smtClean="0"/>
              <a:t>Pancromatico </a:t>
            </a:r>
            <a:r>
              <a:rPr lang="it-IT" sz="2000" dirty="0"/>
              <a:t>del satellite IRS-1C (</a:t>
            </a:r>
            <a:r>
              <a:rPr lang="it-IT" sz="2000" dirty="0" err="1"/>
              <a:t>Indian</a:t>
            </a:r>
            <a:r>
              <a:rPr lang="it-IT" sz="2000" dirty="0"/>
              <a:t> Remote </a:t>
            </a:r>
            <a:r>
              <a:rPr lang="it-IT" sz="2000" dirty="0" err="1"/>
              <a:t>Sensing</a:t>
            </a:r>
            <a:r>
              <a:rPr lang="it-IT" sz="2000" dirty="0"/>
              <a:t> Satellite, risoluzione spaziale 5x5 metri).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10100" y="628650"/>
            <a:ext cx="464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it-IT" sz="2000"/>
              <a:t>Classificazione in 7classi urbane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000"/>
              <a:t>(1 Residenziali, 2 Industriali, 3 - 4 Strade, 5 Discariche, 6 - 7 Spazi aperti)</a:t>
            </a:r>
          </a:p>
        </p:txBody>
      </p:sp>
      <p:pic>
        <p:nvPicPr>
          <p:cNvPr id="8" name="Picture 7" descr="\\Ipmtf15\c\federica\16_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00250"/>
            <a:ext cx="3711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\\Ipmtf15\c\federica\16_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0250"/>
            <a:ext cx="37734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84315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34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/>
              <a:t>CONCETTI FONDAMENTALI – </a:t>
            </a:r>
            <a:r>
              <a:rPr lang="it-IT" sz="2600" dirty="0" smtClean="0"/>
              <a:t>CLASSIFICAZIONE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7214" y="692696"/>
            <a:ext cx="87851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CLASSIFICAZIONE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Definizione: Classificare un dato significa assegnarlo o assegnare ciascun elemento che lo compone ad una specifica categoria (classe) che raggruppa elementi con caratteristiche simili.</a:t>
            </a:r>
          </a:p>
          <a:p>
            <a:pPr eaLnBrk="1" hangingPunct="1">
              <a:spcBef>
                <a:spcPct val="20000"/>
              </a:spcBef>
            </a:pPr>
            <a:endParaRPr lang="it-IT" sz="2000" dirty="0"/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Le tecniche di classificazione si dividono in due grandi categorie:</a:t>
            </a:r>
          </a:p>
          <a:p>
            <a:pPr eaLnBrk="1" hangingPunct="1">
              <a:spcBef>
                <a:spcPct val="20000"/>
              </a:spcBef>
            </a:pPr>
            <a:endParaRPr lang="it-IT" sz="2000" dirty="0"/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Classificazione NON-Supervisionata (</a:t>
            </a:r>
            <a:r>
              <a:rPr lang="it-IT" sz="2000" dirty="0" err="1" smtClean="0"/>
              <a:t>unsupervised</a:t>
            </a:r>
            <a:r>
              <a:rPr lang="it-IT" sz="2000" dirty="0" smtClean="0"/>
              <a:t>):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Le operazioni di classificazione non prevedono interventi da parte dell’operatore (se non nella fase finale di etichettatura delle classi)</a:t>
            </a:r>
          </a:p>
          <a:p>
            <a:pPr eaLnBrk="1" hangingPunct="1">
              <a:spcBef>
                <a:spcPct val="20000"/>
              </a:spcBef>
            </a:pPr>
            <a:endParaRPr lang="it-IT" sz="2000" dirty="0"/>
          </a:p>
          <a:p>
            <a:pPr eaLnBrk="1" hangingPunct="1">
              <a:spcBef>
                <a:spcPct val="20000"/>
              </a:spcBef>
            </a:pPr>
            <a:r>
              <a:rPr lang="it-IT" sz="2000" dirty="0"/>
              <a:t>Classificazione </a:t>
            </a:r>
            <a:r>
              <a:rPr lang="it-IT" sz="2000" dirty="0" smtClean="0"/>
              <a:t>Supervisionata (</a:t>
            </a:r>
            <a:r>
              <a:rPr lang="it-IT" sz="2000" dirty="0" err="1" smtClean="0"/>
              <a:t>supervised</a:t>
            </a:r>
            <a:r>
              <a:rPr lang="it-IT" sz="2000" dirty="0"/>
              <a:t>):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Viene svolta in due fasi, la prima delle quali prevede un addestramento (training) del classificatore sulla base di dati forniti dall’operatore. </a:t>
            </a:r>
          </a:p>
          <a:p>
            <a:pPr eaLnBrk="1" hangingPunct="1">
              <a:spcBef>
                <a:spcPct val="20000"/>
              </a:spcBef>
            </a:pPr>
            <a:r>
              <a:rPr lang="it-IT" sz="2000" dirty="0" smtClean="0"/>
              <a:t>Nella seconda fase, sulla base degli esiti del training, avviene la classificazione di tutto il </a:t>
            </a:r>
            <a:r>
              <a:rPr lang="it-IT" sz="2000" dirty="0" err="1" smtClean="0"/>
              <a:t>dataset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09495252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UNSUPERVISED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5688186" cy="2090365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Si tratta di una classificazione che prescinde dalla conoscenza di aree campioni al suolo (training).</a:t>
            </a:r>
          </a:p>
          <a:p>
            <a:pPr marL="0" indent="0">
              <a:buNone/>
            </a:pPr>
            <a:r>
              <a:rPr lang="it-IT" sz="2000" dirty="0" smtClean="0"/>
              <a:t>In generale si tratta di analizzare lo spazio dei dati in modo da raggrupparli in un certo numero di famiglie (cluster).</a:t>
            </a:r>
          </a:p>
          <a:p>
            <a:pPr marL="0" indent="0">
              <a:buNone/>
            </a:pPr>
            <a:r>
              <a:rPr lang="it-IT" sz="2000" dirty="0" smtClean="0"/>
              <a:t>Ogni cluster è caratterizzato dall’essere formato da pixel simili (verosimilmente appartenenti alla stessa classe).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77" y="737616"/>
            <a:ext cx="3387128" cy="280647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4536" y="3861048"/>
            <a:ext cx="8911513" cy="1446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 metodi di 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clustering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si basano generalmente su una partizione dello spazio multispettrale che</a:t>
            </a:r>
          </a:p>
          <a:p>
            <a:pPr>
              <a:spcBef>
                <a:spcPct val="20000"/>
              </a:spcBef>
            </a:pP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minimizzi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 distanza fra gli elementi di uno stesso cluster </a:t>
            </a:r>
          </a:p>
          <a:p>
            <a:pPr>
              <a:spcBef>
                <a:spcPct val="20000"/>
              </a:spcBef>
            </a:pP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e </a:t>
            </a: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massimizzi la distanza fra i diversi cluster.</a:t>
            </a:r>
          </a:p>
        </p:txBody>
      </p:sp>
    </p:spTree>
    <p:extLst>
      <p:ext uri="{BB962C8B-B14F-4D97-AF65-F5344CB8AC3E}">
        <p14:creationId xmlns:p14="http://schemas.microsoft.com/office/powerpoint/2010/main" val="1989724723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PREPROCESSAMENTO DEI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109002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Esistono tecniche numeriche che amplificano le differenze fra classi differenti rendendo la loro individuazione più semplice/affidabile. Generalmente tali tecniche comportano una trasformazione dello spazio radiometrico.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  <p:sp>
        <p:nvSpPr>
          <p:cNvPr id="6" name="Rettangolo 5"/>
          <p:cNvSpPr/>
          <p:nvPr/>
        </p:nvSpPr>
        <p:spPr>
          <a:xfrm>
            <a:off x="53099" y="1791533"/>
            <a:ext cx="8911513" cy="41333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ESEMPIO 1: FILTRO DI WALLIS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5536" y="2492896"/>
            <a:ext cx="7983413" cy="2294663"/>
            <a:chOff x="179512" y="2924944"/>
            <a:chExt cx="5517586" cy="158591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24944"/>
              <a:ext cx="2376487" cy="15859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10" y="2924944"/>
              <a:ext cx="2376488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ccia a destra 9"/>
            <p:cNvSpPr/>
            <p:nvPr/>
          </p:nvSpPr>
          <p:spPr bwMode="auto">
            <a:xfrm>
              <a:off x="2578264" y="3471776"/>
              <a:ext cx="720080" cy="576064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2972421" y="5014917"/>
            <a:ext cx="308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FILTRO DI WALLIS:</a:t>
            </a:r>
          </a:p>
          <a:p>
            <a:pPr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g(</a:t>
            </a:r>
            <a:r>
              <a:rPr lang="it-IT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x,y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= C(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x,y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+ 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x,y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)*f(</a:t>
            </a:r>
            <a:r>
              <a:rPr 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x,y</a:t>
            </a: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3085059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PREPROCESSAMENTO DEI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109002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Esistono tecniche numeriche che amplificano le differenze fra classi differenti rendendo la loro individuazione più semplice/affidabile. Generalmente tali tecniche comportano una trasformazione dello spazio radiometrico.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  <p:sp>
        <p:nvSpPr>
          <p:cNvPr id="7" name="Rettangolo 6"/>
          <p:cNvSpPr/>
          <p:nvPr/>
        </p:nvSpPr>
        <p:spPr>
          <a:xfrm>
            <a:off x="53098" y="1844824"/>
            <a:ext cx="8911513" cy="41333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ESEMPIO 2: PCA (</a:t>
            </a:r>
            <a:r>
              <a:rPr lang="it-IT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Principal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Component Analysis)</a:t>
            </a:r>
          </a:p>
          <a:p>
            <a:pPr>
              <a:spcBef>
                <a:spcPct val="20000"/>
              </a:spcBef>
            </a:pP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Trasformazione lineare che determina un nuovo sistema cartesiano in cui la varianza delle nuove variabili è massimizzata per le prime n componenti</a:t>
            </a: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21003"/>
            <a:ext cx="6516216" cy="27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203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DI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109002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Sono metodi finalizzati a raggruppare insiemi di dati che hanno caratteristiche simili. Nel caso di immagini multispettrali la caratteristica che accumuna elementi di uno stesso cluster è la similitudine spettrale.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38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0101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567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3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 smtClean="0"/>
              <a:t>TELERILEVAMENTO</a:t>
            </a:r>
          </a:p>
        </p:txBody>
      </p:sp>
      <p:pic>
        <p:nvPicPr>
          <p:cNvPr id="104450" name="Picture 2" descr="http://static01.nyt.com/images/2009/10/15/world/15degrees_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501" y="620688"/>
            <a:ext cx="8234972" cy="23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www.questuav.com/phpmedia/graphics/54b8af5f63a30e8851c16bb60e6ccf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501" y="3026235"/>
            <a:ext cx="8234972" cy="33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78187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DI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434181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ALGORITMO K-MEANS:</a:t>
            </a:r>
          </a:p>
          <a:p>
            <a:pPr marL="0" indent="0">
              <a:buNone/>
            </a:pPr>
            <a:endParaRPr lang="it-IT" sz="2000" dirty="0"/>
          </a:p>
          <a:p>
            <a:pPr marL="457200" indent="-457200">
              <a:buAutoNum type="arabicPeriod"/>
            </a:pPr>
            <a:r>
              <a:rPr lang="it-IT" sz="2000" dirty="0" smtClean="0"/>
              <a:t>Si definisce il numero n di cluster che si intende ottenere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Si genera una suddivisione del campione di dati in n partizioni:</a:t>
            </a:r>
          </a:p>
          <a:p>
            <a:pPr marL="857250" lvl="1" indent="-457200">
              <a:buAutoNum type="arabicPeriod"/>
            </a:pPr>
            <a:r>
              <a:rPr lang="it-IT" sz="1600" dirty="0" smtClean="0"/>
              <a:t>Si definiscono n punti (</a:t>
            </a:r>
            <a:r>
              <a:rPr lang="it-IT" sz="1600" dirty="0" err="1" smtClean="0"/>
              <a:t>Centroidi</a:t>
            </a:r>
            <a:r>
              <a:rPr lang="it-IT" sz="1600" dirty="0" smtClean="0"/>
              <a:t>)</a:t>
            </a:r>
          </a:p>
          <a:p>
            <a:pPr marL="857250" lvl="1" indent="-457200">
              <a:buAutoNum type="arabicPeriod"/>
            </a:pPr>
            <a:r>
              <a:rPr lang="it-IT" sz="1600" dirty="0" smtClean="0"/>
              <a:t>Ogni elemento del campione viene assegnato al </a:t>
            </a:r>
            <a:r>
              <a:rPr lang="it-IT" sz="1600" dirty="0" err="1" smtClean="0"/>
              <a:t>centroide</a:t>
            </a:r>
            <a:r>
              <a:rPr lang="it-IT" sz="1600" dirty="0" smtClean="0"/>
              <a:t> più vicino</a:t>
            </a:r>
          </a:p>
          <a:p>
            <a:pPr marL="457200" lvl="1" indent="-457200">
              <a:buAutoNum type="arabicPeriod"/>
            </a:pPr>
            <a:r>
              <a:rPr lang="it-IT" sz="2000" dirty="0">
                <a:ea typeface="+mn-ea"/>
                <a:cs typeface="+mn-cs"/>
              </a:rPr>
              <a:t>Sulla base della partizione ottenuta si ricalcola il </a:t>
            </a:r>
            <a:r>
              <a:rPr lang="it-IT" sz="2000" dirty="0" err="1" smtClean="0">
                <a:ea typeface="+mn-ea"/>
                <a:cs typeface="+mn-cs"/>
              </a:rPr>
              <a:t>centroide</a:t>
            </a:r>
            <a:endParaRPr lang="it-IT" sz="2000" dirty="0" smtClean="0">
              <a:ea typeface="+mn-ea"/>
              <a:cs typeface="+mn-cs"/>
            </a:endParaRPr>
          </a:p>
          <a:p>
            <a:pPr marL="457200" lvl="1" indent="-457200">
              <a:buAutoNum type="arabicPeriod"/>
            </a:pPr>
            <a:r>
              <a:rPr lang="it-IT" sz="2000" dirty="0" smtClean="0"/>
              <a:t>Ogni elemento del campione viene riassegnato al </a:t>
            </a:r>
            <a:r>
              <a:rPr lang="it-IT" sz="2000" dirty="0" err="1" smtClean="0"/>
              <a:t>centroide</a:t>
            </a:r>
            <a:r>
              <a:rPr lang="it-IT" sz="2000" dirty="0" smtClean="0"/>
              <a:t> più vicino</a:t>
            </a:r>
          </a:p>
          <a:p>
            <a:pPr marL="457200" lvl="1" indent="-457200">
              <a:buAutoNum type="arabicPeriod"/>
            </a:pPr>
            <a:r>
              <a:rPr lang="it-IT" sz="2000" dirty="0" smtClean="0"/>
              <a:t>Si ripetono i punti 3-4 fino a convergenza</a:t>
            </a:r>
          </a:p>
          <a:p>
            <a:pPr marL="457200" indent="-457200">
              <a:buAutoNum type="arabicPeriod"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39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50" y="4005064"/>
            <a:ext cx="2861419" cy="201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842" y="4005064"/>
            <a:ext cx="2834876" cy="20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7489" y="4005064"/>
            <a:ext cx="2834876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1827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DI CLUSTERING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434181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ALGORITMO ISODATA:</a:t>
            </a:r>
          </a:p>
          <a:p>
            <a:pPr marL="0" indent="0">
              <a:buNone/>
            </a:pPr>
            <a:r>
              <a:rPr lang="it-IT" sz="2000" dirty="0" smtClean="0"/>
              <a:t>E’ una variante dell’algoritmo K-</a:t>
            </a:r>
            <a:r>
              <a:rPr lang="it-IT" sz="2000" dirty="0" err="1" smtClean="0"/>
              <a:t>means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Ad ogni iterazione (</a:t>
            </a:r>
            <a:r>
              <a:rPr lang="it-IT" sz="2000" dirty="0" err="1" smtClean="0"/>
              <a:t>vd</a:t>
            </a:r>
            <a:r>
              <a:rPr lang="it-IT" sz="2000" dirty="0" smtClean="0"/>
              <a:t> slide precedente) si valuta se occorre applicare ciascuna delle seguenti tre procedure:</a:t>
            </a:r>
          </a:p>
          <a:p>
            <a:pPr marL="0" indent="0">
              <a:buNone/>
            </a:pPr>
            <a:endParaRPr lang="it-IT" sz="2000" dirty="0"/>
          </a:p>
          <a:p>
            <a:pPr marL="457200" indent="-457200">
              <a:buAutoNum type="arabicPeriod"/>
            </a:pPr>
            <a:r>
              <a:rPr lang="it-IT" sz="2000" dirty="0" smtClean="0"/>
              <a:t>Eliminazione di un cluster: si eliminano ad esempio cluster con pochi elementi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Unione di cluster: si uniscono gli elementi di cluster vicini</a:t>
            </a:r>
          </a:p>
          <a:p>
            <a:pPr marL="457200" indent="-457200">
              <a:buAutoNum type="arabicPeriod"/>
            </a:pPr>
            <a:endParaRPr lang="it-IT" sz="2000" dirty="0"/>
          </a:p>
          <a:p>
            <a:pPr marL="457200" indent="-457200">
              <a:buAutoNum type="arabicPeriod"/>
            </a:pPr>
            <a:r>
              <a:rPr lang="it-IT" sz="2000" dirty="0" smtClean="0"/>
              <a:t>Divisione di cluster: si dividono cluster dispersi (ad esempio lungo una direzione) in due nuovi cluster.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243538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UNSUPERVISED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41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1" y="1124744"/>
            <a:ext cx="912275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0194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SUPERVISED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49" y="690563"/>
            <a:ext cx="8856663" cy="1802333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Si tratta di una classificazione che si basa sulla conoscenza di aree campioni al suolo (training).</a:t>
            </a:r>
          </a:p>
          <a:p>
            <a:pPr marL="0" indent="0">
              <a:buNone/>
            </a:pPr>
            <a:r>
              <a:rPr lang="it-IT" sz="2000" dirty="0" smtClean="0"/>
              <a:t>In questo caso la partizione dello spazio multispettrale avviene sulla base di dati forniti da un operatore (supervisore).</a:t>
            </a:r>
          </a:p>
          <a:p>
            <a:pPr marL="0" indent="0">
              <a:buNone/>
            </a:pPr>
            <a:r>
              <a:rPr lang="it-IT" sz="2000" dirty="0" smtClean="0"/>
              <a:t>Tale partizione viene poi applicata a tutti i restanti dati.</a:t>
            </a:r>
          </a:p>
          <a:p>
            <a:pPr marL="0" indent="0">
              <a:buNone/>
            </a:pPr>
            <a:r>
              <a:rPr lang="it-IT" sz="2000" dirty="0" smtClean="0"/>
              <a:t>In altre parole la classificazione avviene in due fasi: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Fase di addestramento (training): L’esperto definisce quali sono le classi di interesse ed individua alcuni campioni (training set) atti a definire le caratteristiche di ciascuna classe.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Fase di assegnazione: Sulla base delle caratteristiche di ciascuna classe definite nel passo precedente, tutti i dati vengono assegnati alla classe «più vicina».</a:t>
            </a:r>
          </a:p>
          <a:p>
            <a:pPr marL="457200" indent="-457200">
              <a:buAutoNum type="arabicPeriod"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Al termine è sempre bene valutare l’accuratezza della classificazione utilizzando un </a:t>
            </a:r>
            <a:r>
              <a:rPr lang="it-IT" sz="2000" dirty="0" err="1" smtClean="0"/>
              <a:t>testing</a:t>
            </a:r>
            <a:r>
              <a:rPr lang="it-IT" sz="2000" dirty="0" smtClean="0"/>
              <a:t> set (dati di classificazione nota a priori).</a:t>
            </a:r>
          </a:p>
          <a:p>
            <a:pPr marL="0" indent="0">
              <a:buNone/>
            </a:pPr>
            <a:r>
              <a:rPr lang="it-IT" sz="2000" dirty="0" smtClean="0"/>
              <a:t>NB: VALE ANCHE PER LA CLASSIFICAZIONE UNSUPERVISED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42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1892642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SUPERVISED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171" y="764704"/>
            <a:ext cx="5960990" cy="1802333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ESEMPIO:</a:t>
            </a:r>
          </a:p>
          <a:p>
            <a:pPr marL="0" indent="0">
              <a:buNone/>
            </a:pPr>
            <a:r>
              <a:rPr lang="it-IT" sz="2000" dirty="0" smtClean="0"/>
              <a:t>ALGORITMO LAND COVER SIGNATURE DI SCP</a:t>
            </a:r>
          </a:p>
          <a:p>
            <a:pPr marL="457200" indent="-457200">
              <a:buAutoNum type="arabicPeriod"/>
            </a:pPr>
            <a:r>
              <a:rPr lang="it-IT" sz="2000" dirty="0" smtClean="0"/>
              <a:t>Training:</a:t>
            </a:r>
          </a:p>
          <a:p>
            <a:pPr marL="400050" lvl="1" indent="0">
              <a:buNone/>
            </a:pPr>
            <a:r>
              <a:rPr lang="it-IT" sz="1600" dirty="0"/>
              <a:t>Sulla base dei dati di addestramento relativi a ciascuna classe si determina lo spazio </a:t>
            </a:r>
            <a:r>
              <a:rPr lang="it-IT" sz="1600" dirty="0" err="1"/>
              <a:t>iper</a:t>
            </a:r>
            <a:r>
              <a:rPr lang="it-IT" sz="1600" dirty="0"/>
              <a:t>-rettangolare (rettangolo n-dimensionale) che contiene tutti i dati (o una percentuale rilevante dei dati)</a:t>
            </a:r>
          </a:p>
          <a:p>
            <a:pPr marL="457200" indent="-457200">
              <a:buAutoNum type="arabicPeriod"/>
            </a:pPr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8F734-7D18-465F-859D-5F2E2BE7680D}" type="slidenum">
              <a:rPr lang="it-IT" altLang="it-IT" smtClean="0"/>
              <a:pPr>
                <a:defRPr/>
              </a:pPr>
              <a:t>43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8650"/>
          <a:stretch/>
        </p:blipFill>
        <p:spPr>
          <a:xfrm>
            <a:off x="5883025" y="739933"/>
            <a:ext cx="3260975" cy="237705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914" y="2924944"/>
            <a:ext cx="911108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Assegnazione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400050" lvl="1">
              <a:spcBef>
                <a:spcPct val="20000"/>
              </a:spcBef>
            </a:pPr>
            <a:r>
              <a:rPr lang="it-IT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 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ciascun pixel dell’immagine si analizza la sua posizione in relazione ai rettangoli individuati al passo precedente:</a:t>
            </a:r>
          </a:p>
          <a:p>
            <a:pPr marL="685800" lvl="1" indent="-285750">
              <a:spcBef>
                <a:spcPct val="20000"/>
              </a:spcBef>
              <a:buFontTx/>
              <a:buChar char="-"/>
            </a:pPr>
            <a:r>
              <a:rPr lang="it-IT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 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dato ricade all’interno di uno e uno soltanto dei rettangoli il dato viene assegnato alla classe corrispondente</a:t>
            </a:r>
          </a:p>
          <a:p>
            <a:pPr marL="685800" lvl="1" indent="-285750">
              <a:spcBef>
                <a:spcPct val="20000"/>
              </a:spcBef>
              <a:buFontTx/>
              <a:buChar char="-"/>
            </a:pPr>
            <a:r>
              <a:rPr lang="it-IT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 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dato NON ricade all’interno di alcun rettangolo non viene assegnato a nessuna classe</a:t>
            </a:r>
          </a:p>
          <a:p>
            <a:pPr marL="685800" lvl="1" indent="-285750">
              <a:spcBef>
                <a:spcPct val="20000"/>
              </a:spcBef>
              <a:buFontTx/>
              <a:buChar char="-"/>
            </a:pPr>
            <a:r>
              <a:rPr lang="it-IT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 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dato ricade in una zona di sovrapposizione fra classi viene etichettato come incerto e non viene </a:t>
            </a:r>
            <a:r>
              <a:rPr lang="it-IT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assegnato</a:t>
            </a:r>
          </a:p>
          <a:p>
            <a:pPr lvl="1" indent="-457200">
              <a:spcBef>
                <a:spcPct val="20000"/>
              </a:spcBef>
              <a:buFont typeface="+mj-lt"/>
              <a:buAutoNum type="arabicPeriod" startAt="3"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Assegnazione pixel non classificati (</a:t>
            </a:r>
            <a:r>
              <a:rPr lang="it-IT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opz</a:t>
            </a:r>
            <a:r>
              <a:rPr lang="it-IT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):</a:t>
            </a:r>
          </a:p>
          <a:p>
            <a:pPr marL="400050" lvl="1">
              <a:spcBef>
                <a:spcPct val="20000"/>
              </a:spcBef>
            </a:pP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Sulla base di una determinata metrica, tutti i pixel non classificati, vengono assegnati alla classe più vicina.</a:t>
            </a:r>
          </a:p>
          <a:p>
            <a:pPr marL="400050" lvl="1">
              <a:spcBef>
                <a:spcPct val="20000"/>
              </a:spcBef>
            </a:pP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3465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4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600" dirty="0" smtClean="0"/>
              <a:t>TELERILEVAMENTO</a:t>
            </a:r>
          </a:p>
        </p:txBody>
      </p:sp>
      <p:pic>
        <p:nvPicPr>
          <p:cNvPr id="62466" name="Picture 2" descr="http://content.satimagingcorp.com/static/galleryimages/Satellite_Image_Auckland_New_Zealand_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" y="908720"/>
            <a:ext cx="8933829" cy="50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3999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5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IMMAGINE LANDSAT THEMATIC MAPPER</a:t>
            </a:r>
          </a:p>
        </p:txBody>
      </p:sp>
      <p:pic>
        <p:nvPicPr>
          <p:cNvPr id="4" name="Picture 4" descr="COMO_ORTO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" y="908720"/>
            <a:ext cx="5387519" cy="54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m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93485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516612" y="908720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Banda 1</a:t>
            </a:r>
            <a:endParaRPr lang="el-GR" sz="1400" dirty="0"/>
          </a:p>
        </p:txBody>
      </p:sp>
      <p:pic>
        <p:nvPicPr>
          <p:cNvPr id="9" name="Picture 3" descr="com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90872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om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95" y="2564904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omo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80698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mo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83" y="4293096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omo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300780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381875" y="905911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Banda </a:t>
            </a:r>
            <a:r>
              <a:rPr lang="en-US" sz="1400" dirty="0" smtClean="0"/>
              <a:t>2</a:t>
            </a:r>
            <a:endParaRPr lang="el-GR" sz="1400" dirty="0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531059" y="2576850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Banda </a:t>
            </a:r>
            <a:r>
              <a:rPr lang="en-US" sz="1400" dirty="0" smtClean="0"/>
              <a:t>3</a:t>
            </a:r>
            <a:endParaRPr lang="el-GR" sz="1400" dirty="0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367906" y="2576850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Banda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el-G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531059" y="4286705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accent4">
                    <a:lumMod val="10000"/>
                  </a:schemeClr>
                </a:solidFill>
              </a:rPr>
              <a:t>Banda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5</a:t>
            </a:r>
            <a:endParaRPr lang="el-GR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367906" y="4286705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Banda </a:t>
            </a:r>
            <a:r>
              <a:rPr lang="en-US" sz="1400" dirty="0" smtClean="0"/>
              <a:t>6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7144692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6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CONCETTI FONDAMENTALI – REALTA’ FISICA</a:t>
            </a:r>
            <a:endParaRPr lang="it-IT" dirty="0" smtClean="0"/>
          </a:p>
        </p:txBody>
      </p:sp>
      <p:graphicFrame>
        <p:nvGraphicFramePr>
          <p:cNvPr id="81" name="Object 7"/>
          <p:cNvGraphicFramePr>
            <a:graphicFrameLocks noChangeAspect="1"/>
          </p:cNvGraphicFramePr>
          <p:nvPr>
            <p:extLst/>
          </p:nvPr>
        </p:nvGraphicFramePr>
        <p:xfrm>
          <a:off x="3402995" y="3789040"/>
          <a:ext cx="937004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Equation" r:id="rId3" imgW="545760" imgH="330120" progId="Equation.DSMT4">
                  <p:embed/>
                </p:oleObj>
              </mc:Choice>
              <mc:Fallback>
                <p:oleObj name="Equation" r:id="rId3" imgW="545760" imgH="330120" progId="Equation.DSMT4">
                  <p:embed/>
                  <p:pic>
                    <p:nvPicPr>
                      <p:cNvPr id="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995" y="3789040"/>
                        <a:ext cx="937004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"/>
          <p:cNvGraphicFramePr>
            <a:graphicFrameLocks noChangeAspect="1"/>
          </p:cNvGraphicFramePr>
          <p:nvPr>
            <p:extLst/>
          </p:nvPr>
        </p:nvGraphicFramePr>
        <p:xfrm>
          <a:off x="5038619" y="3789040"/>
          <a:ext cx="763383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1" name="Equation" r:id="rId5" imgW="444240" imgH="330120" progId="Equation.DSMT4">
                  <p:embed/>
                </p:oleObj>
              </mc:Choice>
              <mc:Fallback>
                <p:oleObj name="Equation" r:id="rId5" imgW="444240" imgH="330120" progId="Equation.DSMT4">
                  <p:embed/>
                  <p:pic>
                    <p:nvPicPr>
                      <p:cNvPr id="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619" y="3789040"/>
                        <a:ext cx="763383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445455" y="3930163"/>
            <a:ext cx="200078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Flusso</a:t>
            </a:r>
            <a:r>
              <a:rPr lang="en-US" dirty="0"/>
              <a:t> </a:t>
            </a:r>
            <a:r>
              <a:rPr lang="en-US" dirty="0" err="1"/>
              <a:t>radiante</a:t>
            </a:r>
            <a:r>
              <a:rPr lang="en-US" dirty="0"/>
              <a:t> </a:t>
            </a:r>
            <a:r>
              <a:rPr lang="el-GR" sz="2000" i="1" dirty="0">
                <a:latin typeface="Times New Roman" pitchFamily="18" charset="0"/>
              </a:rPr>
              <a:t>Φ</a:t>
            </a:r>
            <a:r>
              <a:rPr lang="el-GR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85" name="Text Box 11"/>
          <p:cNvSpPr txBox="1">
            <a:spLocks noChangeArrowheads="1"/>
          </p:cNvSpPr>
          <p:nvPr/>
        </p:nvSpPr>
        <p:spPr bwMode="auto">
          <a:xfrm>
            <a:off x="445455" y="4586067"/>
            <a:ext cx="2911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Emittanza</a:t>
            </a:r>
            <a:r>
              <a:rPr lang="en-US" dirty="0" smtClean="0"/>
              <a:t> </a:t>
            </a:r>
            <a:r>
              <a:rPr lang="en-US" dirty="0" err="1"/>
              <a:t>radiante</a:t>
            </a:r>
            <a:r>
              <a:rPr lang="en-US" dirty="0"/>
              <a:t> </a:t>
            </a:r>
            <a:r>
              <a:rPr lang="en-US" sz="2000" i="1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t</a:t>
            </a:r>
            <a:r>
              <a:rPr lang="en-US" sz="2000" dirty="0" err="1">
                <a:latin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dirty="0"/>
              <a:t>:</a:t>
            </a:r>
            <a:endParaRPr lang="el-GR" dirty="0"/>
          </a:p>
        </p:txBody>
      </p:sp>
      <p:grpSp>
        <p:nvGrpSpPr>
          <p:cNvPr id="3" name="Gruppo 2"/>
          <p:cNvGrpSpPr/>
          <p:nvPr/>
        </p:nvGrpSpPr>
        <p:grpSpPr>
          <a:xfrm>
            <a:off x="4953846" y="1066701"/>
            <a:ext cx="3962978" cy="2474794"/>
            <a:chOff x="3898592" y="548680"/>
            <a:chExt cx="3962978" cy="2474794"/>
          </a:xfrm>
        </p:grpSpPr>
        <p:pic>
          <p:nvPicPr>
            <p:cNvPr id="78" name="Picture 4" descr="Landsat7_FINA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795" y="548680"/>
              <a:ext cx="3400775" cy="169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uppo 1"/>
            <p:cNvGrpSpPr/>
            <p:nvPr/>
          </p:nvGrpSpPr>
          <p:grpSpPr>
            <a:xfrm>
              <a:off x="3898592" y="1250055"/>
              <a:ext cx="1242909" cy="1773419"/>
              <a:chOff x="3898592" y="1250055"/>
              <a:chExt cx="1242909" cy="1773419"/>
            </a:xfrm>
          </p:grpSpPr>
          <p:sp>
            <p:nvSpPr>
              <p:cNvPr id="76" name="AutoShape 2"/>
              <p:cNvSpPr>
                <a:spLocks noChangeArrowheads="1"/>
              </p:cNvSpPr>
              <p:nvPr/>
            </p:nvSpPr>
            <p:spPr bwMode="auto">
              <a:xfrm>
                <a:off x="3996427" y="2695522"/>
                <a:ext cx="438187" cy="217716"/>
              </a:xfrm>
              <a:prstGeom prst="parallelogram">
                <a:avLst>
                  <a:gd name="adj" fmla="val 5031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7" name="Text Box 3"/>
              <p:cNvSpPr txBox="1">
                <a:spLocks noChangeArrowheads="1"/>
              </p:cNvSpPr>
              <p:nvPr/>
            </p:nvSpPr>
            <p:spPr bwMode="auto">
              <a:xfrm>
                <a:off x="4305087" y="2678987"/>
                <a:ext cx="436809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000">
                    <a:latin typeface="Times New Roman" pitchFamily="18" charset="0"/>
                  </a:rPr>
                  <a:t>Δ</a:t>
                </a:r>
                <a:r>
                  <a:rPr lang="el-GR" sz="2000" i="1">
                    <a:latin typeface="Times New Roman" pitchFamily="18" charset="0"/>
                  </a:rPr>
                  <a:t>Α</a:t>
                </a:r>
              </a:p>
            </p:txBody>
          </p:sp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4215520" y="1250055"/>
                <a:ext cx="925981" cy="1568104"/>
              </a:xfrm>
              <a:custGeom>
                <a:avLst/>
                <a:gdLst>
                  <a:gd name="T0" fmla="*/ 2 w 672"/>
                  <a:gd name="T1" fmla="*/ 1134 h 1138"/>
                  <a:gd name="T2" fmla="*/ 494 w 672"/>
                  <a:gd name="T3" fmla="*/ 51 h 1138"/>
                  <a:gd name="T4" fmla="*/ 591 w 672"/>
                  <a:gd name="T5" fmla="*/ 0 h 1138"/>
                  <a:gd name="T6" fmla="*/ 672 w 672"/>
                  <a:gd name="T7" fmla="*/ 52 h 1138"/>
                  <a:gd name="T8" fmla="*/ 2 w 672"/>
                  <a:gd name="T9" fmla="*/ 1134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1138">
                    <a:moveTo>
                      <a:pt x="2" y="1134"/>
                    </a:moveTo>
                    <a:cubicBezTo>
                      <a:pt x="495" y="52"/>
                      <a:pt x="3" y="1135"/>
                      <a:pt x="494" y="51"/>
                    </a:cubicBezTo>
                    <a:cubicBezTo>
                      <a:pt x="552" y="22"/>
                      <a:pt x="542" y="21"/>
                      <a:pt x="591" y="0"/>
                    </a:cubicBezTo>
                    <a:cubicBezTo>
                      <a:pt x="639" y="27"/>
                      <a:pt x="621" y="15"/>
                      <a:pt x="672" y="52"/>
                    </a:cubicBezTo>
                    <a:cubicBezTo>
                      <a:pt x="0" y="1138"/>
                      <a:pt x="672" y="55"/>
                      <a:pt x="2" y="1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Text Box 6"/>
              <p:cNvSpPr txBox="1">
                <a:spLocks noChangeArrowheads="1"/>
              </p:cNvSpPr>
              <p:nvPr/>
            </p:nvSpPr>
            <p:spPr bwMode="auto">
              <a:xfrm>
                <a:off x="4554496" y="1973478"/>
                <a:ext cx="465746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000">
                    <a:latin typeface="Times New Roman" pitchFamily="18" charset="0"/>
                  </a:rPr>
                  <a:t>ΔΩ</a:t>
                </a:r>
              </a:p>
            </p:txBody>
          </p:sp>
          <p:sp>
            <p:nvSpPr>
              <p:cNvPr id="86" name="Oval 12"/>
              <p:cNvSpPr>
                <a:spLocks noChangeArrowheads="1"/>
              </p:cNvSpPr>
              <p:nvPr/>
            </p:nvSpPr>
            <p:spPr bwMode="auto">
              <a:xfrm>
                <a:off x="4179694" y="2774065"/>
                <a:ext cx="63386" cy="63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3898592" y="2459893"/>
                <a:ext cx="294881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P</a:t>
                </a:r>
                <a:endParaRPr lang="el-GR" sz="2000" i="1">
                  <a:latin typeface="Times New Roman" pitchFamily="18" charset="0"/>
                </a:endParaRPr>
              </a:p>
            </p:txBody>
          </p:sp>
        </p:grpSp>
      </p:grp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445455" y="5241970"/>
            <a:ext cx="168385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Irradianza </a:t>
            </a:r>
            <a:r>
              <a:rPr lang="en-US" sz="2000" i="1">
                <a:latin typeface="Times New Roman" pitchFamily="18" charset="0"/>
              </a:rPr>
              <a:t>E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t</a:t>
            </a:r>
            <a:r>
              <a:rPr lang="en-US" sz="2000">
                <a:latin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</a:rPr>
              <a:t>P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en-US"/>
              <a:t>:</a:t>
            </a:r>
            <a:endParaRPr lang="el-GR"/>
          </a:p>
        </p:txBody>
      </p:sp>
      <p:graphicFrame>
        <p:nvGraphicFramePr>
          <p:cNvPr id="89" name="Object 15"/>
          <p:cNvGraphicFramePr>
            <a:graphicFrameLocks noChangeAspect="1"/>
          </p:cNvGraphicFramePr>
          <p:nvPr>
            <p:extLst/>
          </p:nvPr>
        </p:nvGraphicFramePr>
        <p:xfrm>
          <a:off x="3402995" y="4444943"/>
          <a:ext cx="981099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2" name="Equation" r:id="rId8" imgW="571320" imgH="330120" progId="Equation.DSMT4">
                  <p:embed/>
                </p:oleObj>
              </mc:Choice>
              <mc:Fallback>
                <p:oleObj name="Equation" r:id="rId8" imgW="571320" imgH="330120" progId="Equation.DSMT4">
                  <p:embed/>
                  <p:pic>
                    <p:nvPicPr>
                      <p:cNvPr id="8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995" y="4444943"/>
                        <a:ext cx="981099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16"/>
          <p:cNvGraphicFramePr>
            <a:graphicFrameLocks noChangeAspect="1"/>
          </p:cNvGraphicFramePr>
          <p:nvPr>
            <p:extLst/>
          </p:nvPr>
        </p:nvGraphicFramePr>
        <p:xfrm>
          <a:off x="5038619" y="4444943"/>
          <a:ext cx="829525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3" name="Equation" r:id="rId10" imgW="482400" imgH="330120" progId="Equation.DSMT4">
                  <p:embed/>
                </p:oleObj>
              </mc:Choice>
              <mc:Fallback>
                <p:oleObj name="Equation" r:id="rId10" imgW="482400" imgH="330120" progId="Equation.DSMT4">
                  <p:embed/>
                  <p:pic>
                    <p:nvPicPr>
                      <p:cNvPr id="9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619" y="4444943"/>
                        <a:ext cx="829525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8"/>
          <p:cNvGraphicFramePr>
            <a:graphicFrameLocks noChangeAspect="1"/>
          </p:cNvGraphicFramePr>
          <p:nvPr>
            <p:extLst/>
          </p:nvPr>
        </p:nvGraphicFramePr>
        <p:xfrm>
          <a:off x="3402995" y="5100846"/>
          <a:ext cx="894288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4" name="Equation" r:id="rId12" imgW="520560" imgH="330120" progId="Equation.DSMT4">
                  <p:embed/>
                </p:oleObj>
              </mc:Choice>
              <mc:Fallback>
                <p:oleObj name="Equation" r:id="rId12" imgW="520560" imgH="330120" progId="Equation.DSMT4">
                  <p:embed/>
                  <p:pic>
                    <p:nvPicPr>
                      <p:cNvPr id="9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995" y="5100846"/>
                        <a:ext cx="894288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9"/>
          <p:cNvGraphicFramePr>
            <a:graphicFrameLocks noChangeAspect="1"/>
          </p:cNvGraphicFramePr>
          <p:nvPr>
            <p:extLst/>
          </p:nvPr>
        </p:nvGraphicFramePr>
        <p:xfrm>
          <a:off x="5038619" y="5100846"/>
          <a:ext cx="742714" cy="5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quation" r:id="rId14" imgW="431640" imgH="330120" progId="Equation.DSMT4">
                  <p:embed/>
                </p:oleObj>
              </mc:Choice>
              <mc:Fallback>
                <p:oleObj name="Equation" r:id="rId14" imgW="431640" imgH="330120" progId="Equation.DSMT4">
                  <p:embed/>
                  <p:pic>
                    <p:nvPicPr>
                      <p:cNvPr id="9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619" y="5100846"/>
                        <a:ext cx="742714" cy="571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21"/>
          <p:cNvSpPr txBox="1">
            <a:spLocks noChangeArrowheads="1"/>
          </p:cNvSpPr>
          <p:nvPr/>
        </p:nvSpPr>
        <p:spPr bwMode="auto">
          <a:xfrm>
            <a:off x="6194253" y="4612247"/>
            <a:ext cx="986611" cy="3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(emessa)</a:t>
            </a:r>
            <a:endParaRPr lang="el-GR"/>
          </a:p>
        </p:txBody>
      </p: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6224568" y="5259882"/>
            <a:ext cx="1085823" cy="3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(incidente)</a:t>
            </a:r>
            <a:endParaRPr lang="el-GR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194253" y="3946699"/>
            <a:ext cx="997634" cy="31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(</a:t>
            </a:r>
            <a:r>
              <a:rPr lang="en-US"/>
              <a:t>potenza)</a:t>
            </a:r>
            <a:endParaRPr lang="el-GR"/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179511" y="585884"/>
            <a:ext cx="70123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raccolgono</a:t>
            </a:r>
            <a:r>
              <a:rPr lang="en-US" dirty="0"/>
              <a:t> </a:t>
            </a:r>
            <a:r>
              <a:rPr lang="en-US" dirty="0" err="1"/>
              <a:t>l’energia</a:t>
            </a:r>
            <a:r>
              <a:rPr lang="en-US" dirty="0"/>
              <a:t> </a:t>
            </a:r>
            <a:r>
              <a:rPr lang="en-US" dirty="0" err="1"/>
              <a:t>elettromagnetica</a:t>
            </a:r>
            <a:r>
              <a:rPr lang="en-US" dirty="0"/>
              <a:t>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n-US" sz="2000" i="1" dirty="0">
                <a:latin typeface="Times New Roman" pitchFamily="18" charset="0"/>
              </a:rPr>
              <a:t>Q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 err="1"/>
              <a:t>emessa</a:t>
            </a:r>
            <a:r>
              <a:rPr lang="en-US" dirty="0"/>
              <a:t>  da un </a:t>
            </a:r>
            <a:r>
              <a:rPr lang="en-US" dirty="0" err="1"/>
              <a:t>elemento</a:t>
            </a:r>
            <a:r>
              <a:rPr lang="en-US" dirty="0"/>
              <a:t> di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l-GR" sz="2000" i="1" dirty="0">
                <a:latin typeface="Times New Roman" pitchFamily="18" charset="0"/>
              </a:rPr>
              <a:t>Α</a:t>
            </a:r>
            <a:r>
              <a:rPr lang="en-US" dirty="0"/>
              <a:t> (pixel),</a:t>
            </a:r>
            <a:r>
              <a:rPr lang="el-GR" dirty="0"/>
              <a:t> </a:t>
            </a:r>
          </a:p>
          <a:p>
            <a:r>
              <a:rPr lang="en-US" dirty="0" err="1"/>
              <a:t>durante</a:t>
            </a:r>
            <a:r>
              <a:rPr lang="en-US" dirty="0"/>
              <a:t> un </a:t>
            </a:r>
            <a:r>
              <a:rPr lang="en-US" dirty="0" err="1"/>
              <a:t>intervallo</a:t>
            </a:r>
            <a:r>
              <a:rPr lang="en-US" dirty="0"/>
              <a:t> di tempo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dirty="0"/>
              <a:t>, </a:t>
            </a:r>
            <a:r>
              <a:rPr lang="en-US" dirty="0" smtClean="0"/>
              <a:t> e </a:t>
            </a:r>
            <a:r>
              <a:rPr lang="en-US" dirty="0" err="1"/>
              <a:t>relativa</a:t>
            </a:r>
            <a:r>
              <a:rPr lang="en-US" dirty="0"/>
              <a:t> </a:t>
            </a:r>
            <a:r>
              <a:rPr lang="en-US" dirty="0" err="1"/>
              <a:t>all’angolo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solido</a:t>
            </a:r>
            <a:r>
              <a:rPr lang="en-US" dirty="0" smtClean="0"/>
              <a:t> </a:t>
            </a:r>
            <a:r>
              <a:rPr lang="el-GR" sz="2000" dirty="0">
                <a:latin typeface="Times New Roman" pitchFamily="18" charset="0"/>
              </a:rPr>
              <a:t>ΔΩ</a:t>
            </a:r>
            <a:r>
              <a:rPr lang="it-IT" sz="2000" dirty="0">
                <a:latin typeface="Arial Unicode MS" pitchFamily="34" charset="-128"/>
              </a:rPr>
              <a:t> </a:t>
            </a:r>
            <a:r>
              <a:rPr lang="it-IT" sz="2000" dirty="0" smtClean="0">
                <a:latin typeface="Arial Unicode MS" pitchFamily="34" charset="-128"/>
              </a:rPr>
              <a:t>fra </a:t>
            </a:r>
            <a:r>
              <a:rPr lang="it-IT" sz="2000" dirty="0">
                <a:latin typeface="Arial Unicode MS" pitchFamily="34" charset="-128"/>
              </a:rPr>
              <a:t>pixel e sensore.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179511" y="1908970"/>
            <a:ext cx="3797624" cy="8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Per caratterizzare l’energia incidente </a:t>
            </a:r>
          </a:p>
          <a:p>
            <a:r>
              <a:rPr lang="it-IT" dirty="0"/>
              <a:t>è necessario rimuovere dall’osservazione</a:t>
            </a:r>
          </a:p>
          <a:p>
            <a:r>
              <a:rPr lang="it-IT" dirty="0"/>
              <a:t>la dipendenza da</a:t>
            </a:r>
            <a:r>
              <a:rPr lang="en-US" dirty="0"/>
              <a:t>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l-GR" sz="2000" i="1" dirty="0">
                <a:latin typeface="Times New Roman" pitchFamily="18" charset="0"/>
              </a:rPr>
              <a:t>Α</a:t>
            </a:r>
            <a:r>
              <a:rPr lang="el-GR" dirty="0"/>
              <a:t>, </a:t>
            </a:r>
            <a:r>
              <a:rPr lang="el-GR" sz="2000" dirty="0">
                <a:latin typeface="Times New Roman" pitchFamily="18" charset="0"/>
              </a:rPr>
              <a:t>Δ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dirty="0"/>
              <a:t> e</a:t>
            </a:r>
            <a:r>
              <a:rPr lang="el-GR" dirty="0"/>
              <a:t> </a:t>
            </a:r>
            <a:r>
              <a:rPr lang="el-GR" sz="2000" dirty="0">
                <a:latin typeface="Times New Roman" pitchFamily="18" charset="0"/>
              </a:rPr>
              <a:t>ΔΩ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100" name="Text Box 27"/>
          <p:cNvSpPr txBox="1">
            <a:spLocks noChangeArrowheads="1"/>
          </p:cNvSpPr>
          <p:nvPr/>
        </p:nvSpPr>
        <p:spPr bwMode="auto">
          <a:xfrm>
            <a:off x="267277" y="2883740"/>
            <a:ext cx="369143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/>
              <a:t>Definizioni</a:t>
            </a:r>
            <a:r>
              <a:rPr lang="en-US" dirty="0"/>
              <a:t> di base (</a:t>
            </a:r>
            <a:r>
              <a:rPr lang="en-US" sz="2000" i="1" dirty="0">
                <a:latin typeface="Times New Roman" pitchFamily="18" charset="0"/>
              </a:rPr>
              <a:t>Q</a:t>
            </a:r>
            <a:r>
              <a:rPr lang="en-US" dirty="0"/>
              <a:t> = </a:t>
            </a:r>
            <a:r>
              <a:rPr lang="en-US" dirty="0" err="1"/>
              <a:t>energia</a:t>
            </a:r>
            <a:r>
              <a:rPr lang="en-US" dirty="0"/>
              <a:t>)</a:t>
            </a:r>
            <a:endParaRPr lang="el-GR" sz="2000" i="1" dirty="0">
              <a:latin typeface="Times New Roman" pitchFamily="18" charset="0"/>
            </a:endParaRPr>
          </a:p>
        </p:txBody>
      </p:sp>
      <p:sp>
        <p:nvSpPr>
          <p:cNvPr id="101" name="Text Box 28"/>
          <p:cNvSpPr txBox="1">
            <a:spLocks noChangeArrowheads="1"/>
          </p:cNvSpPr>
          <p:nvPr/>
        </p:nvSpPr>
        <p:spPr bwMode="auto">
          <a:xfrm>
            <a:off x="445455" y="5897873"/>
            <a:ext cx="123050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Radianza </a:t>
            </a:r>
            <a:r>
              <a:rPr lang="en-US" sz="2000" i="1">
                <a:latin typeface="Times New Roman" pitchFamily="18" charset="0"/>
              </a:rPr>
              <a:t>L</a:t>
            </a:r>
            <a:r>
              <a:rPr lang="en-US"/>
              <a:t>:</a:t>
            </a:r>
            <a:endParaRPr lang="el-GR"/>
          </a:p>
        </p:txBody>
      </p:sp>
      <p:graphicFrame>
        <p:nvGraphicFramePr>
          <p:cNvPr id="102" name="Object 29"/>
          <p:cNvGraphicFramePr>
            <a:graphicFrameLocks noChangeAspect="1"/>
          </p:cNvGraphicFramePr>
          <p:nvPr>
            <p:extLst/>
          </p:nvPr>
        </p:nvGraphicFramePr>
        <p:xfrm>
          <a:off x="4940785" y="5747103"/>
          <a:ext cx="785430" cy="59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16" imgW="457200" imgH="342720" progId="Equation.DSMT4">
                  <p:embed/>
                </p:oleObj>
              </mc:Choice>
              <mc:Fallback>
                <p:oleObj name="Equation" r:id="rId16" imgW="457200" imgH="342720" progId="Equation.DSMT4">
                  <p:embed/>
                  <p:pic>
                    <p:nvPicPr>
                      <p:cNvPr id="10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785" y="5747103"/>
                        <a:ext cx="785430" cy="59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384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7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CONCETTI FONDAMENTALI – REALTA’ FISICA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1163" y="908050"/>
            <a:ext cx="194945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hlink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A. La realtà fisica</a:t>
            </a:r>
            <a:endParaRPr lang="el-GR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995738" y="765175"/>
            <a:ext cx="4751387" cy="3505200"/>
            <a:chOff x="1316" y="686"/>
            <a:chExt cx="2993" cy="22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655" y="754"/>
              <a:ext cx="2540" cy="1905"/>
            </a:xfrm>
            <a:prstGeom prst="rect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655" y="268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0.5</a:t>
              </a:r>
              <a:endParaRPr lang="el-GR" sz="160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316" y="253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0.5</a:t>
              </a:r>
              <a:endParaRPr lang="el-GR" sz="160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655" y="754"/>
              <a:ext cx="0" cy="1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14" y="2658"/>
              <a:ext cx="0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608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973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132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290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449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767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925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084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243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402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560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719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78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037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195" y="265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1587" y="2659"/>
              <a:ext cx="2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1587" y="2387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1587" y="2115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1587" y="1842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1587" y="1570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1587" y="1298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1587" y="1026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2451" y="267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1.0</a:t>
              </a:r>
              <a:endParaRPr lang="el-GR" sz="1600"/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3245" y="267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1.5</a:t>
              </a:r>
              <a:endParaRPr lang="el-GR" sz="1600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4015" y="267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2.0</a:t>
              </a:r>
              <a:endParaRPr lang="el-GR" sz="1600"/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1338" y="1207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0.5</a:t>
              </a:r>
              <a:endParaRPr lang="el-GR" sz="1600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1383" y="68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ρ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3558" y="2364"/>
              <a:ext cx="6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sz="2400">
                  <a:latin typeface="Times New Roman" pitchFamily="18" charset="0"/>
                </a:rPr>
                <a:t>λ (μ</a:t>
              </a:r>
              <a:r>
                <a:rPr lang="en-US" sz="2400">
                  <a:latin typeface="Times New Roman" pitchFamily="18" charset="0"/>
                </a:rPr>
                <a:t>m)</a:t>
              </a:r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767" y="91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33CC33"/>
                  </a:solidFill>
                  <a:latin typeface="Times New Roman" pitchFamily="18" charset="0"/>
                </a:rPr>
                <a:t>V</a:t>
              </a:r>
              <a:endParaRPr lang="el-GR" sz="24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540" y="1577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endParaRPr lang="el-G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2245" y="22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1010FF"/>
                  </a:solidFill>
                  <a:latin typeface="Times New Roman" pitchFamily="18" charset="0"/>
                </a:rPr>
                <a:t>A</a:t>
              </a:r>
              <a:endParaRPr lang="el-GR" sz="2400">
                <a:solidFill>
                  <a:srgbClr val="1010FF"/>
                </a:solidFill>
                <a:latin typeface="Times New Roman" pitchFamily="18" charset="0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655" y="1671"/>
              <a:ext cx="2538" cy="943"/>
            </a:xfrm>
            <a:custGeom>
              <a:avLst/>
              <a:gdLst>
                <a:gd name="T0" fmla="*/ 0 w 2538"/>
                <a:gd name="T1" fmla="*/ 943 h 943"/>
                <a:gd name="T2" fmla="*/ 30 w 2538"/>
                <a:gd name="T3" fmla="*/ 897 h 943"/>
                <a:gd name="T4" fmla="*/ 51 w 2538"/>
                <a:gd name="T5" fmla="*/ 842 h 943"/>
                <a:gd name="T6" fmla="*/ 91 w 2538"/>
                <a:gd name="T7" fmla="*/ 784 h 943"/>
                <a:gd name="T8" fmla="*/ 117 w 2538"/>
                <a:gd name="T9" fmla="*/ 741 h 943"/>
                <a:gd name="T10" fmla="*/ 171 w 2538"/>
                <a:gd name="T11" fmla="*/ 705 h 943"/>
                <a:gd name="T12" fmla="*/ 201 w 2538"/>
                <a:gd name="T13" fmla="*/ 662 h 943"/>
                <a:gd name="T14" fmla="*/ 249 w 2538"/>
                <a:gd name="T15" fmla="*/ 618 h 943"/>
                <a:gd name="T16" fmla="*/ 289 w 2538"/>
                <a:gd name="T17" fmla="*/ 594 h 943"/>
                <a:gd name="T18" fmla="*/ 340 w 2538"/>
                <a:gd name="T19" fmla="*/ 557 h 943"/>
                <a:gd name="T20" fmla="*/ 386 w 2538"/>
                <a:gd name="T21" fmla="*/ 512 h 943"/>
                <a:gd name="T22" fmla="*/ 423 w 2538"/>
                <a:gd name="T23" fmla="*/ 470 h 943"/>
                <a:gd name="T24" fmla="*/ 442 w 2538"/>
                <a:gd name="T25" fmla="*/ 431 h 943"/>
                <a:gd name="T26" fmla="*/ 475 w 2538"/>
                <a:gd name="T27" fmla="*/ 392 h 943"/>
                <a:gd name="T28" fmla="*/ 514 w 2538"/>
                <a:gd name="T29" fmla="*/ 354 h 943"/>
                <a:gd name="T30" fmla="*/ 544 w 2538"/>
                <a:gd name="T31" fmla="*/ 306 h 943"/>
                <a:gd name="T32" fmla="*/ 583 w 2538"/>
                <a:gd name="T33" fmla="*/ 266 h 943"/>
                <a:gd name="T34" fmla="*/ 612 w 2538"/>
                <a:gd name="T35" fmla="*/ 224 h 943"/>
                <a:gd name="T36" fmla="*/ 643 w 2538"/>
                <a:gd name="T37" fmla="*/ 185 h 943"/>
                <a:gd name="T38" fmla="*/ 676 w 2538"/>
                <a:gd name="T39" fmla="*/ 140 h 943"/>
                <a:gd name="T40" fmla="*/ 726 w 2538"/>
                <a:gd name="T41" fmla="*/ 137 h 943"/>
                <a:gd name="T42" fmla="*/ 778 w 2538"/>
                <a:gd name="T43" fmla="*/ 140 h 943"/>
                <a:gd name="T44" fmla="*/ 828 w 2538"/>
                <a:gd name="T45" fmla="*/ 138 h 943"/>
                <a:gd name="T46" fmla="*/ 868 w 2538"/>
                <a:gd name="T47" fmla="*/ 147 h 943"/>
                <a:gd name="T48" fmla="*/ 934 w 2538"/>
                <a:gd name="T49" fmla="*/ 191 h 943"/>
                <a:gd name="T50" fmla="*/ 994 w 2538"/>
                <a:gd name="T51" fmla="*/ 186 h 943"/>
                <a:gd name="T52" fmla="*/ 1084 w 2538"/>
                <a:gd name="T53" fmla="*/ 179 h 943"/>
                <a:gd name="T54" fmla="*/ 1156 w 2538"/>
                <a:gd name="T55" fmla="*/ 173 h 943"/>
                <a:gd name="T56" fmla="*/ 1215 w 2538"/>
                <a:gd name="T57" fmla="*/ 167 h 943"/>
                <a:gd name="T58" fmla="*/ 1272 w 2538"/>
                <a:gd name="T59" fmla="*/ 185 h 943"/>
                <a:gd name="T60" fmla="*/ 1321 w 2538"/>
                <a:gd name="T61" fmla="*/ 204 h 943"/>
                <a:gd name="T62" fmla="*/ 1372 w 2538"/>
                <a:gd name="T63" fmla="*/ 198 h 943"/>
                <a:gd name="T64" fmla="*/ 1428 w 2538"/>
                <a:gd name="T65" fmla="*/ 201 h 943"/>
                <a:gd name="T66" fmla="*/ 1483 w 2538"/>
                <a:gd name="T67" fmla="*/ 183 h 943"/>
                <a:gd name="T68" fmla="*/ 1528 w 2538"/>
                <a:gd name="T69" fmla="*/ 164 h 943"/>
                <a:gd name="T70" fmla="*/ 1624 w 2538"/>
                <a:gd name="T71" fmla="*/ 158 h 943"/>
                <a:gd name="T72" fmla="*/ 1681 w 2538"/>
                <a:gd name="T73" fmla="*/ 131 h 943"/>
                <a:gd name="T74" fmla="*/ 1729 w 2538"/>
                <a:gd name="T75" fmla="*/ 123 h 943"/>
                <a:gd name="T76" fmla="*/ 1773 w 2538"/>
                <a:gd name="T77" fmla="*/ 134 h 943"/>
                <a:gd name="T78" fmla="*/ 1846 w 2538"/>
                <a:gd name="T79" fmla="*/ 120 h 943"/>
                <a:gd name="T80" fmla="*/ 1921 w 2538"/>
                <a:gd name="T81" fmla="*/ 101 h 943"/>
                <a:gd name="T82" fmla="*/ 1992 w 2538"/>
                <a:gd name="T83" fmla="*/ 72 h 943"/>
                <a:gd name="T84" fmla="*/ 2052 w 2538"/>
                <a:gd name="T85" fmla="*/ 60 h 943"/>
                <a:gd name="T86" fmla="*/ 2110 w 2538"/>
                <a:gd name="T87" fmla="*/ 57 h 943"/>
                <a:gd name="T88" fmla="*/ 2157 w 2538"/>
                <a:gd name="T89" fmla="*/ 78 h 943"/>
                <a:gd name="T90" fmla="*/ 2191 w 2538"/>
                <a:gd name="T91" fmla="*/ 101 h 943"/>
                <a:gd name="T92" fmla="*/ 2235 w 2538"/>
                <a:gd name="T93" fmla="*/ 92 h 943"/>
                <a:gd name="T94" fmla="*/ 2283 w 2538"/>
                <a:gd name="T95" fmla="*/ 53 h 943"/>
                <a:gd name="T96" fmla="*/ 2323 w 2538"/>
                <a:gd name="T97" fmla="*/ 12 h 943"/>
                <a:gd name="T98" fmla="*/ 2383 w 2538"/>
                <a:gd name="T99" fmla="*/ 0 h 943"/>
                <a:gd name="T100" fmla="*/ 2450 w 2538"/>
                <a:gd name="T101" fmla="*/ 13 h 943"/>
                <a:gd name="T102" fmla="*/ 2497 w 2538"/>
                <a:gd name="T103" fmla="*/ 51 h 943"/>
                <a:gd name="T104" fmla="*/ 2538 w 2538"/>
                <a:gd name="T105" fmla="*/ 93 h 9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38" h="943">
                  <a:moveTo>
                    <a:pt x="0" y="943"/>
                  </a:moveTo>
                  <a:cubicBezTo>
                    <a:pt x="5" y="935"/>
                    <a:pt x="22" y="914"/>
                    <a:pt x="30" y="897"/>
                  </a:cubicBezTo>
                  <a:cubicBezTo>
                    <a:pt x="38" y="880"/>
                    <a:pt x="41" y="861"/>
                    <a:pt x="51" y="842"/>
                  </a:cubicBezTo>
                  <a:cubicBezTo>
                    <a:pt x="61" y="823"/>
                    <a:pt x="80" y="801"/>
                    <a:pt x="91" y="784"/>
                  </a:cubicBezTo>
                  <a:cubicBezTo>
                    <a:pt x="102" y="767"/>
                    <a:pt x="104" y="754"/>
                    <a:pt x="117" y="741"/>
                  </a:cubicBezTo>
                  <a:cubicBezTo>
                    <a:pt x="130" y="728"/>
                    <a:pt x="157" y="718"/>
                    <a:pt x="171" y="705"/>
                  </a:cubicBezTo>
                  <a:cubicBezTo>
                    <a:pt x="185" y="692"/>
                    <a:pt x="188" y="676"/>
                    <a:pt x="201" y="662"/>
                  </a:cubicBezTo>
                  <a:cubicBezTo>
                    <a:pt x="214" y="648"/>
                    <a:pt x="234" y="629"/>
                    <a:pt x="249" y="618"/>
                  </a:cubicBezTo>
                  <a:cubicBezTo>
                    <a:pt x="264" y="607"/>
                    <a:pt x="274" y="604"/>
                    <a:pt x="289" y="594"/>
                  </a:cubicBezTo>
                  <a:cubicBezTo>
                    <a:pt x="304" y="584"/>
                    <a:pt x="324" y="571"/>
                    <a:pt x="340" y="557"/>
                  </a:cubicBezTo>
                  <a:cubicBezTo>
                    <a:pt x="356" y="543"/>
                    <a:pt x="372" y="526"/>
                    <a:pt x="386" y="512"/>
                  </a:cubicBezTo>
                  <a:cubicBezTo>
                    <a:pt x="400" y="498"/>
                    <a:pt x="414" y="483"/>
                    <a:pt x="423" y="470"/>
                  </a:cubicBezTo>
                  <a:cubicBezTo>
                    <a:pt x="432" y="457"/>
                    <a:pt x="433" y="444"/>
                    <a:pt x="442" y="431"/>
                  </a:cubicBezTo>
                  <a:cubicBezTo>
                    <a:pt x="451" y="418"/>
                    <a:pt x="463" y="405"/>
                    <a:pt x="475" y="392"/>
                  </a:cubicBezTo>
                  <a:cubicBezTo>
                    <a:pt x="487" y="379"/>
                    <a:pt x="503" y="368"/>
                    <a:pt x="514" y="354"/>
                  </a:cubicBezTo>
                  <a:cubicBezTo>
                    <a:pt x="525" y="340"/>
                    <a:pt x="533" y="320"/>
                    <a:pt x="544" y="306"/>
                  </a:cubicBezTo>
                  <a:cubicBezTo>
                    <a:pt x="555" y="292"/>
                    <a:pt x="572" y="280"/>
                    <a:pt x="583" y="266"/>
                  </a:cubicBezTo>
                  <a:cubicBezTo>
                    <a:pt x="594" y="252"/>
                    <a:pt x="602" y="237"/>
                    <a:pt x="612" y="224"/>
                  </a:cubicBezTo>
                  <a:cubicBezTo>
                    <a:pt x="622" y="211"/>
                    <a:pt x="632" y="199"/>
                    <a:pt x="643" y="185"/>
                  </a:cubicBezTo>
                  <a:cubicBezTo>
                    <a:pt x="654" y="171"/>
                    <a:pt x="662" y="148"/>
                    <a:pt x="676" y="140"/>
                  </a:cubicBezTo>
                  <a:cubicBezTo>
                    <a:pt x="690" y="132"/>
                    <a:pt x="709" y="137"/>
                    <a:pt x="726" y="137"/>
                  </a:cubicBezTo>
                  <a:cubicBezTo>
                    <a:pt x="743" y="137"/>
                    <a:pt x="761" y="140"/>
                    <a:pt x="778" y="140"/>
                  </a:cubicBezTo>
                  <a:cubicBezTo>
                    <a:pt x="795" y="140"/>
                    <a:pt x="813" y="137"/>
                    <a:pt x="828" y="138"/>
                  </a:cubicBezTo>
                  <a:cubicBezTo>
                    <a:pt x="843" y="139"/>
                    <a:pt x="850" y="138"/>
                    <a:pt x="868" y="147"/>
                  </a:cubicBezTo>
                  <a:cubicBezTo>
                    <a:pt x="886" y="156"/>
                    <a:pt x="913" y="184"/>
                    <a:pt x="934" y="191"/>
                  </a:cubicBezTo>
                  <a:cubicBezTo>
                    <a:pt x="955" y="198"/>
                    <a:pt x="969" y="188"/>
                    <a:pt x="994" y="186"/>
                  </a:cubicBezTo>
                  <a:cubicBezTo>
                    <a:pt x="1019" y="184"/>
                    <a:pt x="1057" y="181"/>
                    <a:pt x="1084" y="179"/>
                  </a:cubicBezTo>
                  <a:cubicBezTo>
                    <a:pt x="1111" y="177"/>
                    <a:pt x="1134" y="175"/>
                    <a:pt x="1156" y="173"/>
                  </a:cubicBezTo>
                  <a:cubicBezTo>
                    <a:pt x="1178" y="171"/>
                    <a:pt x="1196" y="165"/>
                    <a:pt x="1215" y="167"/>
                  </a:cubicBezTo>
                  <a:cubicBezTo>
                    <a:pt x="1234" y="169"/>
                    <a:pt x="1254" y="179"/>
                    <a:pt x="1272" y="185"/>
                  </a:cubicBezTo>
                  <a:cubicBezTo>
                    <a:pt x="1290" y="191"/>
                    <a:pt x="1304" y="202"/>
                    <a:pt x="1321" y="204"/>
                  </a:cubicBezTo>
                  <a:cubicBezTo>
                    <a:pt x="1338" y="206"/>
                    <a:pt x="1354" y="198"/>
                    <a:pt x="1372" y="198"/>
                  </a:cubicBezTo>
                  <a:cubicBezTo>
                    <a:pt x="1390" y="198"/>
                    <a:pt x="1410" y="203"/>
                    <a:pt x="1428" y="201"/>
                  </a:cubicBezTo>
                  <a:cubicBezTo>
                    <a:pt x="1446" y="199"/>
                    <a:pt x="1467" y="189"/>
                    <a:pt x="1483" y="183"/>
                  </a:cubicBezTo>
                  <a:cubicBezTo>
                    <a:pt x="1499" y="177"/>
                    <a:pt x="1505" y="168"/>
                    <a:pt x="1528" y="164"/>
                  </a:cubicBezTo>
                  <a:cubicBezTo>
                    <a:pt x="1551" y="160"/>
                    <a:pt x="1599" y="163"/>
                    <a:pt x="1624" y="158"/>
                  </a:cubicBezTo>
                  <a:cubicBezTo>
                    <a:pt x="1649" y="153"/>
                    <a:pt x="1664" y="137"/>
                    <a:pt x="1681" y="131"/>
                  </a:cubicBezTo>
                  <a:cubicBezTo>
                    <a:pt x="1698" y="125"/>
                    <a:pt x="1714" y="123"/>
                    <a:pt x="1729" y="123"/>
                  </a:cubicBezTo>
                  <a:cubicBezTo>
                    <a:pt x="1744" y="123"/>
                    <a:pt x="1754" y="134"/>
                    <a:pt x="1773" y="134"/>
                  </a:cubicBezTo>
                  <a:cubicBezTo>
                    <a:pt x="1792" y="134"/>
                    <a:pt x="1821" y="125"/>
                    <a:pt x="1846" y="120"/>
                  </a:cubicBezTo>
                  <a:cubicBezTo>
                    <a:pt x="1871" y="115"/>
                    <a:pt x="1897" y="109"/>
                    <a:pt x="1921" y="101"/>
                  </a:cubicBezTo>
                  <a:cubicBezTo>
                    <a:pt x="1945" y="93"/>
                    <a:pt x="1970" y="79"/>
                    <a:pt x="1992" y="72"/>
                  </a:cubicBezTo>
                  <a:cubicBezTo>
                    <a:pt x="2014" y="65"/>
                    <a:pt x="2032" y="62"/>
                    <a:pt x="2052" y="60"/>
                  </a:cubicBezTo>
                  <a:cubicBezTo>
                    <a:pt x="2072" y="58"/>
                    <a:pt x="2093" y="54"/>
                    <a:pt x="2110" y="57"/>
                  </a:cubicBezTo>
                  <a:cubicBezTo>
                    <a:pt x="2127" y="60"/>
                    <a:pt x="2144" y="71"/>
                    <a:pt x="2157" y="78"/>
                  </a:cubicBezTo>
                  <a:cubicBezTo>
                    <a:pt x="2170" y="85"/>
                    <a:pt x="2178" y="99"/>
                    <a:pt x="2191" y="101"/>
                  </a:cubicBezTo>
                  <a:cubicBezTo>
                    <a:pt x="2204" y="103"/>
                    <a:pt x="2220" y="100"/>
                    <a:pt x="2235" y="92"/>
                  </a:cubicBezTo>
                  <a:cubicBezTo>
                    <a:pt x="2250" y="84"/>
                    <a:pt x="2268" y="66"/>
                    <a:pt x="2283" y="53"/>
                  </a:cubicBezTo>
                  <a:cubicBezTo>
                    <a:pt x="2298" y="40"/>
                    <a:pt x="2306" y="21"/>
                    <a:pt x="2323" y="12"/>
                  </a:cubicBezTo>
                  <a:cubicBezTo>
                    <a:pt x="2340" y="3"/>
                    <a:pt x="2362" y="0"/>
                    <a:pt x="2383" y="0"/>
                  </a:cubicBezTo>
                  <a:cubicBezTo>
                    <a:pt x="2404" y="0"/>
                    <a:pt x="2431" y="5"/>
                    <a:pt x="2450" y="13"/>
                  </a:cubicBezTo>
                  <a:cubicBezTo>
                    <a:pt x="2469" y="21"/>
                    <a:pt x="2482" y="38"/>
                    <a:pt x="2497" y="51"/>
                  </a:cubicBezTo>
                  <a:cubicBezTo>
                    <a:pt x="2512" y="64"/>
                    <a:pt x="2530" y="84"/>
                    <a:pt x="2538" y="93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655" y="1090"/>
              <a:ext cx="2542" cy="1394"/>
            </a:xfrm>
            <a:custGeom>
              <a:avLst/>
              <a:gdLst>
                <a:gd name="T0" fmla="*/ 27 w 2542"/>
                <a:gd name="T1" fmla="*/ 1345 h 1394"/>
                <a:gd name="T2" fmla="*/ 67 w 2542"/>
                <a:gd name="T3" fmla="*/ 1256 h 1394"/>
                <a:gd name="T4" fmla="*/ 132 w 2542"/>
                <a:gd name="T5" fmla="*/ 1240 h 1394"/>
                <a:gd name="T6" fmla="*/ 183 w 2542"/>
                <a:gd name="T7" fmla="*/ 1192 h 1394"/>
                <a:gd name="T8" fmla="*/ 226 w 2542"/>
                <a:gd name="T9" fmla="*/ 1132 h 1394"/>
                <a:gd name="T10" fmla="*/ 291 w 2542"/>
                <a:gd name="T11" fmla="*/ 1190 h 1394"/>
                <a:gd name="T12" fmla="*/ 334 w 2542"/>
                <a:gd name="T13" fmla="*/ 1264 h 1394"/>
                <a:gd name="T14" fmla="*/ 405 w 2542"/>
                <a:gd name="T15" fmla="*/ 1280 h 1394"/>
                <a:gd name="T16" fmla="*/ 438 w 2542"/>
                <a:gd name="T17" fmla="*/ 1130 h 1394"/>
                <a:gd name="T18" fmla="*/ 462 w 2542"/>
                <a:gd name="T19" fmla="*/ 910 h 1394"/>
                <a:gd name="T20" fmla="*/ 481 w 2542"/>
                <a:gd name="T21" fmla="*/ 685 h 1394"/>
                <a:gd name="T22" fmla="*/ 507 w 2542"/>
                <a:gd name="T23" fmla="*/ 458 h 1394"/>
                <a:gd name="T24" fmla="*/ 529 w 2542"/>
                <a:gd name="T25" fmla="*/ 232 h 1394"/>
                <a:gd name="T26" fmla="*/ 556 w 2542"/>
                <a:gd name="T27" fmla="*/ 77 h 1394"/>
                <a:gd name="T28" fmla="*/ 625 w 2542"/>
                <a:gd name="T29" fmla="*/ 20 h 1394"/>
                <a:gd name="T30" fmla="*/ 703 w 2542"/>
                <a:gd name="T31" fmla="*/ 27 h 1394"/>
                <a:gd name="T32" fmla="*/ 769 w 2542"/>
                <a:gd name="T33" fmla="*/ 112 h 1394"/>
                <a:gd name="T34" fmla="*/ 816 w 2542"/>
                <a:gd name="T35" fmla="*/ 146 h 1394"/>
                <a:gd name="T36" fmla="*/ 846 w 2542"/>
                <a:gd name="T37" fmla="*/ 77 h 1394"/>
                <a:gd name="T38" fmla="*/ 883 w 2542"/>
                <a:gd name="T39" fmla="*/ 56 h 1394"/>
                <a:gd name="T40" fmla="*/ 930 w 2542"/>
                <a:gd name="T41" fmla="*/ 4 h 1394"/>
                <a:gd name="T42" fmla="*/ 998 w 2542"/>
                <a:gd name="T43" fmla="*/ 27 h 1394"/>
                <a:gd name="T44" fmla="*/ 1047 w 2542"/>
                <a:gd name="T45" fmla="*/ 106 h 1394"/>
                <a:gd name="T46" fmla="*/ 1185 w 2542"/>
                <a:gd name="T47" fmla="*/ 131 h 1394"/>
                <a:gd name="T48" fmla="*/ 1293 w 2542"/>
                <a:gd name="T49" fmla="*/ 140 h 1394"/>
                <a:gd name="T50" fmla="*/ 1374 w 2542"/>
                <a:gd name="T51" fmla="*/ 80 h 1394"/>
                <a:gd name="T52" fmla="*/ 1429 w 2542"/>
                <a:gd name="T53" fmla="*/ 208 h 1394"/>
                <a:gd name="T54" fmla="*/ 1473 w 2542"/>
                <a:gd name="T55" fmla="*/ 437 h 1394"/>
                <a:gd name="T56" fmla="*/ 1512 w 2542"/>
                <a:gd name="T57" fmla="*/ 610 h 1394"/>
                <a:gd name="T58" fmla="*/ 1546 w 2542"/>
                <a:gd name="T59" fmla="*/ 773 h 1394"/>
                <a:gd name="T60" fmla="*/ 1608 w 2542"/>
                <a:gd name="T61" fmla="*/ 871 h 1394"/>
                <a:gd name="T62" fmla="*/ 1696 w 2542"/>
                <a:gd name="T63" fmla="*/ 839 h 1394"/>
                <a:gd name="T64" fmla="*/ 1795 w 2542"/>
                <a:gd name="T65" fmla="*/ 733 h 1394"/>
                <a:gd name="T66" fmla="*/ 1881 w 2542"/>
                <a:gd name="T67" fmla="*/ 643 h 1394"/>
                <a:gd name="T68" fmla="*/ 1977 w 2542"/>
                <a:gd name="T69" fmla="*/ 545 h 1394"/>
                <a:gd name="T70" fmla="*/ 2023 w 2542"/>
                <a:gd name="T71" fmla="*/ 440 h 1394"/>
                <a:gd name="T72" fmla="*/ 2087 w 2542"/>
                <a:gd name="T73" fmla="*/ 412 h 1394"/>
                <a:gd name="T74" fmla="*/ 2160 w 2542"/>
                <a:gd name="T75" fmla="*/ 512 h 1394"/>
                <a:gd name="T76" fmla="*/ 2244 w 2542"/>
                <a:gd name="T77" fmla="*/ 626 h 1394"/>
                <a:gd name="T78" fmla="*/ 2352 w 2542"/>
                <a:gd name="T79" fmla="*/ 760 h 1394"/>
                <a:gd name="T80" fmla="*/ 2424 w 2542"/>
                <a:gd name="T81" fmla="*/ 850 h 1394"/>
                <a:gd name="T82" fmla="*/ 2497 w 2542"/>
                <a:gd name="T83" fmla="*/ 958 h 13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42" h="1394">
                  <a:moveTo>
                    <a:pt x="0" y="1394"/>
                  </a:moveTo>
                  <a:cubicBezTo>
                    <a:pt x="4" y="1386"/>
                    <a:pt x="19" y="1361"/>
                    <a:pt x="27" y="1345"/>
                  </a:cubicBezTo>
                  <a:cubicBezTo>
                    <a:pt x="35" y="1329"/>
                    <a:pt x="44" y="1313"/>
                    <a:pt x="51" y="1298"/>
                  </a:cubicBezTo>
                  <a:cubicBezTo>
                    <a:pt x="58" y="1283"/>
                    <a:pt x="60" y="1266"/>
                    <a:pt x="67" y="1256"/>
                  </a:cubicBezTo>
                  <a:cubicBezTo>
                    <a:pt x="74" y="1246"/>
                    <a:pt x="80" y="1240"/>
                    <a:pt x="91" y="1237"/>
                  </a:cubicBezTo>
                  <a:cubicBezTo>
                    <a:pt x="102" y="1234"/>
                    <a:pt x="121" y="1241"/>
                    <a:pt x="132" y="1240"/>
                  </a:cubicBezTo>
                  <a:cubicBezTo>
                    <a:pt x="143" y="1239"/>
                    <a:pt x="151" y="1240"/>
                    <a:pt x="160" y="1232"/>
                  </a:cubicBezTo>
                  <a:cubicBezTo>
                    <a:pt x="169" y="1224"/>
                    <a:pt x="176" y="1204"/>
                    <a:pt x="183" y="1192"/>
                  </a:cubicBezTo>
                  <a:cubicBezTo>
                    <a:pt x="190" y="1180"/>
                    <a:pt x="194" y="1172"/>
                    <a:pt x="201" y="1162"/>
                  </a:cubicBezTo>
                  <a:cubicBezTo>
                    <a:pt x="208" y="1152"/>
                    <a:pt x="217" y="1133"/>
                    <a:pt x="226" y="1132"/>
                  </a:cubicBezTo>
                  <a:cubicBezTo>
                    <a:pt x="235" y="1131"/>
                    <a:pt x="242" y="1147"/>
                    <a:pt x="253" y="1157"/>
                  </a:cubicBezTo>
                  <a:cubicBezTo>
                    <a:pt x="264" y="1167"/>
                    <a:pt x="281" y="1178"/>
                    <a:pt x="291" y="1190"/>
                  </a:cubicBezTo>
                  <a:cubicBezTo>
                    <a:pt x="301" y="1202"/>
                    <a:pt x="309" y="1217"/>
                    <a:pt x="316" y="1229"/>
                  </a:cubicBezTo>
                  <a:cubicBezTo>
                    <a:pt x="323" y="1241"/>
                    <a:pt x="326" y="1254"/>
                    <a:pt x="334" y="1264"/>
                  </a:cubicBezTo>
                  <a:cubicBezTo>
                    <a:pt x="342" y="1274"/>
                    <a:pt x="351" y="1288"/>
                    <a:pt x="363" y="1291"/>
                  </a:cubicBezTo>
                  <a:cubicBezTo>
                    <a:pt x="375" y="1294"/>
                    <a:pt x="396" y="1286"/>
                    <a:pt x="405" y="1280"/>
                  </a:cubicBezTo>
                  <a:cubicBezTo>
                    <a:pt x="414" y="1274"/>
                    <a:pt x="415" y="1277"/>
                    <a:pt x="420" y="1252"/>
                  </a:cubicBezTo>
                  <a:cubicBezTo>
                    <a:pt x="425" y="1227"/>
                    <a:pt x="433" y="1172"/>
                    <a:pt x="438" y="1130"/>
                  </a:cubicBezTo>
                  <a:cubicBezTo>
                    <a:pt x="443" y="1088"/>
                    <a:pt x="447" y="1037"/>
                    <a:pt x="451" y="1000"/>
                  </a:cubicBezTo>
                  <a:cubicBezTo>
                    <a:pt x="455" y="963"/>
                    <a:pt x="459" y="943"/>
                    <a:pt x="462" y="910"/>
                  </a:cubicBezTo>
                  <a:cubicBezTo>
                    <a:pt x="465" y="877"/>
                    <a:pt x="469" y="838"/>
                    <a:pt x="472" y="800"/>
                  </a:cubicBezTo>
                  <a:cubicBezTo>
                    <a:pt x="475" y="762"/>
                    <a:pt x="478" y="723"/>
                    <a:pt x="481" y="685"/>
                  </a:cubicBezTo>
                  <a:cubicBezTo>
                    <a:pt x="484" y="647"/>
                    <a:pt x="488" y="609"/>
                    <a:pt x="492" y="571"/>
                  </a:cubicBezTo>
                  <a:cubicBezTo>
                    <a:pt x="496" y="533"/>
                    <a:pt x="503" y="496"/>
                    <a:pt x="507" y="458"/>
                  </a:cubicBezTo>
                  <a:cubicBezTo>
                    <a:pt x="511" y="420"/>
                    <a:pt x="515" y="382"/>
                    <a:pt x="519" y="344"/>
                  </a:cubicBezTo>
                  <a:cubicBezTo>
                    <a:pt x="523" y="306"/>
                    <a:pt x="526" y="264"/>
                    <a:pt x="529" y="232"/>
                  </a:cubicBezTo>
                  <a:cubicBezTo>
                    <a:pt x="532" y="200"/>
                    <a:pt x="534" y="180"/>
                    <a:pt x="538" y="154"/>
                  </a:cubicBezTo>
                  <a:cubicBezTo>
                    <a:pt x="542" y="128"/>
                    <a:pt x="547" y="97"/>
                    <a:pt x="556" y="77"/>
                  </a:cubicBezTo>
                  <a:cubicBezTo>
                    <a:pt x="565" y="57"/>
                    <a:pt x="577" y="42"/>
                    <a:pt x="589" y="32"/>
                  </a:cubicBezTo>
                  <a:cubicBezTo>
                    <a:pt x="601" y="22"/>
                    <a:pt x="614" y="22"/>
                    <a:pt x="625" y="20"/>
                  </a:cubicBezTo>
                  <a:cubicBezTo>
                    <a:pt x="636" y="18"/>
                    <a:pt x="644" y="21"/>
                    <a:pt x="657" y="22"/>
                  </a:cubicBezTo>
                  <a:cubicBezTo>
                    <a:pt x="670" y="23"/>
                    <a:pt x="690" y="21"/>
                    <a:pt x="703" y="27"/>
                  </a:cubicBezTo>
                  <a:cubicBezTo>
                    <a:pt x="716" y="33"/>
                    <a:pt x="725" y="42"/>
                    <a:pt x="736" y="56"/>
                  </a:cubicBezTo>
                  <a:cubicBezTo>
                    <a:pt x="747" y="70"/>
                    <a:pt x="759" y="98"/>
                    <a:pt x="769" y="112"/>
                  </a:cubicBezTo>
                  <a:cubicBezTo>
                    <a:pt x="779" y="126"/>
                    <a:pt x="786" y="134"/>
                    <a:pt x="794" y="140"/>
                  </a:cubicBezTo>
                  <a:cubicBezTo>
                    <a:pt x="802" y="146"/>
                    <a:pt x="810" y="150"/>
                    <a:pt x="816" y="146"/>
                  </a:cubicBezTo>
                  <a:cubicBezTo>
                    <a:pt x="822" y="142"/>
                    <a:pt x="827" y="126"/>
                    <a:pt x="832" y="115"/>
                  </a:cubicBezTo>
                  <a:cubicBezTo>
                    <a:pt x="837" y="104"/>
                    <a:pt x="841" y="86"/>
                    <a:pt x="846" y="77"/>
                  </a:cubicBezTo>
                  <a:cubicBezTo>
                    <a:pt x="851" y="68"/>
                    <a:pt x="856" y="64"/>
                    <a:pt x="862" y="61"/>
                  </a:cubicBezTo>
                  <a:cubicBezTo>
                    <a:pt x="868" y="58"/>
                    <a:pt x="875" y="62"/>
                    <a:pt x="883" y="56"/>
                  </a:cubicBezTo>
                  <a:cubicBezTo>
                    <a:pt x="891" y="50"/>
                    <a:pt x="899" y="36"/>
                    <a:pt x="907" y="27"/>
                  </a:cubicBezTo>
                  <a:cubicBezTo>
                    <a:pt x="915" y="18"/>
                    <a:pt x="919" y="8"/>
                    <a:pt x="930" y="4"/>
                  </a:cubicBezTo>
                  <a:cubicBezTo>
                    <a:pt x="941" y="0"/>
                    <a:pt x="965" y="0"/>
                    <a:pt x="976" y="4"/>
                  </a:cubicBezTo>
                  <a:cubicBezTo>
                    <a:pt x="987" y="8"/>
                    <a:pt x="991" y="15"/>
                    <a:pt x="998" y="27"/>
                  </a:cubicBezTo>
                  <a:cubicBezTo>
                    <a:pt x="1005" y="39"/>
                    <a:pt x="1010" y="63"/>
                    <a:pt x="1018" y="76"/>
                  </a:cubicBezTo>
                  <a:cubicBezTo>
                    <a:pt x="1026" y="89"/>
                    <a:pt x="1032" y="100"/>
                    <a:pt x="1047" y="106"/>
                  </a:cubicBezTo>
                  <a:cubicBezTo>
                    <a:pt x="1062" y="112"/>
                    <a:pt x="1088" y="106"/>
                    <a:pt x="1111" y="110"/>
                  </a:cubicBezTo>
                  <a:cubicBezTo>
                    <a:pt x="1134" y="114"/>
                    <a:pt x="1163" y="125"/>
                    <a:pt x="1185" y="131"/>
                  </a:cubicBezTo>
                  <a:cubicBezTo>
                    <a:pt x="1207" y="137"/>
                    <a:pt x="1228" y="146"/>
                    <a:pt x="1246" y="148"/>
                  </a:cubicBezTo>
                  <a:cubicBezTo>
                    <a:pt x="1264" y="150"/>
                    <a:pt x="1278" y="148"/>
                    <a:pt x="1293" y="140"/>
                  </a:cubicBezTo>
                  <a:cubicBezTo>
                    <a:pt x="1308" y="132"/>
                    <a:pt x="1325" y="113"/>
                    <a:pt x="1338" y="103"/>
                  </a:cubicBezTo>
                  <a:cubicBezTo>
                    <a:pt x="1351" y="93"/>
                    <a:pt x="1361" y="78"/>
                    <a:pt x="1374" y="80"/>
                  </a:cubicBezTo>
                  <a:cubicBezTo>
                    <a:pt x="1387" y="82"/>
                    <a:pt x="1407" y="95"/>
                    <a:pt x="1416" y="116"/>
                  </a:cubicBezTo>
                  <a:cubicBezTo>
                    <a:pt x="1425" y="137"/>
                    <a:pt x="1425" y="178"/>
                    <a:pt x="1429" y="208"/>
                  </a:cubicBezTo>
                  <a:cubicBezTo>
                    <a:pt x="1433" y="238"/>
                    <a:pt x="1431" y="260"/>
                    <a:pt x="1438" y="298"/>
                  </a:cubicBezTo>
                  <a:cubicBezTo>
                    <a:pt x="1445" y="336"/>
                    <a:pt x="1464" y="399"/>
                    <a:pt x="1473" y="437"/>
                  </a:cubicBezTo>
                  <a:cubicBezTo>
                    <a:pt x="1482" y="475"/>
                    <a:pt x="1486" y="498"/>
                    <a:pt x="1492" y="527"/>
                  </a:cubicBezTo>
                  <a:cubicBezTo>
                    <a:pt x="1498" y="556"/>
                    <a:pt x="1506" y="583"/>
                    <a:pt x="1512" y="610"/>
                  </a:cubicBezTo>
                  <a:cubicBezTo>
                    <a:pt x="1518" y="637"/>
                    <a:pt x="1522" y="661"/>
                    <a:pt x="1528" y="688"/>
                  </a:cubicBezTo>
                  <a:cubicBezTo>
                    <a:pt x="1534" y="715"/>
                    <a:pt x="1540" y="749"/>
                    <a:pt x="1546" y="773"/>
                  </a:cubicBezTo>
                  <a:cubicBezTo>
                    <a:pt x="1552" y="797"/>
                    <a:pt x="1554" y="817"/>
                    <a:pt x="1564" y="833"/>
                  </a:cubicBezTo>
                  <a:cubicBezTo>
                    <a:pt x="1574" y="849"/>
                    <a:pt x="1593" y="865"/>
                    <a:pt x="1608" y="871"/>
                  </a:cubicBezTo>
                  <a:cubicBezTo>
                    <a:pt x="1623" y="877"/>
                    <a:pt x="1641" y="874"/>
                    <a:pt x="1656" y="869"/>
                  </a:cubicBezTo>
                  <a:cubicBezTo>
                    <a:pt x="1671" y="864"/>
                    <a:pt x="1681" y="854"/>
                    <a:pt x="1696" y="839"/>
                  </a:cubicBezTo>
                  <a:cubicBezTo>
                    <a:pt x="1711" y="824"/>
                    <a:pt x="1733" y="800"/>
                    <a:pt x="1749" y="782"/>
                  </a:cubicBezTo>
                  <a:cubicBezTo>
                    <a:pt x="1765" y="764"/>
                    <a:pt x="1780" y="750"/>
                    <a:pt x="1795" y="733"/>
                  </a:cubicBezTo>
                  <a:cubicBezTo>
                    <a:pt x="1810" y="716"/>
                    <a:pt x="1828" y="697"/>
                    <a:pt x="1842" y="682"/>
                  </a:cubicBezTo>
                  <a:cubicBezTo>
                    <a:pt x="1856" y="667"/>
                    <a:pt x="1865" y="658"/>
                    <a:pt x="1881" y="643"/>
                  </a:cubicBezTo>
                  <a:cubicBezTo>
                    <a:pt x="1897" y="628"/>
                    <a:pt x="1920" y="611"/>
                    <a:pt x="1936" y="595"/>
                  </a:cubicBezTo>
                  <a:cubicBezTo>
                    <a:pt x="1952" y="579"/>
                    <a:pt x="1966" y="563"/>
                    <a:pt x="1977" y="545"/>
                  </a:cubicBezTo>
                  <a:cubicBezTo>
                    <a:pt x="1988" y="527"/>
                    <a:pt x="1996" y="502"/>
                    <a:pt x="2004" y="485"/>
                  </a:cubicBezTo>
                  <a:cubicBezTo>
                    <a:pt x="2012" y="468"/>
                    <a:pt x="2017" y="452"/>
                    <a:pt x="2023" y="440"/>
                  </a:cubicBezTo>
                  <a:cubicBezTo>
                    <a:pt x="2029" y="428"/>
                    <a:pt x="2030" y="417"/>
                    <a:pt x="2041" y="412"/>
                  </a:cubicBezTo>
                  <a:cubicBezTo>
                    <a:pt x="2052" y="407"/>
                    <a:pt x="2073" y="404"/>
                    <a:pt x="2087" y="412"/>
                  </a:cubicBezTo>
                  <a:cubicBezTo>
                    <a:pt x="2101" y="420"/>
                    <a:pt x="2113" y="441"/>
                    <a:pt x="2125" y="458"/>
                  </a:cubicBezTo>
                  <a:cubicBezTo>
                    <a:pt x="2137" y="475"/>
                    <a:pt x="2146" y="492"/>
                    <a:pt x="2160" y="512"/>
                  </a:cubicBezTo>
                  <a:cubicBezTo>
                    <a:pt x="2174" y="532"/>
                    <a:pt x="2198" y="561"/>
                    <a:pt x="2212" y="580"/>
                  </a:cubicBezTo>
                  <a:cubicBezTo>
                    <a:pt x="2226" y="599"/>
                    <a:pt x="2231" y="608"/>
                    <a:pt x="2244" y="626"/>
                  </a:cubicBezTo>
                  <a:cubicBezTo>
                    <a:pt x="2257" y="644"/>
                    <a:pt x="2271" y="667"/>
                    <a:pt x="2289" y="689"/>
                  </a:cubicBezTo>
                  <a:cubicBezTo>
                    <a:pt x="2307" y="711"/>
                    <a:pt x="2334" y="739"/>
                    <a:pt x="2352" y="760"/>
                  </a:cubicBezTo>
                  <a:cubicBezTo>
                    <a:pt x="2370" y="781"/>
                    <a:pt x="2386" y="799"/>
                    <a:pt x="2398" y="814"/>
                  </a:cubicBezTo>
                  <a:cubicBezTo>
                    <a:pt x="2410" y="829"/>
                    <a:pt x="2415" y="840"/>
                    <a:pt x="2424" y="850"/>
                  </a:cubicBezTo>
                  <a:cubicBezTo>
                    <a:pt x="2433" y="860"/>
                    <a:pt x="2439" y="856"/>
                    <a:pt x="2451" y="874"/>
                  </a:cubicBezTo>
                  <a:cubicBezTo>
                    <a:pt x="2463" y="892"/>
                    <a:pt x="2482" y="928"/>
                    <a:pt x="2497" y="958"/>
                  </a:cubicBezTo>
                  <a:cubicBezTo>
                    <a:pt x="2512" y="988"/>
                    <a:pt x="2533" y="1035"/>
                    <a:pt x="2542" y="1055"/>
                  </a:cubicBezTo>
                </a:path>
              </a:pathLst>
            </a:custGeom>
            <a:noFill/>
            <a:ln w="317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655" y="2239"/>
              <a:ext cx="805" cy="373"/>
            </a:xfrm>
            <a:custGeom>
              <a:avLst/>
              <a:gdLst>
                <a:gd name="T0" fmla="*/ 0 w 805"/>
                <a:gd name="T1" fmla="*/ 31 h 373"/>
                <a:gd name="T2" fmla="*/ 27 w 805"/>
                <a:gd name="T3" fmla="*/ 4 h 373"/>
                <a:gd name="T4" fmla="*/ 66 w 805"/>
                <a:gd name="T5" fmla="*/ 8 h 373"/>
                <a:gd name="T6" fmla="*/ 106 w 805"/>
                <a:gd name="T7" fmla="*/ 10 h 373"/>
                <a:gd name="T8" fmla="*/ 156 w 805"/>
                <a:gd name="T9" fmla="*/ 37 h 373"/>
                <a:gd name="T10" fmla="*/ 204 w 805"/>
                <a:gd name="T11" fmla="*/ 61 h 373"/>
                <a:gd name="T12" fmla="*/ 246 w 805"/>
                <a:gd name="T13" fmla="*/ 86 h 373"/>
                <a:gd name="T14" fmla="*/ 274 w 805"/>
                <a:gd name="T15" fmla="*/ 116 h 373"/>
                <a:gd name="T16" fmla="*/ 327 w 805"/>
                <a:gd name="T17" fmla="*/ 161 h 373"/>
                <a:gd name="T18" fmla="*/ 366 w 805"/>
                <a:gd name="T19" fmla="*/ 182 h 373"/>
                <a:gd name="T20" fmla="*/ 393 w 805"/>
                <a:gd name="T21" fmla="*/ 187 h 373"/>
                <a:gd name="T22" fmla="*/ 444 w 805"/>
                <a:gd name="T23" fmla="*/ 200 h 373"/>
                <a:gd name="T24" fmla="*/ 499 w 805"/>
                <a:gd name="T25" fmla="*/ 216 h 373"/>
                <a:gd name="T26" fmla="*/ 544 w 805"/>
                <a:gd name="T27" fmla="*/ 223 h 373"/>
                <a:gd name="T28" fmla="*/ 590 w 805"/>
                <a:gd name="T29" fmla="*/ 239 h 373"/>
                <a:gd name="T30" fmla="*/ 646 w 805"/>
                <a:gd name="T31" fmla="*/ 262 h 373"/>
                <a:gd name="T32" fmla="*/ 679 w 805"/>
                <a:gd name="T33" fmla="*/ 265 h 373"/>
                <a:gd name="T34" fmla="*/ 724 w 805"/>
                <a:gd name="T35" fmla="*/ 271 h 373"/>
                <a:gd name="T36" fmla="*/ 762 w 805"/>
                <a:gd name="T37" fmla="*/ 295 h 373"/>
                <a:gd name="T38" fmla="*/ 775 w 805"/>
                <a:gd name="T39" fmla="*/ 322 h 373"/>
                <a:gd name="T40" fmla="*/ 805 w 805"/>
                <a:gd name="T41" fmla="*/ 373 h 3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5" h="373">
                  <a:moveTo>
                    <a:pt x="0" y="31"/>
                  </a:moveTo>
                  <a:cubicBezTo>
                    <a:pt x="4" y="27"/>
                    <a:pt x="16" y="8"/>
                    <a:pt x="27" y="4"/>
                  </a:cubicBezTo>
                  <a:cubicBezTo>
                    <a:pt x="38" y="0"/>
                    <a:pt x="53" y="7"/>
                    <a:pt x="66" y="8"/>
                  </a:cubicBezTo>
                  <a:cubicBezTo>
                    <a:pt x="79" y="9"/>
                    <a:pt x="91" y="5"/>
                    <a:pt x="106" y="10"/>
                  </a:cubicBezTo>
                  <a:cubicBezTo>
                    <a:pt x="121" y="15"/>
                    <a:pt x="140" y="29"/>
                    <a:pt x="156" y="37"/>
                  </a:cubicBezTo>
                  <a:cubicBezTo>
                    <a:pt x="172" y="45"/>
                    <a:pt x="189" y="53"/>
                    <a:pt x="204" y="61"/>
                  </a:cubicBezTo>
                  <a:cubicBezTo>
                    <a:pt x="219" y="69"/>
                    <a:pt x="234" y="77"/>
                    <a:pt x="246" y="86"/>
                  </a:cubicBezTo>
                  <a:cubicBezTo>
                    <a:pt x="258" y="95"/>
                    <a:pt x="261" y="103"/>
                    <a:pt x="274" y="116"/>
                  </a:cubicBezTo>
                  <a:cubicBezTo>
                    <a:pt x="287" y="129"/>
                    <a:pt x="312" y="150"/>
                    <a:pt x="327" y="161"/>
                  </a:cubicBezTo>
                  <a:cubicBezTo>
                    <a:pt x="342" y="172"/>
                    <a:pt x="355" y="178"/>
                    <a:pt x="366" y="182"/>
                  </a:cubicBezTo>
                  <a:cubicBezTo>
                    <a:pt x="377" y="186"/>
                    <a:pt x="380" y="184"/>
                    <a:pt x="393" y="187"/>
                  </a:cubicBezTo>
                  <a:cubicBezTo>
                    <a:pt x="406" y="190"/>
                    <a:pt x="426" y="195"/>
                    <a:pt x="444" y="200"/>
                  </a:cubicBezTo>
                  <a:cubicBezTo>
                    <a:pt x="462" y="205"/>
                    <a:pt x="482" y="212"/>
                    <a:pt x="499" y="216"/>
                  </a:cubicBezTo>
                  <a:cubicBezTo>
                    <a:pt x="516" y="220"/>
                    <a:pt x="529" y="219"/>
                    <a:pt x="544" y="223"/>
                  </a:cubicBezTo>
                  <a:cubicBezTo>
                    <a:pt x="559" y="227"/>
                    <a:pt x="573" y="233"/>
                    <a:pt x="590" y="239"/>
                  </a:cubicBezTo>
                  <a:cubicBezTo>
                    <a:pt x="607" y="245"/>
                    <a:pt x="631" y="258"/>
                    <a:pt x="646" y="262"/>
                  </a:cubicBezTo>
                  <a:cubicBezTo>
                    <a:pt x="661" y="266"/>
                    <a:pt x="666" y="263"/>
                    <a:pt x="679" y="265"/>
                  </a:cubicBezTo>
                  <a:cubicBezTo>
                    <a:pt x="692" y="267"/>
                    <a:pt x="710" y="266"/>
                    <a:pt x="724" y="271"/>
                  </a:cubicBezTo>
                  <a:cubicBezTo>
                    <a:pt x="738" y="276"/>
                    <a:pt x="754" y="287"/>
                    <a:pt x="762" y="295"/>
                  </a:cubicBezTo>
                  <a:cubicBezTo>
                    <a:pt x="770" y="303"/>
                    <a:pt x="768" y="309"/>
                    <a:pt x="775" y="322"/>
                  </a:cubicBezTo>
                  <a:cubicBezTo>
                    <a:pt x="782" y="335"/>
                    <a:pt x="799" y="363"/>
                    <a:pt x="805" y="373"/>
                  </a:cubicBezTo>
                </a:path>
              </a:pathLst>
            </a:custGeom>
            <a:noFill/>
            <a:ln w="31750" cap="flat" cmpd="sng">
              <a:solidFill>
                <a:srgbClr val="101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" name="Group 44"/>
          <p:cNvGrpSpPr>
            <a:grpSpLocks/>
          </p:cNvGrpSpPr>
          <p:nvPr/>
        </p:nvGrpSpPr>
        <p:grpSpPr bwMode="auto">
          <a:xfrm>
            <a:off x="647700" y="1773238"/>
            <a:ext cx="2111375" cy="2449512"/>
            <a:chOff x="317" y="1275"/>
            <a:chExt cx="1330" cy="1543"/>
          </a:xfrm>
        </p:grpSpPr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317" y="1275"/>
              <a:ext cx="1330" cy="1543"/>
              <a:chOff x="2667" y="1229"/>
              <a:chExt cx="1330" cy="1543"/>
            </a:xfrm>
          </p:grpSpPr>
          <p:grpSp>
            <p:nvGrpSpPr>
              <p:cNvPr id="53" name="Group 46"/>
              <p:cNvGrpSpPr>
                <a:grpSpLocks/>
              </p:cNvGrpSpPr>
              <p:nvPr/>
            </p:nvGrpSpPr>
            <p:grpSpPr bwMode="auto">
              <a:xfrm>
                <a:off x="2985" y="1230"/>
                <a:ext cx="1006" cy="1275"/>
                <a:chOff x="2990" y="1229"/>
                <a:chExt cx="1006" cy="1275"/>
              </a:xfrm>
            </p:grpSpPr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3651" y="1230"/>
                  <a:ext cx="345" cy="1274"/>
                </a:xfrm>
                <a:custGeom>
                  <a:avLst/>
                  <a:gdLst>
                    <a:gd name="T0" fmla="*/ 0 w 345"/>
                    <a:gd name="T1" fmla="*/ 771 h 1274"/>
                    <a:gd name="T2" fmla="*/ 47 w 345"/>
                    <a:gd name="T3" fmla="*/ 778 h 1274"/>
                    <a:gd name="T4" fmla="*/ 77 w 345"/>
                    <a:gd name="T5" fmla="*/ 835 h 1274"/>
                    <a:gd name="T6" fmla="*/ 111 w 345"/>
                    <a:gd name="T7" fmla="*/ 928 h 1274"/>
                    <a:gd name="T8" fmla="*/ 146 w 345"/>
                    <a:gd name="T9" fmla="*/ 1020 h 1274"/>
                    <a:gd name="T10" fmla="*/ 170 w 345"/>
                    <a:gd name="T11" fmla="*/ 1105 h 1274"/>
                    <a:gd name="T12" fmla="*/ 206 w 345"/>
                    <a:gd name="T13" fmla="*/ 1162 h 1274"/>
                    <a:gd name="T14" fmla="*/ 257 w 345"/>
                    <a:gd name="T15" fmla="*/ 1218 h 1274"/>
                    <a:gd name="T16" fmla="*/ 342 w 345"/>
                    <a:gd name="T17" fmla="*/ 1274 h 1274"/>
                    <a:gd name="T18" fmla="*/ 345 w 345"/>
                    <a:gd name="T19" fmla="*/ 0 h 1274"/>
                    <a:gd name="T20" fmla="*/ 0 w 345"/>
                    <a:gd name="T21" fmla="*/ 771 h 1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5" h="1274">
                      <a:moveTo>
                        <a:pt x="0" y="771"/>
                      </a:moveTo>
                      <a:cubicBezTo>
                        <a:pt x="12" y="773"/>
                        <a:pt x="34" y="767"/>
                        <a:pt x="47" y="778"/>
                      </a:cubicBezTo>
                      <a:cubicBezTo>
                        <a:pt x="60" y="789"/>
                        <a:pt x="66" y="810"/>
                        <a:pt x="77" y="835"/>
                      </a:cubicBezTo>
                      <a:cubicBezTo>
                        <a:pt x="88" y="860"/>
                        <a:pt x="100" y="897"/>
                        <a:pt x="111" y="928"/>
                      </a:cubicBezTo>
                      <a:cubicBezTo>
                        <a:pt x="122" y="959"/>
                        <a:pt x="136" y="990"/>
                        <a:pt x="146" y="1020"/>
                      </a:cubicBezTo>
                      <a:cubicBezTo>
                        <a:pt x="156" y="1050"/>
                        <a:pt x="160" y="1081"/>
                        <a:pt x="170" y="1105"/>
                      </a:cubicBezTo>
                      <a:cubicBezTo>
                        <a:pt x="180" y="1129"/>
                        <a:pt x="192" y="1143"/>
                        <a:pt x="206" y="1162"/>
                      </a:cubicBezTo>
                      <a:cubicBezTo>
                        <a:pt x="220" y="1181"/>
                        <a:pt x="234" y="1199"/>
                        <a:pt x="257" y="1218"/>
                      </a:cubicBezTo>
                      <a:cubicBezTo>
                        <a:pt x="278" y="1236"/>
                        <a:pt x="326" y="1263"/>
                        <a:pt x="342" y="1274"/>
                      </a:cubicBezTo>
                      <a:cubicBezTo>
                        <a:pt x="342" y="813"/>
                        <a:pt x="344" y="594"/>
                        <a:pt x="345" y="0"/>
                      </a:cubicBezTo>
                      <a:cubicBezTo>
                        <a:pt x="120" y="258"/>
                        <a:pt x="33" y="434"/>
                        <a:pt x="0" y="771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1010FF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1" name="Freeform 48"/>
                <p:cNvSpPr>
                  <a:spLocks/>
                </p:cNvSpPr>
                <p:nvPr/>
              </p:nvSpPr>
              <p:spPr bwMode="auto">
                <a:xfrm>
                  <a:off x="2990" y="1229"/>
                  <a:ext cx="1002" cy="772"/>
                </a:xfrm>
                <a:custGeom>
                  <a:avLst/>
                  <a:gdLst>
                    <a:gd name="T0" fmla="*/ 3 w 1002"/>
                    <a:gd name="T1" fmla="*/ 1 h 772"/>
                    <a:gd name="T2" fmla="*/ 3 w 1002"/>
                    <a:gd name="T3" fmla="*/ 46 h 772"/>
                    <a:gd name="T4" fmla="*/ 22 w 1002"/>
                    <a:gd name="T5" fmla="*/ 145 h 772"/>
                    <a:gd name="T6" fmla="*/ 54 w 1002"/>
                    <a:gd name="T7" fmla="*/ 223 h 772"/>
                    <a:gd name="T8" fmla="*/ 117 w 1002"/>
                    <a:gd name="T9" fmla="*/ 288 h 772"/>
                    <a:gd name="T10" fmla="*/ 165 w 1002"/>
                    <a:gd name="T11" fmla="*/ 334 h 772"/>
                    <a:gd name="T12" fmla="*/ 222 w 1002"/>
                    <a:gd name="T13" fmla="*/ 387 h 772"/>
                    <a:gd name="T14" fmla="*/ 291 w 1002"/>
                    <a:gd name="T15" fmla="*/ 423 h 772"/>
                    <a:gd name="T16" fmla="*/ 367 w 1002"/>
                    <a:gd name="T17" fmla="*/ 454 h 772"/>
                    <a:gd name="T18" fmla="*/ 433 w 1002"/>
                    <a:gd name="T19" fmla="*/ 496 h 772"/>
                    <a:gd name="T20" fmla="*/ 495 w 1002"/>
                    <a:gd name="T21" fmla="*/ 550 h 772"/>
                    <a:gd name="T22" fmla="*/ 549 w 1002"/>
                    <a:gd name="T23" fmla="*/ 606 h 772"/>
                    <a:gd name="T24" fmla="*/ 591 w 1002"/>
                    <a:gd name="T25" fmla="*/ 663 h 772"/>
                    <a:gd name="T26" fmla="*/ 616 w 1002"/>
                    <a:gd name="T27" fmla="*/ 704 h 772"/>
                    <a:gd name="T28" fmla="*/ 661 w 1002"/>
                    <a:gd name="T29" fmla="*/ 772 h 772"/>
                    <a:gd name="T30" fmla="*/ 1002 w 1002"/>
                    <a:gd name="T31" fmla="*/ 4 h 772"/>
                    <a:gd name="T32" fmla="*/ 3 w 1002"/>
                    <a:gd name="T33" fmla="*/ 1 h 7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02" h="772">
                      <a:moveTo>
                        <a:pt x="3" y="1"/>
                      </a:moveTo>
                      <a:cubicBezTo>
                        <a:pt x="1" y="10"/>
                        <a:pt x="0" y="22"/>
                        <a:pt x="3" y="46"/>
                      </a:cubicBezTo>
                      <a:cubicBezTo>
                        <a:pt x="6" y="70"/>
                        <a:pt x="14" y="116"/>
                        <a:pt x="22" y="145"/>
                      </a:cubicBezTo>
                      <a:cubicBezTo>
                        <a:pt x="30" y="174"/>
                        <a:pt x="38" y="199"/>
                        <a:pt x="54" y="223"/>
                      </a:cubicBezTo>
                      <a:cubicBezTo>
                        <a:pt x="70" y="247"/>
                        <a:pt x="99" y="270"/>
                        <a:pt x="117" y="288"/>
                      </a:cubicBezTo>
                      <a:cubicBezTo>
                        <a:pt x="135" y="306"/>
                        <a:pt x="148" y="317"/>
                        <a:pt x="165" y="334"/>
                      </a:cubicBezTo>
                      <a:cubicBezTo>
                        <a:pt x="182" y="351"/>
                        <a:pt x="201" y="372"/>
                        <a:pt x="222" y="387"/>
                      </a:cubicBezTo>
                      <a:cubicBezTo>
                        <a:pt x="243" y="402"/>
                        <a:pt x="267" y="412"/>
                        <a:pt x="291" y="423"/>
                      </a:cubicBezTo>
                      <a:cubicBezTo>
                        <a:pt x="315" y="434"/>
                        <a:pt x="343" y="442"/>
                        <a:pt x="367" y="454"/>
                      </a:cubicBezTo>
                      <a:cubicBezTo>
                        <a:pt x="391" y="466"/>
                        <a:pt x="412" y="480"/>
                        <a:pt x="433" y="496"/>
                      </a:cubicBezTo>
                      <a:cubicBezTo>
                        <a:pt x="454" y="512"/>
                        <a:pt x="476" y="532"/>
                        <a:pt x="495" y="550"/>
                      </a:cubicBezTo>
                      <a:cubicBezTo>
                        <a:pt x="514" y="568"/>
                        <a:pt x="533" y="587"/>
                        <a:pt x="549" y="606"/>
                      </a:cubicBezTo>
                      <a:cubicBezTo>
                        <a:pt x="565" y="625"/>
                        <a:pt x="580" y="647"/>
                        <a:pt x="591" y="663"/>
                      </a:cubicBezTo>
                      <a:cubicBezTo>
                        <a:pt x="602" y="679"/>
                        <a:pt x="604" y="686"/>
                        <a:pt x="616" y="704"/>
                      </a:cubicBezTo>
                      <a:cubicBezTo>
                        <a:pt x="628" y="722"/>
                        <a:pt x="644" y="747"/>
                        <a:pt x="661" y="772"/>
                      </a:cubicBezTo>
                      <a:cubicBezTo>
                        <a:pt x="829" y="564"/>
                        <a:pt x="901" y="292"/>
                        <a:pt x="1002" y="4"/>
                      </a:cubicBezTo>
                      <a:cubicBezTo>
                        <a:pt x="540" y="0"/>
                        <a:pt x="511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2673" y="1858"/>
                <a:ext cx="1324" cy="913"/>
              </a:xfrm>
              <a:custGeom>
                <a:avLst/>
                <a:gdLst>
                  <a:gd name="T0" fmla="*/ 2 w 1324"/>
                  <a:gd name="T1" fmla="*/ 22 h 913"/>
                  <a:gd name="T2" fmla="*/ 53 w 1324"/>
                  <a:gd name="T3" fmla="*/ 8 h 913"/>
                  <a:gd name="T4" fmla="*/ 146 w 1324"/>
                  <a:gd name="T5" fmla="*/ 11 h 913"/>
                  <a:gd name="T6" fmla="*/ 167 w 1324"/>
                  <a:gd name="T7" fmla="*/ 56 h 913"/>
                  <a:gd name="T8" fmla="*/ 201 w 1324"/>
                  <a:gd name="T9" fmla="*/ 103 h 913"/>
                  <a:gd name="T10" fmla="*/ 297 w 1324"/>
                  <a:gd name="T11" fmla="*/ 155 h 913"/>
                  <a:gd name="T12" fmla="*/ 357 w 1324"/>
                  <a:gd name="T13" fmla="*/ 218 h 913"/>
                  <a:gd name="T14" fmla="*/ 366 w 1324"/>
                  <a:gd name="T15" fmla="*/ 302 h 913"/>
                  <a:gd name="T16" fmla="*/ 366 w 1324"/>
                  <a:gd name="T17" fmla="*/ 393 h 913"/>
                  <a:gd name="T18" fmla="*/ 356 w 1324"/>
                  <a:gd name="T19" fmla="*/ 482 h 913"/>
                  <a:gd name="T20" fmla="*/ 351 w 1324"/>
                  <a:gd name="T21" fmla="*/ 598 h 913"/>
                  <a:gd name="T22" fmla="*/ 363 w 1324"/>
                  <a:gd name="T23" fmla="*/ 688 h 913"/>
                  <a:gd name="T24" fmla="*/ 360 w 1324"/>
                  <a:gd name="T25" fmla="*/ 773 h 913"/>
                  <a:gd name="T26" fmla="*/ 375 w 1324"/>
                  <a:gd name="T27" fmla="*/ 841 h 913"/>
                  <a:gd name="T28" fmla="*/ 413 w 1324"/>
                  <a:gd name="T29" fmla="*/ 868 h 913"/>
                  <a:gd name="T30" fmla="*/ 479 w 1324"/>
                  <a:gd name="T31" fmla="*/ 869 h 913"/>
                  <a:gd name="T32" fmla="*/ 545 w 1324"/>
                  <a:gd name="T33" fmla="*/ 823 h 913"/>
                  <a:gd name="T34" fmla="*/ 578 w 1324"/>
                  <a:gd name="T35" fmla="*/ 758 h 913"/>
                  <a:gd name="T36" fmla="*/ 599 w 1324"/>
                  <a:gd name="T37" fmla="*/ 691 h 913"/>
                  <a:gd name="T38" fmla="*/ 633 w 1324"/>
                  <a:gd name="T39" fmla="*/ 649 h 913"/>
                  <a:gd name="T40" fmla="*/ 699 w 1324"/>
                  <a:gd name="T41" fmla="*/ 619 h 913"/>
                  <a:gd name="T42" fmla="*/ 753 w 1324"/>
                  <a:gd name="T43" fmla="*/ 580 h 913"/>
                  <a:gd name="T44" fmla="*/ 786 w 1324"/>
                  <a:gd name="T45" fmla="*/ 529 h 913"/>
                  <a:gd name="T46" fmla="*/ 809 w 1324"/>
                  <a:gd name="T47" fmla="*/ 464 h 913"/>
                  <a:gd name="T48" fmla="*/ 792 w 1324"/>
                  <a:gd name="T49" fmla="*/ 374 h 913"/>
                  <a:gd name="T50" fmla="*/ 759 w 1324"/>
                  <a:gd name="T51" fmla="*/ 325 h 913"/>
                  <a:gd name="T52" fmla="*/ 762 w 1324"/>
                  <a:gd name="T53" fmla="*/ 241 h 913"/>
                  <a:gd name="T54" fmla="*/ 804 w 1324"/>
                  <a:gd name="T55" fmla="*/ 175 h 913"/>
                  <a:gd name="T56" fmla="*/ 867 w 1324"/>
                  <a:gd name="T57" fmla="*/ 145 h 913"/>
                  <a:gd name="T58" fmla="*/ 947 w 1324"/>
                  <a:gd name="T59" fmla="*/ 140 h 913"/>
                  <a:gd name="T60" fmla="*/ 977 w 1324"/>
                  <a:gd name="T61" fmla="*/ 145 h 913"/>
                  <a:gd name="T62" fmla="*/ 1022 w 1324"/>
                  <a:gd name="T63" fmla="*/ 152 h 913"/>
                  <a:gd name="T64" fmla="*/ 1052 w 1324"/>
                  <a:gd name="T65" fmla="*/ 209 h 913"/>
                  <a:gd name="T66" fmla="*/ 1086 w 1324"/>
                  <a:gd name="T67" fmla="*/ 302 h 913"/>
                  <a:gd name="T68" fmla="*/ 1121 w 1324"/>
                  <a:gd name="T69" fmla="*/ 394 h 913"/>
                  <a:gd name="T70" fmla="*/ 1145 w 1324"/>
                  <a:gd name="T71" fmla="*/ 479 h 913"/>
                  <a:gd name="T72" fmla="*/ 1181 w 1324"/>
                  <a:gd name="T73" fmla="*/ 536 h 913"/>
                  <a:gd name="T74" fmla="*/ 1232 w 1324"/>
                  <a:gd name="T75" fmla="*/ 592 h 913"/>
                  <a:gd name="T76" fmla="*/ 1310 w 1324"/>
                  <a:gd name="T77" fmla="*/ 644 h 913"/>
                  <a:gd name="T78" fmla="*/ 1317 w 1324"/>
                  <a:gd name="T79" fmla="*/ 655 h 913"/>
                  <a:gd name="T80" fmla="*/ 1317 w 1324"/>
                  <a:gd name="T81" fmla="*/ 913 h 913"/>
                  <a:gd name="T82" fmla="*/ 2 w 1324"/>
                  <a:gd name="T83" fmla="*/ 911 h 913"/>
                  <a:gd name="T84" fmla="*/ 2 w 1324"/>
                  <a:gd name="T85" fmla="*/ 22 h 9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24" h="913">
                    <a:moveTo>
                      <a:pt x="2" y="22"/>
                    </a:moveTo>
                    <a:cubicBezTo>
                      <a:pt x="9" y="16"/>
                      <a:pt x="29" y="10"/>
                      <a:pt x="53" y="8"/>
                    </a:cubicBezTo>
                    <a:cubicBezTo>
                      <a:pt x="77" y="6"/>
                      <a:pt x="128" y="0"/>
                      <a:pt x="146" y="11"/>
                    </a:cubicBezTo>
                    <a:cubicBezTo>
                      <a:pt x="164" y="22"/>
                      <a:pt x="157" y="42"/>
                      <a:pt x="167" y="56"/>
                    </a:cubicBezTo>
                    <a:cubicBezTo>
                      <a:pt x="176" y="71"/>
                      <a:pt x="179" y="87"/>
                      <a:pt x="201" y="103"/>
                    </a:cubicBezTo>
                    <a:cubicBezTo>
                      <a:pt x="223" y="119"/>
                      <a:pt x="271" y="136"/>
                      <a:pt x="297" y="155"/>
                    </a:cubicBezTo>
                    <a:cubicBezTo>
                      <a:pt x="323" y="174"/>
                      <a:pt x="346" y="194"/>
                      <a:pt x="357" y="218"/>
                    </a:cubicBezTo>
                    <a:cubicBezTo>
                      <a:pt x="368" y="242"/>
                      <a:pt x="365" y="273"/>
                      <a:pt x="366" y="302"/>
                    </a:cubicBezTo>
                    <a:cubicBezTo>
                      <a:pt x="367" y="331"/>
                      <a:pt x="368" y="363"/>
                      <a:pt x="366" y="393"/>
                    </a:cubicBezTo>
                    <a:cubicBezTo>
                      <a:pt x="364" y="423"/>
                      <a:pt x="358" y="448"/>
                      <a:pt x="356" y="482"/>
                    </a:cubicBezTo>
                    <a:cubicBezTo>
                      <a:pt x="354" y="516"/>
                      <a:pt x="350" y="564"/>
                      <a:pt x="351" y="598"/>
                    </a:cubicBezTo>
                    <a:cubicBezTo>
                      <a:pt x="352" y="632"/>
                      <a:pt x="362" y="659"/>
                      <a:pt x="363" y="688"/>
                    </a:cubicBezTo>
                    <a:cubicBezTo>
                      <a:pt x="364" y="717"/>
                      <a:pt x="358" y="748"/>
                      <a:pt x="360" y="773"/>
                    </a:cubicBezTo>
                    <a:cubicBezTo>
                      <a:pt x="362" y="798"/>
                      <a:pt x="366" y="825"/>
                      <a:pt x="375" y="841"/>
                    </a:cubicBezTo>
                    <a:cubicBezTo>
                      <a:pt x="384" y="857"/>
                      <a:pt x="396" y="863"/>
                      <a:pt x="413" y="868"/>
                    </a:cubicBezTo>
                    <a:cubicBezTo>
                      <a:pt x="430" y="873"/>
                      <a:pt x="457" y="876"/>
                      <a:pt x="479" y="869"/>
                    </a:cubicBezTo>
                    <a:cubicBezTo>
                      <a:pt x="501" y="862"/>
                      <a:pt x="528" y="842"/>
                      <a:pt x="545" y="823"/>
                    </a:cubicBezTo>
                    <a:cubicBezTo>
                      <a:pt x="562" y="804"/>
                      <a:pt x="569" y="780"/>
                      <a:pt x="578" y="758"/>
                    </a:cubicBezTo>
                    <a:cubicBezTo>
                      <a:pt x="587" y="736"/>
                      <a:pt x="590" y="709"/>
                      <a:pt x="599" y="691"/>
                    </a:cubicBezTo>
                    <a:cubicBezTo>
                      <a:pt x="608" y="673"/>
                      <a:pt x="616" y="661"/>
                      <a:pt x="633" y="649"/>
                    </a:cubicBezTo>
                    <a:cubicBezTo>
                      <a:pt x="650" y="637"/>
                      <a:pt x="679" y="630"/>
                      <a:pt x="699" y="619"/>
                    </a:cubicBezTo>
                    <a:cubicBezTo>
                      <a:pt x="719" y="608"/>
                      <a:pt x="739" y="595"/>
                      <a:pt x="753" y="580"/>
                    </a:cubicBezTo>
                    <a:cubicBezTo>
                      <a:pt x="767" y="565"/>
                      <a:pt x="777" y="548"/>
                      <a:pt x="786" y="529"/>
                    </a:cubicBezTo>
                    <a:cubicBezTo>
                      <a:pt x="795" y="510"/>
                      <a:pt x="808" y="490"/>
                      <a:pt x="809" y="464"/>
                    </a:cubicBezTo>
                    <a:cubicBezTo>
                      <a:pt x="810" y="438"/>
                      <a:pt x="800" y="397"/>
                      <a:pt x="792" y="374"/>
                    </a:cubicBezTo>
                    <a:cubicBezTo>
                      <a:pt x="784" y="351"/>
                      <a:pt x="764" y="347"/>
                      <a:pt x="759" y="325"/>
                    </a:cubicBezTo>
                    <a:cubicBezTo>
                      <a:pt x="754" y="303"/>
                      <a:pt x="755" y="266"/>
                      <a:pt x="762" y="241"/>
                    </a:cubicBezTo>
                    <a:cubicBezTo>
                      <a:pt x="769" y="216"/>
                      <a:pt x="787" y="191"/>
                      <a:pt x="804" y="175"/>
                    </a:cubicBezTo>
                    <a:cubicBezTo>
                      <a:pt x="821" y="159"/>
                      <a:pt x="843" y="151"/>
                      <a:pt x="867" y="145"/>
                    </a:cubicBezTo>
                    <a:cubicBezTo>
                      <a:pt x="891" y="139"/>
                      <a:pt x="929" y="140"/>
                      <a:pt x="947" y="140"/>
                    </a:cubicBezTo>
                    <a:cubicBezTo>
                      <a:pt x="965" y="140"/>
                      <a:pt x="965" y="143"/>
                      <a:pt x="977" y="145"/>
                    </a:cubicBezTo>
                    <a:cubicBezTo>
                      <a:pt x="989" y="147"/>
                      <a:pt x="1010" y="141"/>
                      <a:pt x="1022" y="152"/>
                    </a:cubicBezTo>
                    <a:cubicBezTo>
                      <a:pt x="1034" y="163"/>
                      <a:pt x="1041" y="184"/>
                      <a:pt x="1052" y="209"/>
                    </a:cubicBezTo>
                    <a:cubicBezTo>
                      <a:pt x="1063" y="234"/>
                      <a:pt x="1075" y="271"/>
                      <a:pt x="1086" y="302"/>
                    </a:cubicBezTo>
                    <a:cubicBezTo>
                      <a:pt x="1097" y="333"/>
                      <a:pt x="1111" y="364"/>
                      <a:pt x="1121" y="394"/>
                    </a:cubicBezTo>
                    <a:cubicBezTo>
                      <a:pt x="1131" y="424"/>
                      <a:pt x="1135" y="455"/>
                      <a:pt x="1145" y="479"/>
                    </a:cubicBezTo>
                    <a:cubicBezTo>
                      <a:pt x="1155" y="503"/>
                      <a:pt x="1167" y="517"/>
                      <a:pt x="1181" y="536"/>
                    </a:cubicBezTo>
                    <a:cubicBezTo>
                      <a:pt x="1195" y="555"/>
                      <a:pt x="1211" y="574"/>
                      <a:pt x="1232" y="592"/>
                    </a:cubicBezTo>
                    <a:cubicBezTo>
                      <a:pt x="1253" y="610"/>
                      <a:pt x="1296" y="634"/>
                      <a:pt x="1310" y="644"/>
                    </a:cubicBezTo>
                    <a:cubicBezTo>
                      <a:pt x="1324" y="654"/>
                      <a:pt x="1316" y="610"/>
                      <a:pt x="1317" y="655"/>
                    </a:cubicBezTo>
                    <a:cubicBezTo>
                      <a:pt x="1318" y="700"/>
                      <a:pt x="1317" y="719"/>
                      <a:pt x="1317" y="913"/>
                    </a:cubicBezTo>
                    <a:cubicBezTo>
                      <a:pt x="1001" y="913"/>
                      <a:pt x="435" y="913"/>
                      <a:pt x="2" y="911"/>
                    </a:cubicBezTo>
                    <a:cubicBezTo>
                      <a:pt x="0" y="691"/>
                      <a:pt x="2" y="207"/>
                      <a:pt x="2" y="22"/>
                    </a:cubicBezTo>
                    <a:close/>
                  </a:path>
                </a:pathLst>
              </a:custGeom>
              <a:solidFill>
                <a:srgbClr val="101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55" name="Group 50"/>
              <p:cNvGrpSpPr>
                <a:grpSpLocks/>
              </p:cNvGrpSpPr>
              <p:nvPr/>
            </p:nvGrpSpPr>
            <p:grpSpPr bwMode="auto">
              <a:xfrm>
                <a:off x="2667" y="1229"/>
                <a:ext cx="984" cy="1505"/>
                <a:chOff x="2667" y="1229"/>
                <a:chExt cx="984" cy="1505"/>
              </a:xfrm>
            </p:grpSpPr>
            <p:sp>
              <p:nvSpPr>
                <p:cNvPr id="58" name="Freeform 51"/>
                <p:cNvSpPr>
                  <a:spLocks/>
                </p:cNvSpPr>
                <p:nvPr/>
              </p:nvSpPr>
              <p:spPr bwMode="auto">
                <a:xfrm>
                  <a:off x="2667" y="1230"/>
                  <a:ext cx="983" cy="1504"/>
                </a:xfrm>
                <a:custGeom>
                  <a:avLst/>
                  <a:gdLst>
                    <a:gd name="T0" fmla="*/ 8 w 983"/>
                    <a:gd name="T1" fmla="*/ 650 h 1504"/>
                    <a:gd name="T2" fmla="*/ 59 w 983"/>
                    <a:gd name="T3" fmla="*/ 636 h 1504"/>
                    <a:gd name="T4" fmla="*/ 152 w 983"/>
                    <a:gd name="T5" fmla="*/ 639 h 1504"/>
                    <a:gd name="T6" fmla="*/ 173 w 983"/>
                    <a:gd name="T7" fmla="*/ 684 h 1504"/>
                    <a:gd name="T8" fmla="*/ 207 w 983"/>
                    <a:gd name="T9" fmla="*/ 731 h 1504"/>
                    <a:gd name="T10" fmla="*/ 303 w 983"/>
                    <a:gd name="T11" fmla="*/ 783 h 1504"/>
                    <a:gd name="T12" fmla="*/ 363 w 983"/>
                    <a:gd name="T13" fmla="*/ 846 h 1504"/>
                    <a:gd name="T14" fmla="*/ 372 w 983"/>
                    <a:gd name="T15" fmla="*/ 930 h 1504"/>
                    <a:gd name="T16" fmla="*/ 372 w 983"/>
                    <a:gd name="T17" fmla="*/ 1021 h 1504"/>
                    <a:gd name="T18" fmla="*/ 362 w 983"/>
                    <a:gd name="T19" fmla="*/ 1110 h 1504"/>
                    <a:gd name="T20" fmla="*/ 357 w 983"/>
                    <a:gd name="T21" fmla="*/ 1226 h 1504"/>
                    <a:gd name="T22" fmla="*/ 369 w 983"/>
                    <a:gd name="T23" fmla="*/ 1316 h 1504"/>
                    <a:gd name="T24" fmla="*/ 366 w 983"/>
                    <a:gd name="T25" fmla="*/ 1401 h 1504"/>
                    <a:gd name="T26" fmla="*/ 381 w 983"/>
                    <a:gd name="T27" fmla="*/ 1469 h 1504"/>
                    <a:gd name="T28" fmla="*/ 419 w 983"/>
                    <a:gd name="T29" fmla="*/ 1496 h 1504"/>
                    <a:gd name="T30" fmla="*/ 485 w 983"/>
                    <a:gd name="T31" fmla="*/ 1497 h 1504"/>
                    <a:gd name="T32" fmla="*/ 551 w 983"/>
                    <a:gd name="T33" fmla="*/ 1451 h 1504"/>
                    <a:gd name="T34" fmla="*/ 584 w 983"/>
                    <a:gd name="T35" fmla="*/ 1386 h 1504"/>
                    <a:gd name="T36" fmla="*/ 605 w 983"/>
                    <a:gd name="T37" fmla="*/ 1319 h 1504"/>
                    <a:gd name="T38" fmla="*/ 639 w 983"/>
                    <a:gd name="T39" fmla="*/ 1277 h 1504"/>
                    <a:gd name="T40" fmla="*/ 705 w 983"/>
                    <a:gd name="T41" fmla="*/ 1247 h 1504"/>
                    <a:gd name="T42" fmla="*/ 759 w 983"/>
                    <a:gd name="T43" fmla="*/ 1208 h 1504"/>
                    <a:gd name="T44" fmla="*/ 792 w 983"/>
                    <a:gd name="T45" fmla="*/ 1157 h 1504"/>
                    <a:gd name="T46" fmla="*/ 815 w 983"/>
                    <a:gd name="T47" fmla="*/ 1092 h 1504"/>
                    <a:gd name="T48" fmla="*/ 798 w 983"/>
                    <a:gd name="T49" fmla="*/ 1002 h 1504"/>
                    <a:gd name="T50" fmla="*/ 765 w 983"/>
                    <a:gd name="T51" fmla="*/ 953 h 1504"/>
                    <a:gd name="T52" fmla="*/ 768 w 983"/>
                    <a:gd name="T53" fmla="*/ 869 h 1504"/>
                    <a:gd name="T54" fmla="*/ 810 w 983"/>
                    <a:gd name="T55" fmla="*/ 803 h 1504"/>
                    <a:gd name="T56" fmla="*/ 873 w 983"/>
                    <a:gd name="T57" fmla="*/ 773 h 1504"/>
                    <a:gd name="T58" fmla="*/ 953 w 983"/>
                    <a:gd name="T59" fmla="*/ 768 h 1504"/>
                    <a:gd name="T60" fmla="*/ 983 w 983"/>
                    <a:gd name="T61" fmla="*/ 773 h 1504"/>
                    <a:gd name="T62" fmla="*/ 351 w 983"/>
                    <a:gd name="T63" fmla="*/ 237 h 1504"/>
                    <a:gd name="T64" fmla="*/ 12 w 983"/>
                    <a:gd name="T65" fmla="*/ 0 h 1504"/>
                    <a:gd name="T66" fmla="*/ 8 w 983"/>
                    <a:gd name="T67" fmla="*/ 650 h 15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83" h="1504">
                      <a:moveTo>
                        <a:pt x="8" y="650"/>
                      </a:moveTo>
                      <a:cubicBezTo>
                        <a:pt x="16" y="648"/>
                        <a:pt x="35" y="638"/>
                        <a:pt x="59" y="636"/>
                      </a:cubicBezTo>
                      <a:cubicBezTo>
                        <a:pt x="83" y="634"/>
                        <a:pt x="134" y="628"/>
                        <a:pt x="152" y="639"/>
                      </a:cubicBezTo>
                      <a:cubicBezTo>
                        <a:pt x="170" y="650"/>
                        <a:pt x="163" y="670"/>
                        <a:pt x="173" y="684"/>
                      </a:cubicBezTo>
                      <a:cubicBezTo>
                        <a:pt x="182" y="699"/>
                        <a:pt x="185" y="715"/>
                        <a:pt x="207" y="731"/>
                      </a:cubicBezTo>
                      <a:cubicBezTo>
                        <a:pt x="229" y="747"/>
                        <a:pt x="277" y="764"/>
                        <a:pt x="303" y="783"/>
                      </a:cubicBezTo>
                      <a:cubicBezTo>
                        <a:pt x="329" y="802"/>
                        <a:pt x="352" y="822"/>
                        <a:pt x="363" y="846"/>
                      </a:cubicBezTo>
                      <a:cubicBezTo>
                        <a:pt x="374" y="870"/>
                        <a:pt x="371" y="901"/>
                        <a:pt x="372" y="930"/>
                      </a:cubicBezTo>
                      <a:cubicBezTo>
                        <a:pt x="373" y="959"/>
                        <a:pt x="374" y="991"/>
                        <a:pt x="372" y="1021"/>
                      </a:cubicBezTo>
                      <a:cubicBezTo>
                        <a:pt x="370" y="1051"/>
                        <a:pt x="364" y="1076"/>
                        <a:pt x="362" y="1110"/>
                      </a:cubicBezTo>
                      <a:cubicBezTo>
                        <a:pt x="360" y="1144"/>
                        <a:pt x="356" y="1192"/>
                        <a:pt x="357" y="1226"/>
                      </a:cubicBezTo>
                      <a:cubicBezTo>
                        <a:pt x="358" y="1260"/>
                        <a:pt x="368" y="1287"/>
                        <a:pt x="369" y="1316"/>
                      </a:cubicBezTo>
                      <a:cubicBezTo>
                        <a:pt x="370" y="1345"/>
                        <a:pt x="364" y="1376"/>
                        <a:pt x="366" y="1401"/>
                      </a:cubicBezTo>
                      <a:cubicBezTo>
                        <a:pt x="368" y="1426"/>
                        <a:pt x="372" y="1453"/>
                        <a:pt x="381" y="1469"/>
                      </a:cubicBezTo>
                      <a:cubicBezTo>
                        <a:pt x="390" y="1485"/>
                        <a:pt x="402" y="1491"/>
                        <a:pt x="419" y="1496"/>
                      </a:cubicBezTo>
                      <a:cubicBezTo>
                        <a:pt x="436" y="1501"/>
                        <a:pt x="463" y="1504"/>
                        <a:pt x="485" y="1497"/>
                      </a:cubicBezTo>
                      <a:cubicBezTo>
                        <a:pt x="507" y="1490"/>
                        <a:pt x="534" y="1470"/>
                        <a:pt x="551" y="1451"/>
                      </a:cubicBezTo>
                      <a:cubicBezTo>
                        <a:pt x="568" y="1432"/>
                        <a:pt x="575" y="1408"/>
                        <a:pt x="584" y="1386"/>
                      </a:cubicBezTo>
                      <a:cubicBezTo>
                        <a:pt x="593" y="1364"/>
                        <a:pt x="596" y="1337"/>
                        <a:pt x="605" y="1319"/>
                      </a:cubicBezTo>
                      <a:cubicBezTo>
                        <a:pt x="614" y="1301"/>
                        <a:pt x="622" y="1289"/>
                        <a:pt x="639" y="1277"/>
                      </a:cubicBezTo>
                      <a:cubicBezTo>
                        <a:pt x="656" y="1265"/>
                        <a:pt x="685" y="1258"/>
                        <a:pt x="705" y="1247"/>
                      </a:cubicBezTo>
                      <a:cubicBezTo>
                        <a:pt x="725" y="1236"/>
                        <a:pt x="745" y="1223"/>
                        <a:pt x="759" y="1208"/>
                      </a:cubicBezTo>
                      <a:cubicBezTo>
                        <a:pt x="773" y="1193"/>
                        <a:pt x="783" y="1176"/>
                        <a:pt x="792" y="1157"/>
                      </a:cubicBezTo>
                      <a:cubicBezTo>
                        <a:pt x="801" y="1138"/>
                        <a:pt x="814" y="1118"/>
                        <a:pt x="815" y="1092"/>
                      </a:cubicBezTo>
                      <a:cubicBezTo>
                        <a:pt x="816" y="1066"/>
                        <a:pt x="806" y="1025"/>
                        <a:pt x="798" y="1002"/>
                      </a:cubicBezTo>
                      <a:cubicBezTo>
                        <a:pt x="790" y="979"/>
                        <a:pt x="770" y="975"/>
                        <a:pt x="765" y="953"/>
                      </a:cubicBezTo>
                      <a:cubicBezTo>
                        <a:pt x="760" y="931"/>
                        <a:pt x="761" y="894"/>
                        <a:pt x="768" y="869"/>
                      </a:cubicBezTo>
                      <a:cubicBezTo>
                        <a:pt x="775" y="844"/>
                        <a:pt x="793" y="819"/>
                        <a:pt x="810" y="803"/>
                      </a:cubicBezTo>
                      <a:cubicBezTo>
                        <a:pt x="827" y="787"/>
                        <a:pt x="849" y="779"/>
                        <a:pt x="873" y="773"/>
                      </a:cubicBezTo>
                      <a:cubicBezTo>
                        <a:pt x="897" y="767"/>
                        <a:pt x="935" y="768"/>
                        <a:pt x="953" y="768"/>
                      </a:cubicBezTo>
                      <a:cubicBezTo>
                        <a:pt x="971" y="768"/>
                        <a:pt x="954" y="774"/>
                        <a:pt x="983" y="773"/>
                      </a:cubicBezTo>
                      <a:cubicBezTo>
                        <a:pt x="585" y="534"/>
                        <a:pt x="513" y="366"/>
                        <a:pt x="351" y="237"/>
                      </a:cubicBezTo>
                      <a:cubicBezTo>
                        <a:pt x="189" y="108"/>
                        <a:pt x="282" y="297"/>
                        <a:pt x="12" y="0"/>
                      </a:cubicBezTo>
                      <a:cubicBezTo>
                        <a:pt x="9" y="381"/>
                        <a:pt x="0" y="544"/>
                        <a:pt x="8" y="6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9" name="Freeform 52"/>
                <p:cNvSpPr>
                  <a:spLocks/>
                </p:cNvSpPr>
                <p:nvPr/>
              </p:nvSpPr>
              <p:spPr bwMode="auto">
                <a:xfrm>
                  <a:off x="2676" y="1229"/>
                  <a:ext cx="975" cy="772"/>
                </a:xfrm>
                <a:custGeom>
                  <a:avLst/>
                  <a:gdLst>
                    <a:gd name="T0" fmla="*/ 317 w 975"/>
                    <a:gd name="T1" fmla="*/ 1 h 772"/>
                    <a:gd name="T2" fmla="*/ 317 w 975"/>
                    <a:gd name="T3" fmla="*/ 46 h 772"/>
                    <a:gd name="T4" fmla="*/ 336 w 975"/>
                    <a:gd name="T5" fmla="*/ 145 h 772"/>
                    <a:gd name="T6" fmla="*/ 368 w 975"/>
                    <a:gd name="T7" fmla="*/ 223 h 772"/>
                    <a:gd name="T8" fmla="*/ 431 w 975"/>
                    <a:gd name="T9" fmla="*/ 288 h 772"/>
                    <a:gd name="T10" fmla="*/ 479 w 975"/>
                    <a:gd name="T11" fmla="*/ 334 h 772"/>
                    <a:gd name="T12" fmla="*/ 536 w 975"/>
                    <a:gd name="T13" fmla="*/ 387 h 772"/>
                    <a:gd name="T14" fmla="*/ 605 w 975"/>
                    <a:gd name="T15" fmla="*/ 423 h 772"/>
                    <a:gd name="T16" fmla="*/ 681 w 975"/>
                    <a:gd name="T17" fmla="*/ 454 h 772"/>
                    <a:gd name="T18" fmla="*/ 747 w 975"/>
                    <a:gd name="T19" fmla="*/ 496 h 772"/>
                    <a:gd name="T20" fmla="*/ 809 w 975"/>
                    <a:gd name="T21" fmla="*/ 550 h 772"/>
                    <a:gd name="T22" fmla="*/ 863 w 975"/>
                    <a:gd name="T23" fmla="*/ 606 h 772"/>
                    <a:gd name="T24" fmla="*/ 905 w 975"/>
                    <a:gd name="T25" fmla="*/ 663 h 772"/>
                    <a:gd name="T26" fmla="*/ 930 w 975"/>
                    <a:gd name="T27" fmla="*/ 704 h 772"/>
                    <a:gd name="T28" fmla="*/ 975 w 975"/>
                    <a:gd name="T29" fmla="*/ 772 h 772"/>
                    <a:gd name="T30" fmla="*/ 0 w 975"/>
                    <a:gd name="T31" fmla="*/ 4 h 772"/>
                    <a:gd name="T32" fmla="*/ 317 w 975"/>
                    <a:gd name="T33" fmla="*/ 1 h 77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975" h="772">
                      <a:moveTo>
                        <a:pt x="317" y="1"/>
                      </a:moveTo>
                      <a:cubicBezTo>
                        <a:pt x="315" y="10"/>
                        <a:pt x="314" y="22"/>
                        <a:pt x="317" y="46"/>
                      </a:cubicBezTo>
                      <a:cubicBezTo>
                        <a:pt x="320" y="70"/>
                        <a:pt x="328" y="116"/>
                        <a:pt x="336" y="145"/>
                      </a:cubicBezTo>
                      <a:cubicBezTo>
                        <a:pt x="344" y="174"/>
                        <a:pt x="352" y="199"/>
                        <a:pt x="368" y="223"/>
                      </a:cubicBezTo>
                      <a:cubicBezTo>
                        <a:pt x="384" y="247"/>
                        <a:pt x="413" y="270"/>
                        <a:pt x="431" y="288"/>
                      </a:cubicBezTo>
                      <a:cubicBezTo>
                        <a:pt x="449" y="306"/>
                        <a:pt x="462" y="317"/>
                        <a:pt x="479" y="334"/>
                      </a:cubicBezTo>
                      <a:cubicBezTo>
                        <a:pt x="496" y="351"/>
                        <a:pt x="515" y="372"/>
                        <a:pt x="536" y="387"/>
                      </a:cubicBezTo>
                      <a:cubicBezTo>
                        <a:pt x="557" y="402"/>
                        <a:pt x="581" y="412"/>
                        <a:pt x="605" y="423"/>
                      </a:cubicBezTo>
                      <a:cubicBezTo>
                        <a:pt x="629" y="434"/>
                        <a:pt x="657" y="442"/>
                        <a:pt x="681" y="454"/>
                      </a:cubicBezTo>
                      <a:cubicBezTo>
                        <a:pt x="705" y="466"/>
                        <a:pt x="726" y="480"/>
                        <a:pt x="747" y="496"/>
                      </a:cubicBezTo>
                      <a:cubicBezTo>
                        <a:pt x="768" y="512"/>
                        <a:pt x="790" y="532"/>
                        <a:pt x="809" y="550"/>
                      </a:cubicBezTo>
                      <a:cubicBezTo>
                        <a:pt x="828" y="568"/>
                        <a:pt x="847" y="587"/>
                        <a:pt x="863" y="606"/>
                      </a:cubicBezTo>
                      <a:cubicBezTo>
                        <a:pt x="879" y="625"/>
                        <a:pt x="894" y="647"/>
                        <a:pt x="905" y="663"/>
                      </a:cubicBezTo>
                      <a:cubicBezTo>
                        <a:pt x="916" y="679"/>
                        <a:pt x="918" y="686"/>
                        <a:pt x="930" y="704"/>
                      </a:cubicBezTo>
                      <a:cubicBezTo>
                        <a:pt x="942" y="722"/>
                        <a:pt x="950" y="735"/>
                        <a:pt x="975" y="772"/>
                      </a:cubicBezTo>
                      <a:cubicBezTo>
                        <a:pt x="626" y="664"/>
                        <a:pt x="110" y="132"/>
                        <a:pt x="0" y="4"/>
                      </a:cubicBezTo>
                      <a:cubicBezTo>
                        <a:pt x="230" y="0"/>
                        <a:pt x="89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6" name="Rectangle 53"/>
              <p:cNvSpPr>
                <a:spLocks noChangeArrowheads="1"/>
              </p:cNvSpPr>
              <p:nvPr/>
            </p:nvSpPr>
            <p:spPr bwMode="auto">
              <a:xfrm>
                <a:off x="2676" y="1230"/>
                <a:ext cx="1315" cy="154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2990" y="1230"/>
                <a:ext cx="661" cy="771"/>
              </a:xfrm>
              <a:custGeom>
                <a:avLst/>
                <a:gdLst>
                  <a:gd name="T0" fmla="*/ 3 w 661"/>
                  <a:gd name="T1" fmla="*/ 0 h 771"/>
                  <a:gd name="T2" fmla="*/ 3 w 661"/>
                  <a:gd name="T3" fmla="*/ 45 h 771"/>
                  <a:gd name="T4" fmla="*/ 22 w 661"/>
                  <a:gd name="T5" fmla="*/ 144 h 771"/>
                  <a:gd name="T6" fmla="*/ 54 w 661"/>
                  <a:gd name="T7" fmla="*/ 222 h 771"/>
                  <a:gd name="T8" fmla="*/ 117 w 661"/>
                  <a:gd name="T9" fmla="*/ 287 h 771"/>
                  <a:gd name="T10" fmla="*/ 165 w 661"/>
                  <a:gd name="T11" fmla="*/ 333 h 771"/>
                  <a:gd name="T12" fmla="*/ 222 w 661"/>
                  <a:gd name="T13" fmla="*/ 386 h 771"/>
                  <a:gd name="T14" fmla="*/ 291 w 661"/>
                  <a:gd name="T15" fmla="*/ 422 h 771"/>
                  <a:gd name="T16" fmla="*/ 367 w 661"/>
                  <a:gd name="T17" fmla="*/ 453 h 771"/>
                  <a:gd name="T18" fmla="*/ 433 w 661"/>
                  <a:gd name="T19" fmla="*/ 495 h 771"/>
                  <a:gd name="T20" fmla="*/ 495 w 661"/>
                  <a:gd name="T21" fmla="*/ 549 h 771"/>
                  <a:gd name="T22" fmla="*/ 549 w 661"/>
                  <a:gd name="T23" fmla="*/ 605 h 771"/>
                  <a:gd name="T24" fmla="*/ 591 w 661"/>
                  <a:gd name="T25" fmla="*/ 662 h 771"/>
                  <a:gd name="T26" fmla="*/ 616 w 661"/>
                  <a:gd name="T27" fmla="*/ 703 h 771"/>
                  <a:gd name="T28" fmla="*/ 661 w 661"/>
                  <a:gd name="T29" fmla="*/ 771 h 7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1" h="771">
                    <a:moveTo>
                      <a:pt x="3" y="0"/>
                    </a:moveTo>
                    <a:cubicBezTo>
                      <a:pt x="1" y="9"/>
                      <a:pt x="0" y="21"/>
                      <a:pt x="3" y="45"/>
                    </a:cubicBezTo>
                    <a:cubicBezTo>
                      <a:pt x="6" y="69"/>
                      <a:pt x="14" y="115"/>
                      <a:pt x="22" y="144"/>
                    </a:cubicBezTo>
                    <a:cubicBezTo>
                      <a:pt x="30" y="173"/>
                      <a:pt x="38" y="198"/>
                      <a:pt x="54" y="222"/>
                    </a:cubicBezTo>
                    <a:cubicBezTo>
                      <a:pt x="70" y="246"/>
                      <a:pt x="99" y="269"/>
                      <a:pt x="117" y="287"/>
                    </a:cubicBezTo>
                    <a:cubicBezTo>
                      <a:pt x="135" y="305"/>
                      <a:pt x="148" y="316"/>
                      <a:pt x="165" y="333"/>
                    </a:cubicBezTo>
                    <a:cubicBezTo>
                      <a:pt x="182" y="350"/>
                      <a:pt x="201" y="371"/>
                      <a:pt x="222" y="386"/>
                    </a:cubicBezTo>
                    <a:cubicBezTo>
                      <a:pt x="243" y="401"/>
                      <a:pt x="267" y="411"/>
                      <a:pt x="291" y="422"/>
                    </a:cubicBezTo>
                    <a:cubicBezTo>
                      <a:pt x="315" y="433"/>
                      <a:pt x="343" y="441"/>
                      <a:pt x="367" y="453"/>
                    </a:cubicBezTo>
                    <a:cubicBezTo>
                      <a:pt x="391" y="465"/>
                      <a:pt x="412" y="479"/>
                      <a:pt x="433" y="495"/>
                    </a:cubicBezTo>
                    <a:cubicBezTo>
                      <a:pt x="454" y="511"/>
                      <a:pt x="476" y="531"/>
                      <a:pt x="495" y="549"/>
                    </a:cubicBezTo>
                    <a:cubicBezTo>
                      <a:pt x="514" y="567"/>
                      <a:pt x="533" y="586"/>
                      <a:pt x="549" y="605"/>
                    </a:cubicBezTo>
                    <a:cubicBezTo>
                      <a:pt x="565" y="624"/>
                      <a:pt x="580" y="646"/>
                      <a:pt x="591" y="662"/>
                    </a:cubicBezTo>
                    <a:cubicBezTo>
                      <a:pt x="602" y="678"/>
                      <a:pt x="604" y="685"/>
                      <a:pt x="616" y="703"/>
                    </a:cubicBezTo>
                    <a:cubicBezTo>
                      <a:pt x="628" y="721"/>
                      <a:pt x="644" y="746"/>
                      <a:pt x="661" y="771"/>
                    </a:cubicBez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1280" y="149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l-GR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567" y="162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el-GR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1134" y="248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el-GR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5625" y="4565650"/>
            <a:ext cx="319405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Tre tipi di copertura del suolo:</a:t>
            </a:r>
          </a:p>
          <a:p>
            <a:pPr eaLnBrk="1" hangingPunct="1">
              <a:spcBef>
                <a:spcPct val="30000"/>
              </a:spcBef>
            </a:pPr>
            <a:r>
              <a:rPr lang="en-US" sz="2200">
                <a:solidFill>
                  <a:srgbClr val="1010FF"/>
                </a:solidFill>
                <a:latin typeface="Times New Roman" pitchFamily="18" charset="0"/>
              </a:rPr>
              <a:t>A </a:t>
            </a:r>
            <a:r>
              <a:rPr lang="en-US">
                <a:solidFill>
                  <a:srgbClr val="1010FF"/>
                </a:solidFill>
              </a:rPr>
              <a:t>= Acqua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  <a:latin typeface="Times New Roman" pitchFamily="18" charset="0"/>
              </a:rPr>
              <a:t>T </a:t>
            </a:r>
            <a:r>
              <a:rPr lang="en-US">
                <a:solidFill>
                  <a:srgbClr val="FF0000"/>
                </a:solidFill>
              </a:rPr>
              <a:t>= Terra spoglia</a:t>
            </a:r>
          </a:p>
          <a:p>
            <a:pPr eaLnBrk="1" hangingPunct="1"/>
            <a:r>
              <a:rPr lang="en-US" sz="2200">
                <a:solidFill>
                  <a:srgbClr val="33CC33"/>
                </a:solidFill>
                <a:latin typeface="Times New Roman" pitchFamily="18" charset="0"/>
              </a:rPr>
              <a:t>V </a:t>
            </a:r>
            <a:r>
              <a:rPr lang="en-US">
                <a:solidFill>
                  <a:srgbClr val="33CC33"/>
                </a:solidFill>
              </a:rPr>
              <a:t>= Vegetazione</a:t>
            </a:r>
            <a:endParaRPr lang="el-GR">
              <a:solidFill>
                <a:srgbClr val="33CC33"/>
              </a:solidFill>
            </a:endParaRP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4011613" y="4481513"/>
            <a:ext cx="5222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Ogni tipo di copertura riflette una certa frazione </a:t>
            </a:r>
            <a:r>
              <a:rPr lang="el-GR" sz="2200" b="1">
                <a:latin typeface="Times New Roman" pitchFamily="18" charset="0"/>
              </a:rPr>
              <a:t>ρ</a:t>
            </a:r>
            <a:r>
              <a:rPr lang="el-GR"/>
              <a:t> </a:t>
            </a:r>
            <a:endParaRPr lang="en-US"/>
          </a:p>
          <a:p>
            <a:pPr eaLnBrk="1" hangingPunct="1"/>
            <a:r>
              <a:rPr lang="en-US"/>
              <a:t>della radiazione elettromagnetica </a:t>
            </a:r>
          </a:p>
          <a:p>
            <a:pPr eaLnBrk="1" hangingPunct="1"/>
            <a:r>
              <a:rPr lang="en-US"/>
              <a:t>differente per ogni lunghezza d’onda </a:t>
            </a:r>
            <a:r>
              <a:rPr lang="el-GR" sz="2200" b="1">
                <a:latin typeface="Times New Roman" pitchFamily="18" charset="0"/>
              </a:rPr>
              <a:t>λ</a:t>
            </a:r>
          </a:p>
          <a:p>
            <a:pPr eaLnBrk="1" hangingPunct="1"/>
            <a:endParaRPr lang="el-GR"/>
          </a:p>
          <a:p>
            <a:pPr eaLnBrk="1" hangingPunct="1"/>
            <a:r>
              <a:rPr lang="it-IT"/>
              <a:t>La funzione</a:t>
            </a:r>
            <a:r>
              <a:rPr lang="en-US"/>
              <a:t>  </a:t>
            </a:r>
            <a:r>
              <a:rPr lang="el-GR" sz="2200" b="1">
                <a:latin typeface="Times New Roman" pitchFamily="18" charset="0"/>
              </a:rPr>
              <a:t>ρ(λ)</a:t>
            </a:r>
            <a:r>
              <a:rPr lang="el-GR"/>
              <a:t>   </a:t>
            </a:r>
            <a:r>
              <a:rPr lang="it-IT"/>
              <a:t>è la </a:t>
            </a:r>
            <a:r>
              <a:rPr lang="it-IT">
                <a:solidFill>
                  <a:srgbClr val="FF0000"/>
                </a:solidFill>
              </a:rPr>
              <a:t>firma spettrale</a:t>
            </a:r>
          </a:p>
          <a:p>
            <a:pPr eaLnBrk="1" hangingPunct="1"/>
            <a:r>
              <a:rPr lang="it-IT"/>
              <a:t>del tipo di copertura</a:t>
            </a:r>
            <a:endParaRPr lang="el-GR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 flipV="1">
            <a:off x="6911975" y="3429000"/>
            <a:ext cx="863600" cy="2339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67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2" grpId="0"/>
      <p:bldP spid="63" grpId="0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60319DB-7D2D-4B1C-846D-947F29583CFA}" type="slidenum">
              <a:rPr lang="it-IT" altLang="it-IT" smtClean="0"/>
              <a:pPr eaLnBrk="1" hangingPunct="1">
                <a:defRPr/>
              </a:pPr>
              <a:t>8</a:t>
            </a:fld>
            <a:endParaRPr lang="it-IT" altLang="it-IT" smtClean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IMMAGINE LANDSAT THEMATIC MAPPER</a:t>
            </a:r>
          </a:p>
        </p:txBody>
      </p:sp>
      <p:pic>
        <p:nvPicPr>
          <p:cNvPr id="4" name="Picture 4" descr="F02_06_IGCP-4 15 spectral signa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81" y="784779"/>
            <a:ext cx="4430712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647700" y="1304925"/>
                <a:ext cx="3708400" cy="4906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/>
                  <a:t>E’ così definita la funzione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che descrive la riflettività di un 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determinato tipo di materiale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in funzione della lunghezza d’onda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della radiazione incidente.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La firma spettrale di un corpo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può essere determinata mediante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analisi di laboratorio (spettrometri).</a:t>
                </a:r>
              </a:p>
              <a:p>
                <a:pPr>
                  <a:spcBef>
                    <a:spcPct val="50000"/>
                  </a:spcBef>
                </a:pPr>
                <a:endParaRPr lang="it-IT" dirty="0"/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A fianco, esempi di firma spettrale 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/>
                  <a:t>per alcuni minerali.</a:t>
                </a: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1304925"/>
                <a:ext cx="3708400" cy="4906963"/>
              </a:xfrm>
              <a:prstGeom prst="rect">
                <a:avLst/>
              </a:prstGeom>
              <a:blipFill>
                <a:blip r:embed="rId3"/>
                <a:stretch>
                  <a:fillRect l="-1314" t="-621" r="-1314" b="-7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52498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ezione Fotogrammetria">
  <a:themeElements>
    <a:clrScheme name="Personalizzato 2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zione Fotogrammet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e Fotogrammet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37ABCAFE571448E8A6B26AA95BA32" ma:contentTypeVersion="11" ma:contentTypeDescription="Creare un nuovo documento." ma:contentTypeScope="" ma:versionID="19a8ba31a613f85ca171eb37b74552ce">
  <xsd:schema xmlns:xsd="http://www.w3.org/2001/XMLSchema" xmlns:xs="http://www.w3.org/2001/XMLSchema" xmlns:p="http://schemas.microsoft.com/office/2006/metadata/properties" xmlns:ns3="7ce7893a-4285-49ca-866e-e41d83f0d646" xmlns:ns4="52ba741d-2b8d-4097-8725-79d15625e3f2" targetNamespace="http://schemas.microsoft.com/office/2006/metadata/properties" ma:root="true" ma:fieldsID="6ee29b40b2c07c1558ff8acae57c8f17" ns3:_="" ns4:_="">
    <xsd:import namespace="7ce7893a-4285-49ca-866e-e41d83f0d646"/>
    <xsd:import namespace="52ba741d-2b8d-4097-8725-79d15625e3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7893a-4285-49ca-866e-e41d83f0d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a741d-2b8d-4097-8725-79d15625e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6AA80-5A6B-4532-A7E7-12937164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7893a-4285-49ca-866e-e41d83f0d646"/>
    <ds:schemaRef ds:uri="52ba741d-2b8d-4097-8725-79d15625e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C5532-7C80-4BB7-9E55-9A78A1ADAA7E}">
  <ds:schemaRefs>
    <ds:schemaRef ds:uri="http://purl.org/dc/terms/"/>
    <ds:schemaRef ds:uri="7ce7893a-4285-49ca-866e-e41d83f0d646"/>
    <ds:schemaRef ds:uri="http://schemas.microsoft.com/office/2006/documentManagement/types"/>
    <ds:schemaRef ds:uri="http://schemas.microsoft.com/office/2006/metadata/properties"/>
    <ds:schemaRef ds:uri="http://purl.org/dc/dcmitype/"/>
    <ds:schemaRef ds:uri="52ba741d-2b8d-4097-8725-79d15625e3f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A13D56-F654-4827-810E-C00192F7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4003</TotalTime>
  <Words>2550</Words>
  <Application>Microsoft Office PowerPoint</Application>
  <PresentationFormat>Presentazione su schermo (4:3)</PresentationFormat>
  <Paragraphs>512</Paragraphs>
  <Slides>44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4" baseType="lpstr">
      <vt:lpstr>SimSun</vt:lpstr>
      <vt:lpstr>Arial</vt:lpstr>
      <vt:lpstr>Arial Unicode MS</vt:lpstr>
      <vt:lpstr>Cambria Math</vt:lpstr>
      <vt:lpstr>Symbol</vt:lpstr>
      <vt:lpstr>Times New Roman</vt:lpstr>
      <vt:lpstr>Wingdings</vt:lpstr>
      <vt:lpstr>Lezione Fotogrammetria</vt:lpstr>
      <vt:lpstr>Equation</vt:lpstr>
      <vt:lpstr>Document</vt:lpstr>
      <vt:lpstr>Presentazione standard di PowerPoint</vt:lpstr>
      <vt:lpstr>SOMMARIO</vt:lpstr>
      <vt:lpstr>INTRODUZIONE</vt:lpstr>
      <vt:lpstr>TELERILEVAMENTO</vt:lpstr>
      <vt:lpstr>TELERILEVAMENTO</vt:lpstr>
      <vt:lpstr>IMMAGINE LANDSAT THEMATIC MAPPER</vt:lpstr>
      <vt:lpstr>CONCETTI FONDAMENTALI – REALTA’ FISICA</vt:lpstr>
      <vt:lpstr>CONCETTI FONDAMENTALI – REALTA’ FISICA</vt:lpstr>
      <vt:lpstr>IMMAGINE LANDSAT THEMATIC MAPPER</vt:lpstr>
      <vt:lpstr>TELERILEVAMENTO – CASO IDEALE</vt:lpstr>
      <vt:lpstr>TELERILEVAMENTO – CASO REALE</vt:lpstr>
      <vt:lpstr>CONCETTI FONDAMENTALI – ACQUISIZIONE DATI</vt:lpstr>
      <vt:lpstr>CARATTERISTICHE DELLE ORBITE</vt:lpstr>
      <vt:lpstr>CARATTERISTICHE DELLE ORBITE - REQUISITI</vt:lpstr>
      <vt:lpstr>CARATTERISTICHE DELLE ORBITE - REQUISITI</vt:lpstr>
      <vt:lpstr>RISOLUZIONE DEI DATI</vt:lpstr>
      <vt:lpstr>SENSORI</vt:lpstr>
      <vt:lpstr>CLASSIFICAZIONE DELLE IMMAGINI</vt:lpstr>
      <vt:lpstr>LANDSAT 7</vt:lpstr>
      <vt:lpstr>IKONOS</vt:lpstr>
      <vt:lpstr>I SATELLITI DI ULTIMA GENERAZIONE</vt:lpstr>
      <vt:lpstr>I SATELLITI DI ULTIMA GENERAZIONE</vt:lpstr>
      <vt:lpstr>CONCETTI FONDAMENTALI – GEOREFERENZIAZIONE</vt:lpstr>
      <vt:lpstr>CONCETTI FONDAMENTALI – GEOREFERENZIAZIONE</vt:lpstr>
      <vt:lpstr>CONCETTI FONDAMENTALI – GEOREFERENZIAZIONE</vt:lpstr>
      <vt:lpstr>GEOREFERENZIAZIONE – MODELLI DI TRASFORMAZIONE</vt:lpstr>
      <vt:lpstr>GEOREFERENZIAZIONE – MODELLI DI TRASFORMAZIONE</vt:lpstr>
      <vt:lpstr>GEOREFERENZIAZIONE – ESEMPIO</vt:lpstr>
      <vt:lpstr>TIPOLOGIA DI RILASCIO DEL DATO – ESEMPIO</vt:lpstr>
      <vt:lpstr>RIFLETTANZA TOA</vt:lpstr>
      <vt:lpstr>RIFLETTANZA BOA</vt:lpstr>
      <vt:lpstr>CLASSIFICAZIONE - LO SPAZIO MULTISPETTRALE</vt:lpstr>
      <vt:lpstr>CONCETTI FONDAMENTALI – ANALISI DEI DATI</vt:lpstr>
      <vt:lpstr>CONCETTI FONDAMENTALI – CLASSIFICAZIONE</vt:lpstr>
      <vt:lpstr>CONCETTI FONDAMENTALI – CLASSIFICAZIONE</vt:lpstr>
      <vt:lpstr>CLASSIFICAZIONE UNSUPERVISED</vt:lpstr>
      <vt:lpstr>PREPROCESSAMENTO DEI DATI</vt:lpstr>
      <vt:lpstr>PREPROCESSAMENTO DEI DATI</vt:lpstr>
      <vt:lpstr>METODI DI CLUSTERING</vt:lpstr>
      <vt:lpstr>METODI DI CLUSTERING</vt:lpstr>
      <vt:lpstr>METODI DI CLUSTERING</vt:lpstr>
      <vt:lpstr>CLASSIFICAZIONE UNSUPERVISED</vt:lpstr>
      <vt:lpstr>CLASSIFICAZIONE SUPERVISED</vt:lpstr>
      <vt:lpstr>CLASSIFICAZIONE SUPERVISED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Roncella</dc:creator>
  <cp:lastModifiedBy>Reviewer</cp:lastModifiedBy>
  <cp:revision>131</cp:revision>
  <dcterms:created xsi:type="dcterms:W3CDTF">2004-11-30T15:04:59Z</dcterms:created>
  <dcterms:modified xsi:type="dcterms:W3CDTF">2019-12-10T19:31:41Z</dcterms:modified>
</cp:coreProperties>
</file>