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53" r:id="rId4"/>
  </p:sldMasterIdLst>
  <p:notesMasterIdLst>
    <p:notesMasterId r:id="rId69"/>
  </p:notesMasterIdLst>
  <p:handoutMasterIdLst>
    <p:handoutMasterId r:id="rId70"/>
  </p:handoutMasterIdLst>
  <p:sldIdLst>
    <p:sldId id="258" r:id="rId5"/>
    <p:sldId id="262" r:id="rId6"/>
    <p:sldId id="283" r:id="rId7"/>
    <p:sldId id="294" r:id="rId8"/>
    <p:sldId id="321" r:id="rId9"/>
    <p:sldId id="284" r:id="rId10"/>
    <p:sldId id="285" r:id="rId11"/>
    <p:sldId id="327" r:id="rId12"/>
    <p:sldId id="330" r:id="rId13"/>
    <p:sldId id="329" r:id="rId14"/>
    <p:sldId id="331" r:id="rId15"/>
    <p:sldId id="332" r:id="rId16"/>
    <p:sldId id="320" r:id="rId17"/>
    <p:sldId id="286" r:id="rId18"/>
    <p:sldId id="288" r:id="rId19"/>
    <p:sldId id="289" r:id="rId20"/>
    <p:sldId id="290" r:id="rId21"/>
    <p:sldId id="303" r:id="rId22"/>
    <p:sldId id="306" r:id="rId23"/>
    <p:sldId id="307" r:id="rId24"/>
    <p:sldId id="309" r:id="rId25"/>
    <p:sldId id="310" r:id="rId26"/>
    <p:sldId id="311" r:id="rId27"/>
    <p:sldId id="312" r:id="rId28"/>
    <p:sldId id="313" r:id="rId29"/>
    <p:sldId id="314" r:id="rId30"/>
    <p:sldId id="319" r:id="rId31"/>
    <p:sldId id="315" r:id="rId32"/>
    <p:sldId id="316" r:id="rId33"/>
    <p:sldId id="317" r:id="rId34"/>
    <p:sldId id="318" r:id="rId35"/>
    <p:sldId id="291" r:id="rId36"/>
    <p:sldId id="292" r:id="rId37"/>
    <p:sldId id="293" r:id="rId38"/>
    <p:sldId id="295" r:id="rId39"/>
    <p:sldId id="296" r:id="rId40"/>
    <p:sldId id="304" r:id="rId41"/>
    <p:sldId id="305" r:id="rId42"/>
    <p:sldId id="297" r:id="rId43"/>
    <p:sldId id="298" r:id="rId44"/>
    <p:sldId id="299" r:id="rId45"/>
    <p:sldId id="300" r:id="rId46"/>
    <p:sldId id="301" r:id="rId47"/>
    <p:sldId id="302" r:id="rId48"/>
    <p:sldId id="322" r:id="rId49"/>
    <p:sldId id="324" r:id="rId50"/>
    <p:sldId id="328" r:id="rId51"/>
    <p:sldId id="323" r:id="rId52"/>
    <p:sldId id="325" r:id="rId53"/>
    <p:sldId id="326" r:id="rId54"/>
    <p:sldId id="334" r:id="rId55"/>
    <p:sldId id="335" r:id="rId56"/>
    <p:sldId id="336" r:id="rId57"/>
    <p:sldId id="337" r:id="rId58"/>
    <p:sldId id="338" r:id="rId59"/>
    <p:sldId id="339" r:id="rId60"/>
    <p:sldId id="340" r:id="rId61"/>
    <p:sldId id="341" r:id="rId62"/>
    <p:sldId id="342" r:id="rId63"/>
    <p:sldId id="343" r:id="rId64"/>
    <p:sldId id="344" r:id="rId65"/>
    <p:sldId id="345" r:id="rId66"/>
    <p:sldId id="346" r:id="rId67"/>
    <p:sldId id="347" r:id="rId68"/>
  </p:sldIdLst>
  <p:sldSz cx="9144000" cy="6858000" type="screen4x3"/>
  <p:notesSz cx="7099300" cy="1023461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28" autoAdjust="0"/>
    <p:restoredTop sz="94640" autoAdjust="0"/>
  </p:normalViewPr>
  <p:slideViewPr>
    <p:cSldViewPr>
      <p:cViewPr varScale="1">
        <p:scale>
          <a:sx n="110" d="100"/>
          <a:sy n="110" d="100"/>
        </p:scale>
        <p:origin x="147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0.xml"/><Relationship Id="rId13" Type="http://schemas.openxmlformats.org/officeDocument/2006/relationships/slide" Target="slides/slide18.xml"/><Relationship Id="rId3" Type="http://schemas.openxmlformats.org/officeDocument/2006/relationships/slide" Target="slides/slide4.xml"/><Relationship Id="rId7" Type="http://schemas.openxmlformats.org/officeDocument/2006/relationships/slide" Target="slides/slide9.xml"/><Relationship Id="rId12" Type="http://schemas.openxmlformats.org/officeDocument/2006/relationships/slide" Target="slides/slide15.xml"/><Relationship Id="rId17" Type="http://schemas.openxmlformats.org/officeDocument/2006/relationships/slide" Target="slides/slide44.xml"/><Relationship Id="rId2" Type="http://schemas.openxmlformats.org/officeDocument/2006/relationships/slide" Target="slides/slide3.xml"/><Relationship Id="rId16" Type="http://schemas.openxmlformats.org/officeDocument/2006/relationships/slide" Target="slides/slide43.xml"/><Relationship Id="rId1" Type="http://schemas.openxmlformats.org/officeDocument/2006/relationships/slide" Target="slides/slide2.xml"/><Relationship Id="rId6" Type="http://schemas.openxmlformats.org/officeDocument/2006/relationships/slide" Target="slides/slide8.xml"/><Relationship Id="rId11" Type="http://schemas.openxmlformats.org/officeDocument/2006/relationships/slide" Target="slides/slide14.xml"/><Relationship Id="rId5" Type="http://schemas.openxmlformats.org/officeDocument/2006/relationships/slide" Target="slides/slide7.xml"/><Relationship Id="rId15" Type="http://schemas.openxmlformats.org/officeDocument/2006/relationships/slide" Target="slides/slide42.xml"/><Relationship Id="rId10" Type="http://schemas.openxmlformats.org/officeDocument/2006/relationships/slide" Target="slides/slide12.xml"/><Relationship Id="rId4" Type="http://schemas.openxmlformats.org/officeDocument/2006/relationships/slide" Target="slides/slide6.xml"/><Relationship Id="rId9" Type="http://schemas.openxmlformats.org/officeDocument/2006/relationships/slide" Target="slides/slide11.xml"/><Relationship Id="rId14" Type="http://schemas.openxmlformats.org/officeDocument/2006/relationships/slide" Target="slides/slide1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20000"/>
              </a:spcBef>
              <a:buClr>
                <a:srgbClr val="FF6600"/>
              </a:buClr>
              <a:defRPr sz="13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it-IT"/>
              <a:t>CLOSE-RANGE PHOTGRAMMETRY AND MULTIPLE VIEW GEOMETRY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rgbClr val="FF6600"/>
              </a:buClr>
              <a:defRPr sz="13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3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20000"/>
              </a:spcBef>
              <a:buClr>
                <a:srgbClr val="FF6600"/>
              </a:buClr>
              <a:defRPr sz="13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3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rgbClr val="FF6600"/>
              </a:buClr>
              <a:defRPr sz="13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C2598E1-741C-4405-AB32-66C3D975F9B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20000"/>
              </a:spcBef>
              <a:buClr>
                <a:srgbClr val="FF6600"/>
              </a:buClr>
              <a:defRPr sz="13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it-IT"/>
              <a:t>CLOSE-RANGE PHOTGRAMMETRY AND MULTIPLE VIEW GEOMETRY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rgbClr val="FF6600"/>
              </a:buClr>
              <a:defRPr sz="13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20000"/>
              </a:spcBef>
              <a:buClr>
                <a:srgbClr val="FF6600"/>
              </a:buClr>
              <a:defRPr sz="13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1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rgbClr val="FF6600"/>
              </a:buClr>
              <a:defRPr sz="13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BA94AFD-8B54-47DD-B9DC-C9EA2414B7C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it-IT" altLang="it-IT" sz="1300" smtClean="0">
                <a:solidFill>
                  <a:schemeClr val="tx2"/>
                </a:solidFill>
              </a:rPr>
              <a:t>CLOSE-RANGE PHOTGRAMMETRY AND MULTIPLE VIEW GEOMETRY</a:t>
            </a:r>
          </a:p>
        </p:txBody>
      </p:sp>
      <p:sp>
        <p:nvSpPr>
          <p:cNvPr id="1638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455C4119-5D71-4113-B7BC-1CA3E7082243}" type="slidenum">
              <a:rPr lang="it-IT" altLang="it-IT" sz="1300" smtClean="0">
                <a:solidFill>
                  <a:schemeClr val="tx2"/>
                </a:solidFill>
              </a:rPr>
              <a:pPr>
                <a:spcBef>
                  <a:spcPct val="20000"/>
                </a:spcBef>
              </a:pPr>
              <a:t>0</a:t>
            </a:fld>
            <a:endParaRPr lang="it-IT" altLang="it-IT" sz="1300" smtClean="0">
              <a:solidFill>
                <a:schemeClr val="tx2"/>
              </a:solidFill>
            </a:endParaRPr>
          </a:p>
        </p:txBody>
      </p:sp>
      <p:sp>
        <p:nvSpPr>
          <p:cNvPr id="163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228520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950" y="44450"/>
            <a:ext cx="8928100" cy="56197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7950" y="690563"/>
            <a:ext cx="8928100" cy="5691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62925" y="6481763"/>
            <a:ext cx="801688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31BDF-9BA5-41C6-B84B-4D3E9A2AA4A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58160174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04025" y="44450"/>
            <a:ext cx="2232025" cy="6337300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7950" y="44450"/>
            <a:ext cx="6543675" cy="63373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62925" y="6481763"/>
            <a:ext cx="801688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A3561-F8E7-44F9-8EB2-8A16FFCF745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31769492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950" y="44450"/>
            <a:ext cx="8928100" cy="56197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07950" y="690563"/>
            <a:ext cx="4387850" cy="569118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690563"/>
            <a:ext cx="4387850" cy="569118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0E74EC-3B55-45C5-A81F-D054F55026E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7700034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950" y="44450"/>
            <a:ext cx="8928100" cy="56197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07950" y="690563"/>
            <a:ext cx="4387850" cy="569118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690563"/>
            <a:ext cx="4387850" cy="27686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611563"/>
            <a:ext cx="4387850" cy="277018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C976AC-CCCD-49D1-B8B9-C8DB524B34A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00550341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950" y="44450"/>
            <a:ext cx="8928100" cy="56197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950" y="690563"/>
            <a:ext cx="8928100" cy="56911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62925" y="6481763"/>
            <a:ext cx="801688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8F734-7D18-465F-859D-5F2E2BE7680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74380469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62925" y="6481763"/>
            <a:ext cx="801688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854D7-3636-4907-8A86-686981CA39F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4888454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950" y="44450"/>
            <a:ext cx="8928100" cy="56197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7950" y="690563"/>
            <a:ext cx="4387850" cy="569118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690563"/>
            <a:ext cx="4387850" cy="569118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62925" y="6481763"/>
            <a:ext cx="801688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DF660-9A32-458B-B738-CCD0B034A11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9144325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62925" y="6481763"/>
            <a:ext cx="801688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D0C93-AFF9-48A6-942C-1483146AC80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94431253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950" y="44450"/>
            <a:ext cx="8928100" cy="56197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62925" y="6481763"/>
            <a:ext cx="801688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33C80-69B9-4BDB-A490-6EB46D9278D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39235064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62925" y="6481763"/>
            <a:ext cx="801688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14A7B-58EB-4CE8-9289-D2172CCA716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45792385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62925" y="6481763"/>
            <a:ext cx="801688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E3243-1CEB-4E39-A87D-407EA6CABC4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5808316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62925" y="6481763"/>
            <a:ext cx="801688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903CD-9C39-44F2-A405-079982217BA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9175423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 userDrawn="1"/>
        </p:nvSpPr>
        <p:spPr>
          <a:xfrm>
            <a:off x="0" y="6308725"/>
            <a:ext cx="9144000" cy="549275"/>
          </a:xfrm>
          <a:prstGeom prst="rect">
            <a:avLst/>
          </a:prstGeom>
          <a:solidFill>
            <a:schemeClr val="accent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1027" name="Picture 6" descr="Logo_bianco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313488"/>
            <a:ext cx="54610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CasellaDiTesto 7"/>
          <p:cNvSpPr txBox="1">
            <a:spLocks noChangeArrowheads="1"/>
          </p:cNvSpPr>
          <p:nvPr userDrawn="1"/>
        </p:nvSpPr>
        <p:spPr bwMode="auto">
          <a:xfrm>
            <a:off x="931863" y="6353175"/>
            <a:ext cx="7600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800" b="1">
                <a:solidFill>
                  <a:schemeClr val="bg1"/>
                </a:solidFill>
              </a:rPr>
              <a:t>UNIVERSITA’ DEGLI STUDI DI PARMA – DIPARTIMENTO DI INGEGNERIA E ARCHITETTURA </a:t>
            </a:r>
          </a:p>
          <a:p>
            <a:r>
              <a:rPr lang="it-IT" altLang="it-IT" sz="800" b="1">
                <a:solidFill>
                  <a:schemeClr val="bg1"/>
                </a:solidFill>
              </a:rPr>
              <a:t>CORSO DI FOTOGRAMMETRIA E TELERILEVAMENTO – LAUREA MAGISTRALE IN INGEGNERIA PER L’AMBIENTE E IL TERRITORIO</a:t>
            </a:r>
          </a:p>
          <a:p>
            <a:r>
              <a:rPr lang="it-IT" altLang="it-IT" sz="800" b="1">
                <a:solidFill>
                  <a:schemeClr val="bg1"/>
                </a:solidFill>
              </a:rPr>
              <a:t>Prof.  Riccardo Roncella</a:t>
            </a:r>
          </a:p>
        </p:txBody>
      </p:sp>
      <p:sp>
        <p:nvSpPr>
          <p:cNvPr id="9" name="Rettangolo 8"/>
          <p:cNvSpPr/>
          <p:nvPr userDrawn="1"/>
        </p:nvSpPr>
        <p:spPr>
          <a:xfrm>
            <a:off x="0" y="0"/>
            <a:ext cx="9144000" cy="692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riccardo.roncella@unipr.it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0.png"/><Relationship Id="rId4" Type="http://schemas.openxmlformats.org/officeDocument/2006/relationships/image" Target="../media/image39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file:///D:\Archivio\Ricerca\Presentazioni\Optical3D%202005\Filmato.wmv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3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5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3.png"/><Relationship Id="rId4" Type="http://schemas.openxmlformats.org/officeDocument/2006/relationships/image" Target="../media/image78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85.png"/><Relationship Id="rId4" Type="http://schemas.openxmlformats.org/officeDocument/2006/relationships/image" Target="../media/image79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80.w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video" Target="file:///E:\Archivio\Didattica\Lezioni\Fotogrammetria\02.%20Equazioni%20di%20collinearit&#224;\Omega.avi" TargetMode="External"/><Relationship Id="rId7" Type="http://schemas.openxmlformats.org/officeDocument/2006/relationships/image" Target="../media/image86.png"/><Relationship Id="rId12" Type="http://schemas.openxmlformats.org/officeDocument/2006/relationships/image" Target="../media/image95.png"/><Relationship Id="rId2" Type="http://schemas.openxmlformats.org/officeDocument/2006/relationships/video" Target="file:///E:\Archivio\Didattica\Lezioni\Fotogrammetria\02.%20Equazioni%20di%20collinearit&#224;\Fi.avi" TargetMode="External"/><Relationship Id="rId1" Type="http://schemas.openxmlformats.org/officeDocument/2006/relationships/video" Target="file:///E:\Archivio\Didattica\Lezioni\Fotogrammetria\02.%20Equazioni%20di%20collinearit&#224;\Kappa.avi" TargetMode="External"/><Relationship Id="rId6" Type="http://schemas.openxmlformats.org/officeDocument/2006/relationships/image" Target="../media/image84.png"/><Relationship Id="rId11" Type="http://schemas.openxmlformats.org/officeDocument/2006/relationships/image" Target="../media/image94.png"/><Relationship Id="rId5" Type="http://schemas.openxmlformats.org/officeDocument/2006/relationships/image" Target="../media/image82.png"/><Relationship Id="rId10" Type="http://schemas.openxmlformats.org/officeDocument/2006/relationships/image" Target="../media/image93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9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101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88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108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89.w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oleObject" Target="../embeddings/oleObject13.bin"/><Relationship Id="rId7" Type="http://schemas.openxmlformats.org/officeDocument/2006/relationships/image" Target="../media/image111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1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90.wmf"/><Relationship Id="rId9" Type="http://schemas.openxmlformats.org/officeDocument/2006/relationships/image" Target="../media/image11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6"/>
          <p:cNvSpPr txBox="1">
            <a:spLocks noChangeArrowheads="1"/>
          </p:cNvSpPr>
          <p:nvPr/>
        </p:nvSpPr>
        <p:spPr bwMode="auto">
          <a:xfrm>
            <a:off x="838200" y="4235450"/>
            <a:ext cx="72390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FF6600"/>
              </a:buClr>
            </a:pPr>
            <a:endParaRPr lang="it-IT" altLang="it-IT" sz="2100">
              <a:solidFill>
                <a:schemeClr val="tx2"/>
              </a:solidFill>
            </a:endParaRPr>
          </a:p>
        </p:txBody>
      </p:sp>
      <p:sp>
        <p:nvSpPr>
          <p:cNvPr id="218119" name="Text Box 7"/>
          <p:cNvSpPr txBox="1">
            <a:spLocks noChangeArrowheads="1"/>
          </p:cNvSpPr>
          <p:nvPr/>
        </p:nvSpPr>
        <p:spPr bwMode="auto">
          <a:xfrm>
            <a:off x="468313" y="4181475"/>
            <a:ext cx="815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Clr>
                <a:srgbClr val="FF6600"/>
              </a:buClr>
              <a:defRPr/>
            </a:pPr>
            <a:r>
              <a:rPr lang="it-IT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INTRODUZIONE AL CORSO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81000" y="2205038"/>
            <a:ext cx="8153400" cy="137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Clr>
                <a:srgbClr val="FF6600"/>
              </a:buClr>
              <a:defRPr/>
            </a:pPr>
            <a:r>
              <a:rPr lang="it-IT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CORSO DI FOTOGRAMMETRIA E TELERILEVAMENTO</a:t>
            </a:r>
          </a:p>
          <a:p>
            <a:pPr algn="ctr" eaLnBrk="1" hangingPunct="1">
              <a:spcBef>
                <a:spcPct val="50000"/>
              </a:spcBef>
              <a:buClr>
                <a:srgbClr val="FF6600"/>
              </a:buClr>
              <a:defRPr/>
            </a:pPr>
            <a:r>
              <a:rPr lang="it-IT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Prof. Riccardo </a:t>
            </a:r>
            <a:r>
              <a:rPr lang="it-IT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Roncella</a:t>
            </a:r>
            <a:endParaRPr lang="it-IT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dirty="0" smtClean="0"/>
              <a:t>TELERILEVAMENTO</a:t>
            </a:r>
          </a:p>
        </p:txBody>
      </p:sp>
      <p:sp>
        <p:nvSpPr>
          <p:cNvPr id="418819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838200"/>
            <a:ext cx="7512050" cy="1447800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it-IT" sz="2400" b="1" dirty="0" smtClean="0"/>
              <a:t>CHE COS’E’ IL TELERILEVAMENTO?</a:t>
            </a:r>
          </a:p>
          <a:p>
            <a:pPr marL="609600" indent="-609600" eaLnBrk="1" hangingPunct="1">
              <a:defRPr/>
            </a:pPr>
            <a:r>
              <a:rPr lang="it-IT" sz="2400" b="1" dirty="0" smtClean="0"/>
              <a:t>COSA STUDIA?</a:t>
            </a:r>
          </a:p>
          <a:p>
            <a:pPr marL="609600" indent="-609600" eaLnBrk="1" hangingPunct="1">
              <a:defRPr/>
            </a:pPr>
            <a:r>
              <a:rPr lang="it-IT" sz="2400" b="1" dirty="0" smtClean="0"/>
              <a:t>A COSA SERVE?</a:t>
            </a:r>
          </a:p>
        </p:txBody>
      </p:sp>
      <p:sp>
        <p:nvSpPr>
          <p:cNvPr id="23556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481A4C8-9D45-4101-8E9E-14122DAB4389}" type="slidenum">
              <a:rPr lang="it-IT" altLang="it-IT" smtClean="0"/>
              <a:pPr eaLnBrk="1" hangingPunct="1"/>
              <a:t>9</a:t>
            </a:fld>
            <a:endParaRPr lang="it-IT" altLang="it-IT" smtClean="0"/>
          </a:p>
        </p:txBody>
      </p:sp>
      <p:pic>
        <p:nvPicPr>
          <p:cNvPr id="23557" name="Picture 4" descr="D:\Archivio\Ricerca\Riccardo Roncella\Valigia\Introduzione al corso\questionmarkSmall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OMO_ORTO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67" y="2132856"/>
            <a:ext cx="4178284" cy="4188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omo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40768"/>
            <a:ext cx="15621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5516612" y="1356003"/>
            <a:ext cx="844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Banda 1</a:t>
            </a:r>
            <a:endParaRPr lang="el-GR" sz="1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3" descr="como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1356003"/>
            <a:ext cx="15621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omo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95" y="3012187"/>
            <a:ext cx="15621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como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3027981"/>
            <a:ext cx="15621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como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583" y="4740379"/>
            <a:ext cx="15621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como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4748063"/>
            <a:ext cx="15621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7381875" y="1353194"/>
            <a:ext cx="844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Banda </a:t>
            </a:r>
            <a:r>
              <a:rPr lang="en-US" sz="14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l-GR" sz="1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5531059" y="3024133"/>
            <a:ext cx="844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Banda </a:t>
            </a:r>
            <a:r>
              <a:rPr lang="en-US" sz="14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l-GR" sz="1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7367906" y="3024133"/>
            <a:ext cx="844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Banda </a:t>
            </a:r>
            <a:r>
              <a:rPr lang="en-US" sz="14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l-GR" sz="1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5531059" y="4733988"/>
            <a:ext cx="844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Banda </a:t>
            </a:r>
            <a:r>
              <a:rPr lang="en-US" sz="14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l-GR" sz="1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7367906" y="4733988"/>
            <a:ext cx="844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Banda </a:t>
            </a:r>
            <a:r>
              <a:rPr lang="en-US" sz="14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l-GR" sz="1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671900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ttp://www.questuav.com/phpmedia/graphics/54b8af5f63a30e8851c16bb60e6ccf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2"/>
          <a:stretch/>
        </p:blipFill>
        <p:spPr bwMode="auto">
          <a:xfrm>
            <a:off x="186335" y="3027319"/>
            <a:ext cx="7976590" cy="322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dirty="0" smtClean="0"/>
              <a:t>TELERILEVAMENTO</a:t>
            </a:r>
          </a:p>
        </p:txBody>
      </p:sp>
      <p:sp>
        <p:nvSpPr>
          <p:cNvPr id="418819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838200"/>
            <a:ext cx="7512050" cy="1447800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it-IT" sz="2400" b="1" dirty="0" smtClean="0"/>
              <a:t>CHE COS’E’ IL TELERILEVAMENTO?</a:t>
            </a:r>
          </a:p>
          <a:p>
            <a:pPr marL="609600" indent="-609600" eaLnBrk="1" hangingPunct="1">
              <a:defRPr/>
            </a:pPr>
            <a:r>
              <a:rPr lang="it-IT" sz="2400" b="1" dirty="0" smtClean="0"/>
              <a:t>COSA STUDIA?</a:t>
            </a:r>
          </a:p>
          <a:p>
            <a:pPr marL="609600" indent="-609600" eaLnBrk="1" hangingPunct="1">
              <a:defRPr/>
            </a:pPr>
            <a:r>
              <a:rPr lang="it-IT" sz="2400" b="1" dirty="0" smtClean="0"/>
              <a:t>A COSA SERVE?</a:t>
            </a:r>
          </a:p>
        </p:txBody>
      </p:sp>
      <p:sp>
        <p:nvSpPr>
          <p:cNvPr id="23556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481A4C8-9D45-4101-8E9E-14122DAB4389}" type="slidenum">
              <a:rPr lang="it-IT" altLang="it-IT" smtClean="0"/>
              <a:pPr eaLnBrk="1" hangingPunct="1"/>
              <a:t>10</a:t>
            </a:fld>
            <a:endParaRPr lang="it-IT" altLang="it-IT" smtClean="0"/>
          </a:p>
        </p:txBody>
      </p:sp>
      <p:pic>
        <p:nvPicPr>
          <p:cNvPr id="23557" name="Picture 4" descr="D:\Archivio\Ricerca\Riccardo Roncella\Valigia\Introduzione al corso\questionmarkSmall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o 6"/>
          <p:cNvGrpSpPr/>
          <p:nvPr/>
        </p:nvGrpSpPr>
        <p:grpSpPr>
          <a:xfrm>
            <a:off x="4953846" y="1066701"/>
            <a:ext cx="3962978" cy="2530417"/>
            <a:chOff x="3898592" y="548680"/>
            <a:chExt cx="3962978" cy="2530417"/>
          </a:xfrm>
        </p:grpSpPr>
        <p:pic>
          <p:nvPicPr>
            <p:cNvPr id="8" name="Picture 4" descr="Landsat7_FINAL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0795" y="548680"/>
              <a:ext cx="3400775" cy="1693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uppo 8"/>
            <p:cNvGrpSpPr/>
            <p:nvPr/>
          </p:nvGrpSpPr>
          <p:grpSpPr>
            <a:xfrm>
              <a:off x="3898592" y="1250055"/>
              <a:ext cx="1242909" cy="1829042"/>
              <a:chOff x="3898592" y="1250055"/>
              <a:chExt cx="1242909" cy="1829042"/>
            </a:xfrm>
          </p:grpSpPr>
          <p:sp>
            <p:nvSpPr>
              <p:cNvPr id="10" name="AutoShape 2"/>
              <p:cNvSpPr>
                <a:spLocks noChangeArrowheads="1"/>
              </p:cNvSpPr>
              <p:nvPr/>
            </p:nvSpPr>
            <p:spPr bwMode="auto">
              <a:xfrm>
                <a:off x="3996427" y="2695522"/>
                <a:ext cx="438187" cy="217716"/>
              </a:xfrm>
              <a:prstGeom prst="parallelogram">
                <a:avLst>
                  <a:gd name="adj" fmla="val 50316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1" name="Text Box 3"/>
              <p:cNvSpPr txBox="1">
                <a:spLocks noChangeArrowheads="1"/>
              </p:cNvSpPr>
              <p:nvPr/>
            </p:nvSpPr>
            <p:spPr bwMode="auto">
              <a:xfrm>
                <a:off x="4305087" y="2678987"/>
                <a:ext cx="506870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l-GR" sz="2000" dirty="0">
                    <a:solidFill>
                      <a:schemeClr val="bg1"/>
                    </a:solidFill>
                    <a:latin typeface="Times New Roman" pitchFamily="18" charset="0"/>
                  </a:rPr>
                  <a:t>Δ</a:t>
                </a:r>
                <a:r>
                  <a:rPr lang="el-GR" sz="2000" i="1" dirty="0">
                    <a:solidFill>
                      <a:schemeClr val="bg1"/>
                    </a:solidFill>
                    <a:latin typeface="Times New Roman" pitchFamily="18" charset="0"/>
                  </a:rPr>
                  <a:t>Α</a:t>
                </a:r>
              </a:p>
            </p:txBody>
          </p:sp>
          <p:sp>
            <p:nvSpPr>
              <p:cNvPr id="12" name="Freeform 5"/>
              <p:cNvSpPr>
                <a:spLocks/>
              </p:cNvSpPr>
              <p:nvPr/>
            </p:nvSpPr>
            <p:spPr bwMode="auto">
              <a:xfrm>
                <a:off x="4215520" y="1250055"/>
                <a:ext cx="925981" cy="1568104"/>
              </a:xfrm>
              <a:custGeom>
                <a:avLst/>
                <a:gdLst>
                  <a:gd name="T0" fmla="*/ 2 w 672"/>
                  <a:gd name="T1" fmla="*/ 1134 h 1138"/>
                  <a:gd name="T2" fmla="*/ 494 w 672"/>
                  <a:gd name="T3" fmla="*/ 51 h 1138"/>
                  <a:gd name="T4" fmla="*/ 591 w 672"/>
                  <a:gd name="T5" fmla="*/ 0 h 1138"/>
                  <a:gd name="T6" fmla="*/ 672 w 672"/>
                  <a:gd name="T7" fmla="*/ 52 h 1138"/>
                  <a:gd name="T8" fmla="*/ 2 w 672"/>
                  <a:gd name="T9" fmla="*/ 1134 h 1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2" h="1138">
                    <a:moveTo>
                      <a:pt x="2" y="1134"/>
                    </a:moveTo>
                    <a:cubicBezTo>
                      <a:pt x="495" y="52"/>
                      <a:pt x="3" y="1135"/>
                      <a:pt x="494" y="51"/>
                    </a:cubicBezTo>
                    <a:cubicBezTo>
                      <a:pt x="552" y="22"/>
                      <a:pt x="542" y="21"/>
                      <a:pt x="591" y="0"/>
                    </a:cubicBezTo>
                    <a:cubicBezTo>
                      <a:pt x="639" y="27"/>
                      <a:pt x="621" y="15"/>
                      <a:pt x="672" y="52"/>
                    </a:cubicBezTo>
                    <a:cubicBezTo>
                      <a:pt x="0" y="1138"/>
                      <a:pt x="672" y="55"/>
                      <a:pt x="2" y="113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" name="Text Box 6"/>
              <p:cNvSpPr txBox="1">
                <a:spLocks noChangeArrowheads="1"/>
              </p:cNvSpPr>
              <p:nvPr/>
            </p:nvSpPr>
            <p:spPr bwMode="auto">
              <a:xfrm>
                <a:off x="4554496" y="1973478"/>
                <a:ext cx="465746" cy="3444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l-GR" sz="2000">
                    <a:latin typeface="Times New Roman" pitchFamily="18" charset="0"/>
                  </a:rPr>
                  <a:t>ΔΩ</a:t>
                </a:r>
              </a:p>
            </p:txBody>
          </p:sp>
          <p:sp>
            <p:nvSpPr>
              <p:cNvPr id="14" name="Oval 12"/>
              <p:cNvSpPr>
                <a:spLocks noChangeArrowheads="1"/>
              </p:cNvSpPr>
              <p:nvPr/>
            </p:nvSpPr>
            <p:spPr bwMode="auto">
              <a:xfrm>
                <a:off x="4179694" y="2774065"/>
                <a:ext cx="63386" cy="6338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" name="Text Box 13"/>
              <p:cNvSpPr txBox="1">
                <a:spLocks noChangeArrowheads="1"/>
              </p:cNvSpPr>
              <p:nvPr/>
            </p:nvSpPr>
            <p:spPr bwMode="auto">
              <a:xfrm>
                <a:off x="3898592" y="2459893"/>
                <a:ext cx="341760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 i="1" dirty="0">
                    <a:solidFill>
                      <a:schemeClr val="bg1"/>
                    </a:solidFill>
                    <a:latin typeface="Times New Roman" pitchFamily="18" charset="0"/>
                  </a:rPr>
                  <a:t>P</a:t>
                </a:r>
                <a:endParaRPr lang="el-GR" sz="2000" i="1" dirty="0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49452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9"/>
          <a:stretch/>
        </p:blipFill>
        <p:spPr>
          <a:xfrm>
            <a:off x="611560" y="1556792"/>
            <a:ext cx="8315196" cy="4752528"/>
          </a:xfrm>
          <a:prstGeom prst="rect">
            <a:avLst/>
          </a:prstGeom>
        </p:spPr>
      </p:pic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dirty="0" smtClean="0"/>
              <a:t>TELERILEVAMENTO</a:t>
            </a:r>
          </a:p>
        </p:txBody>
      </p:sp>
      <p:sp>
        <p:nvSpPr>
          <p:cNvPr id="418819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838200"/>
            <a:ext cx="7512050" cy="1447800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it-IT" sz="2400" b="1" dirty="0" smtClean="0"/>
              <a:t>CHE COS’E’ IL TELERILEVAMENTO?</a:t>
            </a:r>
          </a:p>
          <a:p>
            <a:pPr marL="609600" indent="-609600" eaLnBrk="1" hangingPunct="1">
              <a:defRPr/>
            </a:pPr>
            <a:r>
              <a:rPr lang="it-IT" sz="2400" b="1" dirty="0" smtClean="0"/>
              <a:t>COSA STUDIA?</a:t>
            </a:r>
          </a:p>
          <a:p>
            <a:pPr marL="609600" indent="-609600" eaLnBrk="1" hangingPunct="1">
              <a:defRPr/>
            </a:pPr>
            <a:r>
              <a:rPr lang="it-IT" sz="2400" b="1" dirty="0" smtClean="0"/>
              <a:t>A COSA SERVE?</a:t>
            </a:r>
          </a:p>
        </p:txBody>
      </p:sp>
      <p:sp>
        <p:nvSpPr>
          <p:cNvPr id="23556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481A4C8-9D45-4101-8E9E-14122DAB4389}" type="slidenum">
              <a:rPr lang="it-IT" altLang="it-IT" smtClean="0"/>
              <a:pPr eaLnBrk="1" hangingPunct="1"/>
              <a:t>11</a:t>
            </a:fld>
            <a:endParaRPr lang="it-IT" altLang="it-IT" smtClean="0"/>
          </a:p>
        </p:txBody>
      </p:sp>
      <p:pic>
        <p:nvPicPr>
          <p:cNvPr id="23557" name="Picture 4" descr="D:\Archivio\Ricerca\Riccardo Roncella\Valigia\Introduzione al corso\questionmarkSmall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2442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2300" smtClean="0"/>
              <a:t>ALCUNI CAMPI DI APPLICAZIONE DELLA FOTOGRAMMETRIA</a:t>
            </a:r>
          </a:p>
        </p:txBody>
      </p:sp>
      <p:sp>
        <p:nvSpPr>
          <p:cNvPr id="24579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5767118-BA0A-436E-B7F4-62D40B986745}" type="slidenum">
              <a:rPr lang="it-IT" altLang="it-IT" smtClean="0"/>
              <a:pPr eaLnBrk="1" hangingPunct="1"/>
              <a:t>12</a:t>
            </a:fld>
            <a:endParaRPr lang="it-IT" altLang="it-IT" smtClean="0"/>
          </a:p>
        </p:txBody>
      </p:sp>
      <p:sp>
        <p:nvSpPr>
          <p:cNvPr id="454661" name="Rectangle 5"/>
          <p:cNvSpPr>
            <a:spLocks noChangeArrowheads="1"/>
          </p:cNvSpPr>
          <p:nvPr/>
        </p:nvSpPr>
        <p:spPr bwMode="auto">
          <a:xfrm>
            <a:off x="152400" y="685800"/>
            <a:ext cx="8839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marL="574675" indent="-574675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Cartografia, sistemi informativi territoriali, </a:t>
            </a:r>
            <a:r>
              <a:rPr lang="it-IT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etc…</a:t>
            </a:r>
            <a:endParaRPr lang="it-IT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574675" indent="-574675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Rilievo architettonico</a:t>
            </a:r>
          </a:p>
          <a:p>
            <a:pPr marL="574675" indent="-574675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Conservazione dei beni culturali</a:t>
            </a:r>
          </a:p>
          <a:p>
            <a:pPr marL="574675" indent="-574675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Archeologia</a:t>
            </a:r>
          </a:p>
          <a:p>
            <a:pPr marL="574675" indent="-574675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Controllo del traffico</a:t>
            </a:r>
          </a:p>
          <a:p>
            <a:pPr marL="574675" indent="-574675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Controllo di sistemi industriali</a:t>
            </a:r>
          </a:p>
          <a:p>
            <a:pPr marL="574675" indent="-574675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Controllo strutturale</a:t>
            </a:r>
          </a:p>
          <a:p>
            <a:pPr marL="574675" indent="-574675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Applicazioni mediche</a:t>
            </a:r>
          </a:p>
          <a:p>
            <a:pPr marL="574675" indent="-574675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Scienze forensi</a:t>
            </a:r>
          </a:p>
          <a:p>
            <a:pPr marL="574675" indent="-574675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Supporto alla navigazione (robotica o veicolare)</a:t>
            </a:r>
          </a:p>
          <a:p>
            <a:pPr marL="574675" indent="-574675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Modellazione e Computer Grafica</a:t>
            </a:r>
          </a:p>
          <a:p>
            <a:pPr marL="574675" indent="-574675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Tracciamento di eventi dinamici (crash test, </a:t>
            </a:r>
            <a:r>
              <a:rPr lang="it-IT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etc…</a:t>
            </a:r>
            <a:r>
              <a:rPr lang="it-IT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</a:p>
          <a:p>
            <a:pPr marL="574675" indent="-574675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Controlli di qualità nei sistemi produttivi</a:t>
            </a:r>
          </a:p>
          <a:p>
            <a:pPr marL="574675" indent="-574675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…</a:t>
            </a:r>
          </a:p>
          <a:p>
            <a:pPr marL="574675" indent="-574675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it-IT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2400" smtClean="0"/>
              <a:t>CAMPI DI APPLICAZIONE DELLA FOTOGRAMMETRIA</a:t>
            </a:r>
          </a:p>
        </p:txBody>
      </p:sp>
      <p:sp>
        <p:nvSpPr>
          <p:cNvPr id="419843" name="Rectangle 3"/>
          <p:cNvSpPr>
            <a:spLocks noGrp="1" noChangeArrowheads="1"/>
          </p:cNvSpPr>
          <p:nvPr>
            <p:ph idx="1"/>
          </p:nvPr>
        </p:nvSpPr>
        <p:spPr>
          <a:xfrm>
            <a:off x="184150" y="838200"/>
            <a:ext cx="8807450" cy="7620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it-IT" sz="2000" b="1" smtClean="0"/>
              <a:t>PER LA PRECEDENTE DEFINIZIONE, LA FOTOGRAMMETRIA RIGUARDA UN AMPIO SPETTRO DI APPLICAZIONI DIFFERENTI.</a:t>
            </a:r>
          </a:p>
        </p:txBody>
      </p:sp>
      <p:sp>
        <p:nvSpPr>
          <p:cNvPr id="25604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3A5AC90-7C29-4B9A-9112-399961541313}" type="slidenum">
              <a:rPr lang="it-IT" altLang="it-IT" smtClean="0"/>
              <a:pPr eaLnBrk="1" hangingPunct="1"/>
              <a:t>13</a:t>
            </a:fld>
            <a:endParaRPr lang="it-IT" altLang="it-IT" smtClean="0"/>
          </a:p>
        </p:txBody>
      </p:sp>
      <p:sp>
        <p:nvSpPr>
          <p:cNvPr id="419845" name="Rectangle 5"/>
          <p:cNvSpPr>
            <a:spLocks noChangeArrowheads="1"/>
          </p:cNvSpPr>
          <p:nvPr/>
        </p:nvSpPr>
        <p:spPr bwMode="auto">
          <a:xfrm>
            <a:off x="152400" y="1676400"/>
            <a:ext cx="8763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spcBef>
                <a:spcPct val="20000"/>
              </a:spcBef>
              <a:defRPr/>
            </a:pPr>
            <a:r>
              <a:rPr lang="it-IT" sz="2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CLASSIFICAZIONE IN FUNZIONE DEL TIPO DI ACQUISIZIONE</a:t>
            </a:r>
          </a:p>
          <a:p>
            <a:pPr eaLnBrk="1" hangingPunct="1">
              <a:spcBef>
                <a:spcPct val="20000"/>
              </a:spcBef>
              <a:defRPr/>
            </a:pPr>
            <a:endParaRPr lang="it-IT" sz="20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it-IT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IMMAGINI TERRESTRI (o Close-Range)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it-IT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Il fotogramma viene acquisito da terra, nelle immediate vicinanze dell’oggetto che si vuole misurare (Fotogrammetria dei vicini)</a:t>
            </a:r>
          </a:p>
        </p:txBody>
      </p:sp>
      <p:pic>
        <p:nvPicPr>
          <p:cNvPr id="25606" name="Picture 7" descr="fugo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46550"/>
            <a:ext cx="358140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7" name="Group 13"/>
          <p:cNvGrpSpPr>
            <a:grpSpLocks/>
          </p:cNvGrpSpPr>
          <p:nvPr/>
        </p:nvGrpSpPr>
        <p:grpSpPr bwMode="auto">
          <a:xfrm>
            <a:off x="4191000" y="4140200"/>
            <a:ext cx="2362200" cy="2184400"/>
            <a:chOff x="7585" y="21332"/>
            <a:chExt cx="3810" cy="3471"/>
          </a:xfrm>
        </p:grpSpPr>
        <p:pic>
          <p:nvPicPr>
            <p:cNvPr id="25609" name="Picture 14" descr="tp000065r"/>
            <p:cNvPicPr>
              <a:picLocks noChangeAspect="1" noChangeArrowheads="1"/>
            </p:cNvPicPr>
            <p:nvPr/>
          </p:nvPicPr>
          <p:blipFill>
            <a:blip r:embed="rId3">
              <a:lum bright="42000" contrast="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5" y="23056"/>
              <a:ext cx="3810" cy="1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0" name="Picture 15" descr="tp000065l"/>
            <p:cNvPicPr>
              <a:picLocks noChangeAspect="1" noChangeArrowheads="1"/>
            </p:cNvPicPr>
            <p:nvPr/>
          </p:nvPicPr>
          <p:blipFill>
            <a:blip r:embed="rId4">
              <a:lum bright="42000" contrast="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5" y="21332"/>
              <a:ext cx="3810" cy="1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9856" name="Picture 16" descr="C:\Documents and Settings\Riccardo Roncella\Desktop\imPRESENTAZIONE\Pozzo-00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3629025"/>
            <a:ext cx="202882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2400" smtClean="0"/>
              <a:t>CAMPI DI APPLICAZIONE DELLA FOTOGRAMMETRIA</a:t>
            </a:r>
          </a:p>
        </p:txBody>
      </p:sp>
      <p:sp>
        <p:nvSpPr>
          <p:cNvPr id="26627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D3DD692-DB8C-456D-AEB1-1564B6499EFF}" type="slidenum">
              <a:rPr lang="it-IT" altLang="it-IT" smtClean="0"/>
              <a:pPr eaLnBrk="1" hangingPunct="1"/>
              <a:t>14</a:t>
            </a:fld>
            <a:endParaRPr lang="it-IT" altLang="it-IT" smtClean="0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52400" y="685800"/>
            <a:ext cx="8763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spcBef>
                <a:spcPct val="20000"/>
              </a:spcBef>
              <a:defRPr/>
            </a:pPr>
            <a:r>
              <a:rPr lang="it-IT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IMMAGINI AEREE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it-IT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Il fotogramma viene acquisito da aereo per fini cartografici o catastali.</a:t>
            </a:r>
          </a:p>
        </p:txBody>
      </p:sp>
      <p:pic>
        <p:nvPicPr>
          <p:cNvPr id="26629" name="Picture 4" descr="D:\Archivio\Ricerca\Riccardo Roncella\Valigia\Introduzione al corso\pige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72013"/>
            <a:ext cx="2057400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5" descr="D:\Archivio\Ricerca\Riccardo Roncella\Valigia\Introduzione al corso\history_nada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18065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33600"/>
            <a:ext cx="4419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7" descr="D:\MARCO\dottorato\Dottorato 1998\monaco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267200"/>
            <a:ext cx="205740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17700"/>
            <a:ext cx="2286000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2400" smtClean="0"/>
              <a:t>CAMPI DI APPLICAZIONE DELLA FOTOGRAMMETRIA</a:t>
            </a:r>
          </a:p>
        </p:txBody>
      </p:sp>
      <p:sp>
        <p:nvSpPr>
          <p:cNvPr id="27651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D4BA0FC-3743-4DA5-90D3-6EE96A28AA77}" type="slidenum">
              <a:rPr lang="it-IT" altLang="it-IT" smtClean="0"/>
              <a:pPr eaLnBrk="1" hangingPunct="1"/>
              <a:t>15</a:t>
            </a:fld>
            <a:endParaRPr lang="it-IT" altLang="it-IT" smtClean="0"/>
          </a:p>
        </p:txBody>
      </p:sp>
      <p:pic>
        <p:nvPicPr>
          <p:cNvPr id="2765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85800"/>
            <a:ext cx="34290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2915" name="Rectangle 3"/>
          <p:cNvSpPr>
            <a:spLocks noChangeArrowheads="1"/>
          </p:cNvSpPr>
          <p:nvPr/>
        </p:nvSpPr>
        <p:spPr bwMode="auto">
          <a:xfrm>
            <a:off x="152400" y="685800"/>
            <a:ext cx="8763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spcBef>
                <a:spcPct val="20000"/>
              </a:spcBef>
              <a:defRPr/>
            </a:pPr>
            <a:r>
              <a:rPr lang="it-IT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IMMAGINI SATELLITARI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it-IT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Il fotogramma viene acquisito da satellite.</a:t>
            </a:r>
          </a:p>
        </p:txBody>
      </p:sp>
      <p:pic>
        <p:nvPicPr>
          <p:cNvPr id="27654" name="Picture 10" descr="Camp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997200"/>
            <a:ext cx="4572000" cy="32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9" descr="sfin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5040312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2400" smtClean="0"/>
              <a:t>CAMPI DI APPLICAZIONE DELLA FOTOGRAMMETRIA</a:t>
            </a:r>
          </a:p>
        </p:txBody>
      </p:sp>
      <p:sp>
        <p:nvSpPr>
          <p:cNvPr id="28675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7F6BE6B-E0C4-4E88-B3A0-8421FAE3E819}" type="slidenum">
              <a:rPr lang="it-IT" altLang="it-IT" smtClean="0"/>
              <a:pPr eaLnBrk="1" hangingPunct="1"/>
              <a:t>16</a:t>
            </a:fld>
            <a:endParaRPr lang="it-IT" altLang="it-IT" smtClean="0"/>
          </a:p>
        </p:txBody>
      </p:sp>
      <p:sp>
        <p:nvSpPr>
          <p:cNvPr id="423939" name="Rectangle 3"/>
          <p:cNvSpPr>
            <a:spLocks noChangeArrowheads="1"/>
          </p:cNvSpPr>
          <p:nvPr/>
        </p:nvSpPr>
        <p:spPr bwMode="auto">
          <a:xfrm>
            <a:off x="152400" y="685800"/>
            <a:ext cx="8763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spcBef>
                <a:spcPct val="20000"/>
              </a:spcBef>
              <a:defRPr/>
            </a:pPr>
            <a:r>
              <a:rPr lang="it-IT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RANGE-IMAGES (IMMAGINI DI DISTANZA)</a:t>
            </a:r>
          </a:p>
          <a:p>
            <a:pPr algn="just" eaLnBrk="1" hangingPunct="1">
              <a:spcBef>
                <a:spcPct val="20000"/>
              </a:spcBef>
              <a:defRPr/>
            </a:pPr>
            <a:r>
              <a:rPr lang="it-IT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Prodotte da strumenti particolari (solitamente laser a scansione) ad ogni elemento dell’immagine è associata la distanza (e indirettamente XYZ) oltre, in certi casi, alle informazioni colorimetriche di un punto.</a:t>
            </a:r>
          </a:p>
        </p:txBody>
      </p:sp>
      <p:pic>
        <p:nvPicPr>
          <p:cNvPr id="28677" name="Picture 9" descr="range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074988"/>
            <a:ext cx="4487863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0" descr="range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3076575"/>
            <a:ext cx="44227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dirty="0" smtClean="0"/>
              <a:t>I PRODOTTI</a:t>
            </a:r>
          </a:p>
        </p:txBody>
      </p:sp>
      <p:sp>
        <p:nvSpPr>
          <p:cNvPr id="437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65163" indent="-665163" eaLnBrk="1" hangingPunct="1">
              <a:buFontTx/>
              <a:buNone/>
              <a:defRPr/>
            </a:pPr>
            <a:r>
              <a:rPr lang="it-IT" smtClean="0"/>
              <a:t>Tecniche per acquisire dati spaziali:</a:t>
            </a:r>
          </a:p>
          <a:p>
            <a:pPr marL="665163" indent="-665163" eaLnBrk="1" hangingPunct="1">
              <a:buFontTx/>
              <a:buNone/>
              <a:defRPr/>
            </a:pPr>
            <a:endParaRPr lang="it-IT" smtClean="0"/>
          </a:p>
          <a:p>
            <a:pPr marL="665163" indent="-665163" eaLnBrk="1" hangingPunct="1">
              <a:buFont typeface="Wingdings" pitchFamily="2" charset="2"/>
              <a:buChar char="q"/>
              <a:defRPr/>
            </a:pPr>
            <a:r>
              <a:rPr lang="it-IT" smtClean="0"/>
              <a:t>Rilievi topografici tradizionali</a:t>
            </a:r>
            <a:br>
              <a:rPr lang="it-IT" smtClean="0"/>
            </a:br>
            <a:r>
              <a:rPr lang="it-IT" sz="2800" smtClean="0"/>
              <a:t>(livello, teodolite, …)</a:t>
            </a:r>
          </a:p>
          <a:p>
            <a:pPr marL="665163" indent="-665163" eaLnBrk="1" hangingPunct="1">
              <a:buFont typeface="Wingdings" pitchFamily="2" charset="2"/>
              <a:buChar char="q"/>
              <a:defRPr/>
            </a:pPr>
            <a:endParaRPr lang="it-IT" sz="1800" smtClean="0"/>
          </a:p>
          <a:p>
            <a:pPr marL="665163" indent="-665163" eaLnBrk="1" hangingPunct="1">
              <a:buFont typeface="Wingdings" pitchFamily="2" charset="2"/>
              <a:buChar char="q"/>
              <a:defRPr/>
            </a:pPr>
            <a:r>
              <a:rPr lang="it-IT" smtClean="0"/>
              <a:t>Posizionamento GPS</a:t>
            </a:r>
          </a:p>
          <a:p>
            <a:pPr marL="665163" indent="-665163" eaLnBrk="1" hangingPunct="1">
              <a:buFont typeface="Wingdings" pitchFamily="2" charset="2"/>
              <a:buChar char="q"/>
              <a:defRPr/>
            </a:pPr>
            <a:endParaRPr lang="it-IT" sz="1800" smtClean="0"/>
          </a:p>
          <a:p>
            <a:pPr marL="665163" indent="-665163" eaLnBrk="1" hangingPunct="1">
              <a:buFont typeface="Wingdings" pitchFamily="2" charset="2"/>
              <a:buChar char="q"/>
              <a:defRPr/>
            </a:pPr>
            <a:r>
              <a:rPr lang="it-IT" smtClean="0"/>
              <a:t>Rilievi fotogrammetrici</a:t>
            </a:r>
          </a:p>
          <a:p>
            <a:pPr marL="665163" indent="-665163" eaLnBrk="1" hangingPunct="1">
              <a:buFont typeface="Wingdings" pitchFamily="2" charset="2"/>
              <a:buChar char="q"/>
              <a:defRPr/>
            </a:pPr>
            <a:endParaRPr lang="it-IT" sz="1800" smtClean="0"/>
          </a:p>
          <a:p>
            <a:pPr marL="665163" indent="-665163" eaLnBrk="1" hangingPunct="1">
              <a:buFont typeface="Wingdings" pitchFamily="2" charset="2"/>
              <a:buChar char="q"/>
              <a:defRPr/>
            </a:pPr>
            <a:r>
              <a:rPr lang="it-IT" smtClean="0"/>
              <a:t>Laser a scansione</a:t>
            </a:r>
          </a:p>
        </p:txBody>
      </p:sp>
      <p:sp>
        <p:nvSpPr>
          <p:cNvPr id="29700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07B3A11-69E3-4B85-8C46-CD8767A61E0D}" type="slidenum">
              <a:rPr lang="it-IT" altLang="it-IT" smtClean="0"/>
              <a:pPr eaLnBrk="1" hangingPunct="1"/>
              <a:t>17</a:t>
            </a:fld>
            <a:endParaRPr lang="it-IT" altLang="it-IT" smtClean="0"/>
          </a:p>
        </p:txBody>
      </p:sp>
    </p:spTree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dirty="0" smtClean="0"/>
              <a:t>I PRODOTTI</a:t>
            </a:r>
          </a:p>
        </p:txBody>
      </p:sp>
      <p:sp>
        <p:nvSpPr>
          <p:cNvPr id="440323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766763"/>
            <a:ext cx="7740650" cy="985837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it-IT" dirty="0" smtClean="0"/>
              <a:t>Che tipo di dati si possono ottenere?</a:t>
            </a:r>
          </a:p>
        </p:txBody>
      </p:sp>
      <p:sp>
        <p:nvSpPr>
          <p:cNvPr id="30724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5868299-5F7C-4670-B9A7-BBE3797A8E10}" type="slidenum">
              <a:rPr lang="it-IT" altLang="it-IT" smtClean="0"/>
              <a:pPr eaLnBrk="1" hangingPunct="1"/>
              <a:t>18</a:t>
            </a:fld>
            <a:endParaRPr lang="it-IT" altLang="it-IT" smtClean="0"/>
          </a:p>
        </p:txBody>
      </p:sp>
      <p:pic>
        <p:nvPicPr>
          <p:cNvPr id="30725" name="Picture 4" descr="D:\Archivio\Introduzione al corso\questionmarkSmall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25" name="Rectangle 5"/>
          <p:cNvSpPr>
            <a:spLocks noChangeArrowheads="1"/>
          </p:cNvSpPr>
          <p:nvPr/>
        </p:nvSpPr>
        <p:spPr bwMode="auto">
          <a:xfrm>
            <a:off x="152400" y="1828800"/>
            <a:ext cx="8839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marL="574675" indent="-574675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Principalmente:</a:t>
            </a:r>
          </a:p>
          <a:p>
            <a:pPr marL="574675" indent="-574675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Dati di posizione (Coordinate)</a:t>
            </a:r>
          </a:p>
          <a:p>
            <a:pPr marL="574675" indent="-574675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Elementi geometrici (punti, linee, aree, etc…)</a:t>
            </a:r>
          </a:p>
          <a:p>
            <a:pPr marL="574675" indent="-574675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it-IT" sz="1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574675" indent="-574675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 anche…</a:t>
            </a:r>
          </a:p>
          <a:p>
            <a:pPr marL="574675" indent="-574675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Immagini con contenuti metrici</a:t>
            </a:r>
            <a:b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(Raddrizzamenti, ortofotocarte, etc…)</a:t>
            </a:r>
          </a:p>
          <a:p>
            <a:pPr marL="574675" indent="-574675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Informazioni di tipo tematico</a:t>
            </a:r>
            <a:b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(Carte tematiche, etc…)</a:t>
            </a:r>
          </a:p>
          <a:p>
            <a:pPr marL="574675" indent="-574675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Modelli tridimensionali fotorealistici</a:t>
            </a:r>
            <a:b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(3D city models, computer grafica, etc…)</a:t>
            </a:r>
          </a:p>
          <a:p>
            <a:pPr marL="574675" indent="-574675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it-IT" sz="24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INFORMAZIONI GENERALI</a:t>
            </a:r>
          </a:p>
        </p:txBody>
      </p:sp>
      <p:sp>
        <p:nvSpPr>
          <p:cNvPr id="322563" name="Rectangle 3"/>
          <p:cNvSpPr>
            <a:spLocks noGrp="1" noChangeArrowheads="1"/>
          </p:cNvSpPr>
          <p:nvPr>
            <p:ph idx="1"/>
          </p:nvPr>
        </p:nvSpPr>
        <p:spPr>
          <a:xfrm>
            <a:off x="107950" y="762000"/>
            <a:ext cx="8928100" cy="56388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it-IT" sz="2400" b="1" dirty="0" smtClean="0">
                <a:cs typeface="Times New Roman" pitchFamily="18" charset="0"/>
              </a:rPr>
              <a:t>Insegnamento:  Fotogrammetria e Telerilevamento (CFU: 9)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it-IT" sz="2400" b="1" dirty="0" smtClean="0">
                <a:cs typeface="Times New Roman" pitchFamily="18" charset="0"/>
              </a:rPr>
              <a:t>	C</a:t>
            </a:r>
            <a:r>
              <a:rPr lang="it-IT" sz="2000" b="1" dirty="0" smtClean="0">
                <a:cs typeface="Times New Roman" pitchFamily="18" charset="0"/>
              </a:rPr>
              <a:t>orso di Laurea </a:t>
            </a:r>
            <a:r>
              <a:rPr lang="it-IT" sz="2000" b="1" dirty="0" err="1" smtClean="0">
                <a:cs typeface="Times New Roman" pitchFamily="18" charset="0"/>
              </a:rPr>
              <a:t>Mag</a:t>
            </a:r>
            <a:r>
              <a:rPr lang="it-IT" sz="2000" b="1" dirty="0" smtClean="0">
                <a:cs typeface="Times New Roman" pitchFamily="18" charset="0"/>
              </a:rPr>
              <a:t>. in Ingegneria per l’Ambiente e il Territorio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it-IT" sz="2400" b="1" dirty="0" smtClean="0">
                <a:cs typeface="Times New Roman" pitchFamily="18" charset="0"/>
              </a:rPr>
              <a:t>Orario delle lezioni:</a:t>
            </a:r>
            <a:r>
              <a:rPr lang="it-IT" sz="2800" b="1" dirty="0" smtClean="0">
                <a:cs typeface="Times New Roman" pitchFamily="18" charset="0"/>
              </a:rPr>
              <a:t>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it-IT" sz="2400" b="1" dirty="0">
                <a:cs typeface="Times New Roman" pitchFamily="18" charset="0"/>
              </a:rPr>
              <a:t>	</a:t>
            </a:r>
            <a:r>
              <a:rPr lang="it-IT" sz="2400" b="1" dirty="0" smtClean="0">
                <a:cs typeface="Times New Roman" pitchFamily="18" charset="0"/>
              </a:rPr>
              <a:t>Martedì</a:t>
            </a:r>
            <a:r>
              <a:rPr lang="it-IT" sz="2400" b="1" dirty="0">
                <a:cs typeface="Times New Roman" pitchFamily="18" charset="0"/>
              </a:rPr>
              <a:t>		ore </a:t>
            </a:r>
            <a:r>
              <a:rPr lang="it-IT" sz="2400" b="1" dirty="0" smtClean="0">
                <a:cs typeface="Times New Roman" pitchFamily="18" charset="0"/>
              </a:rPr>
              <a:t>14.00 </a:t>
            </a:r>
            <a:r>
              <a:rPr lang="it-IT" sz="2400" b="1" dirty="0" smtClean="0">
                <a:cs typeface="Times New Roman" pitchFamily="18" charset="0"/>
              </a:rPr>
              <a:t>– </a:t>
            </a:r>
            <a:r>
              <a:rPr lang="it-IT" sz="2400" b="1" dirty="0" smtClean="0">
                <a:cs typeface="Times New Roman" pitchFamily="18" charset="0"/>
              </a:rPr>
              <a:t>17.00 </a:t>
            </a:r>
            <a:r>
              <a:rPr lang="it-IT" sz="2400" b="1" dirty="0">
                <a:cs typeface="Times New Roman" pitchFamily="18" charset="0"/>
              </a:rPr>
              <a:t>	Aula </a:t>
            </a:r>
            <a:r>
              <a:rPr lang="it-IT" sz="2400" b="1" dirty="0" smtClean="0">
                <a:cs typeface="Times New Roman" pitchFamily="18" charset="0"/>
              </a:rPr>
              <a:t>B/4</a:t>
            </a:r>
            <a:endParaRPr lang="it-IT" sz="2400" b="1" dirty="0">
              <a:cs typeface="Times New Roman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it-IT" sz="2400" b="1" dirty="0">
                <a:cs typeface="Times New Roman" pitchFamily="18" charset="0"/>
              </a:rPr>
              <a:t>	</a:t>
            </a:r>
            <a:r>
              <a:rPr lang="it-IT" sz="2400" b="1" dirty="0" smtClean="0">
                <a:cs typeface="Times New Roman" pitchFamily="18" charset="0"/>
              </a:rPr>
              <a:t>Mercoledì</a:t>
            </a:r>
            <a:r>
              <a:rPr lang="it-IT" sz="2400" b="1" dirty="0">
                <a:cs typeface="Times New Roman" pitchFamily="18" charset="0"/>
              </a:rPr>
              <a:t>	ore </a:t>
            </a:r>
            <a:r>
              <a:rPr lang="it-IT" sz="2400" b="1" dirty="0" smtClean="0">
                <a:cs typeface="Times New Roman" pitchFamily="18" charset="0"/>
              </a:rPr>
              <a:t>09.00 </a:t>
            </a:r>
            <a:r>
              <a:rPr lang="it-IT" sz="2400" b="1" dirty="0" smtClean="0">
                <a:cs typeface="Times New Roman" pitchFamily="18" charset="0"/>
              </a:rPr>
              <a:t>– </a:t>
            </a:r>
            <a:r>
              <a:rPr lang="it-IT" sz="2400" b="1" dirty="0" smtClean="0">
                <a:cs typeface="Times New Roman" pitchFamily="18" charset="0"/>
              </a:rPr>
              <a:t>12.00</a:t>
            </a:r>
            <a:r>
              <a:rPr lang="it-IT" sz="2400" b="1" dirty="0">
                <a:cs typeface="Times New Roman" pitchFamily="18" charset="0"/>
              </a:rPr>
              <a:t>	Aula </a:t>
            </a:r>
            <a:r>
              <a:rPr lang="it-IT" sz="2400" b="1" dirty="0" smtClean="0">
                <a:cs typeface="Times New Roman" pitchFamily="18" charset="0"/>
              </a:rPr>
              <a:t>B/4</a:t>
            </a:r>
            <a:endParaRPr lang="it-IT" sz="2400" b="1" dirty="0">
              <a:cs typeface="Times New Roman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it-IT" sz="2400" b="1" dirty="0">
                <a:cs typeface="Times New Roman" pitchFamily="18" charset="0"/>
              </a:rPr>
              <a:t>	</a:t>
            </a:r>
            <a:endParaRPr lang="it-IT" sz="2400" b="1" dirty="0" smtClean="0">
              <a:cs typeface="Times New Roman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it-IT" sz="2400" b="1" dirty="0" smtClean="0">
                <a:cs typeface="Times New Roman" pitchFamily="18" charset="0"/>
              </a:rPr>
              <a:t>Orario di ricevimento: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it-IT" sz="2800" b="1" dirty="0" smtClean="0">
                <a:cs typeface="Times New Roman" pitchFamily="18" charset="0"/>
              </a:rPr>
              <a:t>	</a:t>
            </a:r>
            <a:r>
              <a:rPr lang="it-IT" sz="2400" b="1" dirty="0" smtClean="0">
                <a:cs typeface="Times New Roman" pitchFamily="18" charset="0"/>
              </a:rPr>
              <a:t>DA CONCORDARE CON IL DOCENTE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it-IT" sz="2400" b="1" dirty="0" smtClean="0">
              <a:cs typeface="Times New Roman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it-IT" sz="2400" b="1" dirty="0" smtClean="0">
                <a:cs typeface="Times New Roman" pitchFamily="18" charset="0"/>
              </a:rPr>
              <a:t>Docente: Prof. Ing. Riccardo Roncella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it-IT" sz="2400" b="1" dirty="0" smtClean="0">
                <a:cs typeface="Times New Roman" pitchFamily="18" charset="0"/>
              </a:rPr>
              <a:t>Tel: 	0521 905972		e-mail: </a:t>
            </a:r>
            <a:r>
              <a:rPr lang="it-IT" sz="2400" b="1" dirty="0" smtClean="0">
                <a:cs typeface="Times New Roman" pitchFamily="18" charset="0"/>
                <a:hlinkClick r:id="rId2"/>
              </a:rPr>
              <a:t>riccardo.roncella@unipr.it</a:t>
            </a:r>
            <a:endParaRPr lang="it-IT" sz="2400" b="1" dirty="0" smtClean="0">
              <a:cs typeface="Times New Roman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it-IT" sz="2400" b="1" dirty="0">
                <a:cs typeface="Times New Roman" pitchFamily="18" charset="0"/>
              </a:rPr>
              <a:t>	</a:t>
            </a:r>
            <a:r>
              <a:rPr lang="it-IT" sz="2400" b="1" dirty="0" smtClean="0">
                <a:cs typeface="Times New Roman" pitchFamily="18" charset="0"/>
              </a:rPr>
              <a:t>	</a:t>
            </a:r>
          </a:p>
        </p:txBody>
      </p:sp>
      <p:sp>
        <p:nvSpPr>
          <p:cNvPr id="17412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2787777-8209-4059-8226-4FC3635B79A8}" type="slidenum">
              <a:rPr lang="it-IT" altLang="it-IT" smtClean="0"/>
              <a:pPr eaLnBrk="1" hangingPunct="1"/>
              <a:t>1</a:t>
            </a:fld>
            <a:endParaRPr lang="it-IT" altLang="it-IT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I PRODOTTI DELLA FOTOGRAMMETRIA AEREA</a:t>
            </a:r>
          </a:p>
        </p:txBody>
      </p:sp>
      <p:sp>
        <p:nvSpPr>
          <p:cNvPr id="31747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900439F-B728-431D-BC2B-4728EB4F7B38}" type="slidenum">
              <a:rPr lang="it-IT" altLang="it-IT" smtClean="0"/>
              <a:pPr eaLnBrk="1" hangingPunct="1"/>
              <a:t>19</a:t>
            </a:fld>
            <a:endParaRPr lang="it-IT" altLang="it-IT" smtClean="0"/>
          </a:p>
        </p:txBody>
      </p:sp>
      <p:sp>
        <p:nvSpPr>
          <p:cNvPr id="441349" name="Rectangle 5"/>
          <p:cNvSpPr>
            <a:spLocks noChangeArrowheads="1"/>
          </p:cNvSpPr>
          <p:nvPr/>
        </p:nvSpPr>
        <p:spPr bwMode="auto">
          <a:xfrm>
            <a:off x="152400" y="685800"/>
            <a:ext cx="883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1. PRODUZIONE E AGGIORNAMENTO DI CARTOGRAFIA AL TRATTO, VETTORIALE E DI STRATI INFORMATIVI NEI SIT:</a:t>
            </a:r>
          </a:p>
        </p:txBody>
      </p:sp>
      <p:pic>
        <p:nvPicPr>
          <p:cNvPr id="3174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20813"/>
            <a:ext cx="6553200" cy="49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I PRODOTTI DELLA FOTOGRAMMETRIA AEREA</a:t>
            </a:r>
          </a:p>
        </p:txBody>
      </p:sp>
      <p:sp>
        <p:nvSpPr>
          <p:cNvPr id="32771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A258C04-B68F-44F2-A60E-484C3168BD80}" type="slidenum">
              <a:rPr lang="it-IT" altLang="it-IT" smtClean="0"/>
              <a:pPr eaLnBrk="1" hangingPunct="1"/>
              <a:t>20</a:t>
            </a:fld>
            <a:endParaRPr lang="it-IT" altLang="it-IT" smtClean="0"/>
          </a:p>
        </p:txBody>
      </p:sp>
      <p:sp>
        <p:nvSpPr>
          <p:cNvPr id="443395" name="Rectangle 3"/>
          <p:cNvSpPr>
            <a:spLocks noChangeArrowheads="1"/>
          </p:cNvSpPr>
          <p:nvPr/>
        </p:nvSpPr>
        <p:spPr bwMode="auto">
          <a:xfrm>
            <a:off x="152400" y="685800"/>
            <a:ext cx="883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2. MODELLI DIGITALI DEL TERRENO (DSM, DTM, DEM)</a:t>
            </a:r>
          </a:p>
        </p:txBody>
      </p:sp>
      <p:pic>
        <p:nvPicPr>
          <p:cNvPr id="32773" name="Picture 5" descr="C:\cavebs\dtm_cava.e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84350"/>
            <a:ext cx="6096000" cy="444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52736"/>
            <a:ext cx="2879725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40373"/>
            <a:ext cx="2879725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I PRODOTTI DELLA FOTOGRAMMETRIA AEREA</a:t>
            </a:r>
          </a:p>
        </p:txBody>
      </p:sp>
      <p:sp>
        <p:nvSpPr>
          <p:cNvPr id="33795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F319A1-9E80-478A-8297-C1DE13F851A2}" type="slidenum">
              <a:rPr lang="it-IT" altLang="it-IT" smtClean="0"/>
              <a:pPr eaLnBrk="1" hangingPunct="1"/>
              <a:t>21</a:t>
            </a:fld>
            <a:endParaRPr lang="it-IT" altLang="it-IT" smtClean="0"/>
          </a:p>
        </p:txBody>
      </p:sp>
      <p:sp>
        <p:nvSpPr>
          <p:cNvPr id="444419" name="Rectangle 3"/>
          <p:cNvSpPr>
            <a:spLocks noChangeArrowheads="1"/>
          </p:cNvSpPr>
          <p:nvPr/>
        </p:nvSpPr>
        <p:spPr bwMode="auto">
          <a:xfrm>
            <a:off x="152400" y="685800"/>
            <a:ext cx="883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3. CARTE TEMATICHE, CLASSIFICAZIONE (FOTOINTERPRETAZIONE)</a:t>
            </a:r>
          </a:p>
        </p:txBody>
      </p:sp>
      <p:pic>
        <p:nvPicPr>
          <p:cNvPr id="3379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05000"/>
            <a:ext cx="581025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I PRODOTTI DELLA FOTOGRAMMETRIA AEREA</a:t>
            </a:r>
          </a:p>
        </p:txBody>
      </p:sp>
      <p:sp>
        <p:nvSpPr>
          <p:cNvPr id="34819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5DA46D6-D1C5-4556-B924-B095FA80B768}" type="slidenum">
              <a:rPr lang="it-IT" altLang="it-IT" smtClean="0"/>
              <a:pPr eaLnBrk="1" hangingPunct="1"/>
              <a:t>22</a:t>
            </a:fld>
            <a:endParaRPr lang="it-IT" altLang="it-IT" smtClean="0"/>
          </a:p>
        </p:txBody>
      </p:sp>
      <p:sp>
        <p:nvSpPr>
          <p:cNvPr id="445443" name="Rectangle 3"/>
          <p:cNvSpPr>
            <a:spLocks noChangeArrowheads="1"/>
          </p:cNvSpPr>
          <p:nvPr/>
        </p:nvSpPr>
        <p:spPr bwMode="auto">
          <a:xfrm>
            <a:off x="152400" y="685800"/>
            <a:ext cx="883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4. ORTOFOTOCARTE</a:t>
            </a:r>
          </a:p>
        </p:txBody>
      </p:sp>
      <p:pic>
        <p:nvPicPr>
          <p:cNvPr id="34821" name="Picture 5" descr="\\Topogr1\c\Cartografia\PR_10%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90625"/>
            <a:ext cx="63246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2600" smtClean="0"/>
              <a:t>I PRODOTTI DELLA FOTOGRAMMETRIA TERRESTRE</a:t>
            </a:r>
          </a:p>
        </p:txBody>
      </p:sp>
      <p:sp>
        <p:nvSpPr>
          <p:cNvPr id="35843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4E3519A-88AD-4265-B408-46E7A9E38949}" type="slidenum">
              <a:rPr lang="it-IT" altLang="it-IT" smtClean="0"/>
              <a:pPr eaLnBrk="1" hangingPunct="1"/>
              <a:t>23</a:t>
            </a:fld>
            <a:endParaRPr lang="it-IT" altLang="it-IT" smtClean="0"/>
          </a:p>
        </p:txBody>
      </p:sp>
      <p:sp>
        <p:nvSpPr>
          <p:cNvPr id="446467" name="Rectangle 3"/>
          <p:cNvSpPr>
            <a:spLocks noChangeArrowheads="1"/>
          </p:cNvSpPr>
          <p:nvPr/>
        </p:nvSpPr>
        <p:spPr bwMode="auto">
          <a:xfrm>
            <a:off x="152400" y="685800"/>
            <a:ext cx="883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1. RESTITUZIONE TRIDIMENSIONALE DI OGGETTI</a:t>
            </a:r>
          </a:p>
        </p:txBody>
      </p:sp>
      <p:pic>
        <p:nvPicPr>
          <p:cNvPr id="35845" name="Picture 5" descr="architecture 3D 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57150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 descr="architecture 3D 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63" y="3538538"/>
            <a:ext cx="3267075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2600" smtClean="0"/>
              <a:t>I PRODOTTI DELLA FOTOGRAMMETRIA TERRESTRE</a:t>
            </a:r>
          </a:p>
        </p:txBody>
      </p:sp>
      <p:sp>
        <p:nvSpPr>
          <p:cNvPr id="36867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F7A069-77D0-4498-86C8-611DBFF82F8B}" type="slidenum">
              <a:rPr lang="it-IT" altLang="it-IT" smtClean="0"/>
              <a:pPr eaLnBrk="1" hangingPunct="1"/>
              <a:t>24</a:t>
            </a:fld>
            <a:endParaRPr lang="it-IT" altLang="it-IT" smtClean="0"/>
          </a:p>
        </p:txBody>
      </p:sp>
      <p:sp>
        <p:nvSpPr>
          <p:cNvPr id="447491" name="Rectangle 3"/>
          <p:cNvSpPr>
            <a:spLocks noChangeArrowheads="1"/>
          </p:cNvSpPr>
          <p:nvPr/>
        </p:nvSpPr>
        <p:spPr bwMode="auto">
          <a:xfrm>
            <a:off x="152400" y="685800"/>
            <a:ext cx="883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1. RESTITUZIONE TRIDIMENSIONALE DI OGGETTI</a:t>
            </a:r>
          </a:p>
        </p:txBody>
      </p:sp>
      <p:pic>
        <p:nvPicPr>
          <p:cNvPr id="36869" name="Picture 6" descr="single photo skid proj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57150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7" descr="crush measurement from pho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35375"/>
            <a:ext cx="3760788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2600" smtClean="0"/>
              <a:t>I PRODOTTI DELLA FOTOGRAMMETRIA TERRESTRE</a:t>
            </a:r>
          </a:p>
        </p:txBody>
      </p:sp>
      <p:sp>
        <p:nvSpPr>
          <p:cNvPr id="37891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CA67B35-BF27-40F4-AEF0-84CBD398895D}" type="slidenum">
              <a:rPr lang="it-IT" altLang="it-IT" smtClean="0"/>
              <a:pPr eaLnBrk="1" hangingPunct="1"/>
              <a:t>25</a:t>
            </a:fld>
            <a:endParaRPr lang="it-IT" altLang="it-IT" smtClean="0"/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152400" y="685800"/>
            <a:ext cx="883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2. RADDRIZZAMENTI</a:t>
            </a:r>
          </a:p>
        </p:txBody>
      </p:sp>
      <p:graphicFrame>
        <p:nvGraphicFramePr>
          <p:cNvPr id="37893" name="Object 6"/>
          <p:cNvGraphicFramePr>
            <a:graphicFrameLocks noChangeAspect="1"/>
          </p:cNvGraphicFramePr>
          <p:nvPr/>
        </p:nvGraphicFramePr>
        <p:xfrm>
          <a:off x="228600" y="1905000"/>
          <a:ext cx="371951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5" name="Documento" r:id="rId3" imgW="2098548" imgH="2299716" progId="Word.Document.8">
                  <p:embed/>
                </p:oleObj>
              </mc:Choice>
              <mc:Fallback>
                <p:oleObj name="Documento" r:id="rId3" imgW="2098548" imgH="2299716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905000"/>
                        <a:ext cx="3719513" cy="4114800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4" name="Object 7"/>
          <p:cNvGraphicFramePr>
            <a:graphicFrameLocks noChangeAspect="1"/>
          </p:cNvGraphicFramePr>
          <p:nvPr/>
        </p:nvGraphicFramePr>
        <p:xfrm>
          <a:off x="4191000" y="2438400"/>
          <a:ext cx="4648200" cy="359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6" name="Documento" r:id="rId5" imgW="5257800" imgH="1895856" progId="Word.Document.8">
                  <p:embed/>
                </p:oleObj>
              </mc:Choice>
              <mc:Fallback>
                <p:oleObj name="Documento" r:id="rId5" imgW="5257800" imgH="1895856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3400"/>
                      <a:stretch>
                        <a:fillRect/>
                      </a:stretch>
                    </p:blipFill>
                    <p:spPr bwMode="auto">
                      <a:xfrm>
                        <a:off x="4191000" y="2438400"/>
                        <a:ext cx="4648200" cy="3597275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2400" smtClean="0"/>
              <a:t>INTEGRAZIONE FOTOGRAMMETRIA AEREA E TERRESTRE</a:t>
            </a:r>
          </a:p>
        </p:txBody>
      </p:sp>
      <p:sp>
        <p:nvSpPr>
          <p:cNvPr id="38915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1E11351-3AD8-4ED8-8D53-401654BE6472}" type="slidenum">
              <a:rPr lang="it-IT" altLang="it-IT" smtClean="0"/>
              <a:pPr eaLnBrk="1" hangingPunct="1"/>
              <a:t>26</a:t>
            </a:fld>
            <a:endParaRPr lang="it-IT" altLang="it-IT" smtClean="0"/>
          </a:p>
        </p:txBody>
      </p:sp>
      <p:graphicFrame>
        <p:nvGraphicFramePr>
          <p:cNvPr id="38916" name="Object 6"/>
          <p:cNvGraphicFramePr>
            <a:graphicFrameLocks noChangeAspect="1"/>
          </p:cNvGraphicFramePr>
          <p:nvPr/>
        </p:nvGraphicFramePr>
        <p:xfrm>
          <a:off x="4572000" y="3113088"/>
          <a:ext cx="4435475" cy="317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3" name="Documento" r:id="rId3" imgW="5257800" imgH="3761232" progId="Word.Document.8">
                  <p:embed/>
                </p:oleObj>
              </mc:Choice>
              <mc:Fallback>
                <p:oleObj name="Documento" r:id="rId3" imgW="5257800" imgH="3761232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113088"/>
                        <a:ext cx="4435475" cy="3171825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917" name="Picture 7" descr="C:\tmp_rete\render1.tg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4343400" cy="3068638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2600" smtClean="0"/>
              <a:t>I PRODOTTI DELLA FOTOGRAMMETRIA TERRESTRE</a:t>
            </a:r>
          </a:p>
        </p:txBody>
      </p:sp>
      <p:sp>
        <p:nvSpPr>
          <p:cNvPr id="39939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6DD6F96-A09A-4989-8166-F59E580BA834}" type="slidenum">
              <a:rPr lang="it-IT" altLang="it-IT" smtClean="0"/>
              <a:pPr eaLnBrk="1" hangingPunct="1"/>
              <a:t>27</a:t>
            </a:fld>
            <a:endParaRPr lang="it-IT" altLang="it-IT" smtClean="0"/>
          </a:p>
        </p:txBody>
      </p:sp>
      <p:sp>
        <p:nvSpPr>
          <p:cNvPr id="449539" name="Rectangle 3"/>
          <p:cNvSpPr>
            <a:spLocks noChangeArrowheads="1"/>
          </p:cNvSpPr>
          <p:nvPr/>
        </p:nvSpPr>
        <p:spPr bwMode="auto">
          <a:xfrm>
            <a:off x="152400" y="685800"/>
            <a:ext cx="883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2. RADDRIZZAMENTI</a:t>
            </a:r>
          </a:p>
        </p:txBody>
      </p:sp>
      <p:pic>
        <p:nvPicPr>
          <p:cNvPr id="39941" name="Picture 6" descr="Facciata03L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96975"/>
            <a:ext cx="1122363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7" descr="Facciata02L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588" y="1203325"/>
            <a:ext cx="113347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8" descr="Facciata04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203325"/>
            <a:ext cx="1385888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2600" smtClean="0"/>
              <a:t>I PRODOTTI DELLA FOTOGRAMMETRIA TERRESTRE</a:t>
            </a:r>
          </a:p>
        </p:txBody>
      </p:sp>
      <p:sp>
        <p:nvSpPr>
          <p:cNvPr id="40963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EE812F0-D9FD-42CF-8DCC-9C00A279D226}" type="slidenum">
              <a:rPr lang="it-IT" altLang="it-IT" smtClean="0"/>
              <a:pPr eaLnBrk="1" hangingPunct="1"/>
              <a:t>28</a:t>
            </a:fld>
            <a:endParaRPr lang="it-IT" altLang="it-IT" smtClean="0"/>
          </a:p>
        </p:txBody>
      </p:sp>
      <p:sp>
        <p:nvSpPr>
          <p:cNvPr id="450563" name="Rectangle 3"/>
          <p:cNvSpPr>
            <a:spLocks noChangeArrowheads="1"/>
          </p:cNvSpPr>
          <p:nvPr/>
        </p:nvSpPr>
        <p:spPr bwMode="auto">
          <a:xfrm>
            <a:off x="152400" y="685800"/>
            <a:ext cx="883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3. MODELLI DIGITALI DI SUPERFICI (DSM, Nuvole di punti)</a:t>
            </a:r>
          </a:p>
        </p:txBody>
      </p:sp>
      <p:pic>
        <p:nvPicPr>
          <p:cNvPr id="40965" name="Picture 4" descr="DSM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492375"/>
            <a:ext cx="4862513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 descr="DSM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2525"/>
            <a:ext cx="4248150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MODALITA’ D’ESAME</a:t>
            </a:r>
          </a:p>
        </p:txBody>
      </p:sp>
      <p:sp>
        <p:nvSpPr>
          <p:cNvPr id="415747" name="Rectangle 3"/>
          <p:cNvSpPr>
            <a:spLocks noGrp="1" noChangeArrowheads="1"/>
          </p:cNvSpPr>
          <p:nvPr>
            <p:ph idx="1"/>
          </p:nvPr>
        </p:nvSpPr>
        <p:spPr>
          <a:xfrm>
            <a:off x="107950" y="685800"/>
            <a:ext cx="8928100" cy="57150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it-IT" sz="2400" b="1" dirty="0" smtClean="0"/>
              <a:t>APPELLI </a:t>
            </a:r>
            <a:r>
              <a:rPr lang="it-IT" sz="2400" b="1" dirty="0" err="1" smtClean="0"/>
              <a:t>D’ESAME</a:t>
            </a:r>
            <a:r>
              <a:rPr lang="it-IT" sz="2400" b="1" dirty="0" smtClean="0"/>
              <a:t>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it-IT" sz="2400" b="1" dirty="0" smtClean="0"/>
              <a:t>	</a:t>
            </a:r>
            <a:r>
              <a:rPr lang="it-IT" sz="2000" dirty="0" smtClean="0"/>
              <a:t>A PARTIRE DAL </a:t>
            </a:r>
            <a:r>
              <a:rPr lang="it-IT" sz="2000" dirty="0" smtClean="0"/>
              <a:t>21.12.2020 </a:t>
            </a:r>
            <a:r>
              <a:rPr lang="it-IT" sz="2000" dirty="0" smtClean="0"/>
              <a:t>DA CONCORDARE CON IL DOCENTE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it-IT" sz="2000" dirty="0" smtClean="0"/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it-IT" sz="2400" b="1" dirty="0" smtClean="0"/>
              <a:t>MODALITA’ </a:t>
            </a:r>
            <a:r>
              <a:rPr lang="it-IT" sz="2400" b="1" dirty="0" err="1" smtClean="0"/>
              <a:t>DI</a:t>
            </a:r>
            <a:r>
              <a:rPr lang="it-IT" sz="2400" b="1" dirty="0" smtClean="0"/>
              <a:t> VALUTAZIONE: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it-IT" sz="2000" b="1" dirty="0" smtClean="0"/>
              <a:t>	</a:t>
            </a:r>
            <a:r>
              <a:rPr lang="it-IT" sz="2000" dirty="0" smtClean="0"/>
              <a:t>ESERCITAZIONI:				40%	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it-IT" sz="2000" dirty="0" smtClean="0"/>
              <a:t>	VERIFICA ORALE:			60%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it-IT" sz="2000" dirty="0" smtClean="0"/>
          </a:p>
          <a:p>
            <a:pPr marL="609600" indent="-609600" algn="just"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it-IT" sz="2000" dirty="0" smtClean="0"/>
              <a:t>Durante le esercitazioni si approfondiranno le tematiche del corso mediante l’utilizzo di software fotogrammetrici</a:t>
            </a:r>
          </a:p>
          <a:p>
            <a:pPr marL="609600" indent="-609600" algn="just"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endParaRPr lang="it-IT" sz="2000" dirty="0" smtClean="0"/>
          </a:p>
          <a:p>
            <a:pPr marL="609600" indent="-609600" algn="just"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endParaRPr lang="it-IT" sz="2000" dirty="0" smtClean="0"/>
          </a:p>
          <a:p>
            <a:pPr marL="609600" indent="-609600" algn="just"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it-IT" sz="2000" dirty="0" smtClean="0"/>
              <a:t>La verifica orale individuale finale verterà sia sulle tematiche maggiormente approfondite durante le esercitazioni sia su quelle generali del corso.</a:t>
            </a:r>
          </a:p>
        </p:txBody>
      </p:sp>
      <p:sp>
        <p:nvSpPr>
          <p:cNvPr id="18436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62E233-CE8F-4CA1-8C2E-4DDD94F625FD}" type="slidenum">
              <a:rPr lang="it-IT" altLang="it-IT" smtClean="0"/>
              <a:pPr eaLnBrk="1" hangingPunct="1"/>
              <a:t>2</a:t>
            </a:fld>
            <a:endParaRPr lang="it-IT" altLang="it-IT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2600" smtClean="0"/>
              <a:t>I PRODOTTI DELLA FOTOGRAMMETRIA TERRESTRE</a:t>
            </a:r>
          </a:p>
        </p:txBody>
      </p:sp>
      <p:sp>
        <p:nvSpPr>
          <p:cNvPr id="41987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2362537-FFE4-468D-9591-8EBE94C3F21C}" type="slidenum">
              <a:rPr lang="it-IT" altLang="it-IT" smtClean="0"/>
              <a:pPr eaLnBrk="1" hangingPunct="1"/>
              <a:t>29</a:t>
            </a:fld>
            <a:endParaRPr lang="it-IT" altLang="it-IT" smtClean="0"/>
          </a:p>
        </p:txBody>
      </p:sp>
      <p:sp>
        <p:nvSpPr>
          <p:cNvPr id="451587" name="Rectangle 3"/>
          <p:cNvSpPr>
            <a:spLocks noChangeArrowheads="1"/>
          </p:cNvSpPr>
          <p:nvPr/>
        </p:nvSpPr>
        <p:spPr bwMode="auto">
          <a:xfrm>
            <a:off x="152400" y="685800"/>
            <a:ext cx="883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4. SUPPORTO ALLA PRODUZIONE DI DATABASE CARTOGRAFICI (SIT)</a:t>
            </a:r>
          </a:p>
        </p:txBody>
      </p:sp>
      <p:pic>
        <p:nvPicPr>
          <p:cNvPr id="41989" name="Picture 4" descr="fug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524000"/>
            <a:ext cx="3576637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5" descr="MMT01-0001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24000"/>
            <a:ext cx="272415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6" descr="Differenz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644900"/>
            <a:ext cx="2881313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2600" smtClean="0"/>
              <a:t>I PRODOTTI DELLA FOTOGRAMMETRIA TERRESTRE</a:t>
            </a:r>
          </a:p>
        </p:txBody>
      </p:sp>
      <p:sp>
        <p:nvSpPr>
          <p:cNvPr id="43011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56DD6D9-B02B-46C5-B355-D70C510A225C}" type="slidenum">
              <a:rPr lang="it-IT" altLang="it-IT" smtClean="0"/>
              <a:pPr eaLnBrk="1" hangingPunct="1"/>
              <a:t>30</a:t>
            </a:fld>
            <a:endParaRPr lang="it-IT" altLang="it-IT" smtClean="0"/>
          </a:p>
        </p:txBody>
      </p:sp>
      <p:sp>
        <p:nvSpPr>
          <p:cNvPr id="452611" name="Rectangle 3"/>
          <p:cNvSpPr>
            <a:spLocks noChangeArrowheads="1"/>
          </p:cNvSpPr>
          <p:nvPr/>
        </p:nvSpPr>
        <p:spPr bwMode="auto">
          <a:xfrm>
            <a:off x="152400" y="685800"/>
            <a:ext cx="883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5. APPLICAZIONI VARIE</a:t>
            </a:r>
          </a:p>
        </p:txBody>
      </p:sp>
      <p:sp>
        <p:nvSpPr>
          <p:cNvPr id="452612" name="Rectangle 4"/>
          <p:cNvSpPr>
            <a:spLocks noChangeArrowheads="1"/>
          </p:cNvSpPr>
          <p:nvPr/>
        </p:nvSpPr>
        <p:spPr bwMode="auto">
          <a:xfrm>
            <a:off x="152400" y="5943600"/>
            <a:ext cx="883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ANALISI DI DEFORMAZIONE IN PROVE DI CARICO</a:t>
            </a:r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3249613"/>
            <a:ext cx="3455987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49613"/>
            <a:ext cx="3057525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8" descr="e22%20legenda%20ok%2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3249613"/>
            <a:ext cx="217646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7" name="Group 9"/>
          <p:cNvGrpSpPr>
            <a:grpSpLocks/>
          </p:cNvGrpSpPr>
          <p:nvPr/>
        </p:nvGrpSpPr>
        <p:grpSpPr bwMode="auto">
          <a:xfrm>
            <a:off x="1619250" y="1089025"/>
            <a:ext cx="2160588" cy="2027238"/>
            <a:chOff x="158" y="935"/>
            <a:chExt cx="1361" cy="1277"/>
          </a:xfrm>
        </p:grpSpPr>
        <p:grpSp>
          <p:nvGrpSpPr>
            <p:cNvPr id="43024" name="Group 10"/>
            <p:cNvGrpSpPr>
              <a:grpSpLocks/>
            </p:cNvGrpSpPr>
            <p:nvPr/>
          </p:nvGrpSpPr>
          <p:grpSpPr bwMode="auto">
            <a:xfrm>
              <a:off x="158" y="1225"/>
              <a:ext cx="1361" cy="682"/>
              <a:chOff x="3792" y="288"/>
              <a:chExt cx="864" cy="433"/>
            </a:xfrm>
          </p:grpSpPr>
          <p:sp>
            <p:nvSpPr>
              <p:cNvPr id="452619" name="AutoShape 11" descr="Granito"/>
              <p:cNvSpPr>
                <a:spLocks noChangeArrowheads="1"/>
              </p:cNvSpPr>
              <p:nvPr/>
            </p:nvSpPr>
            <p:spPr bwMode="auto">
              <a:xfrm rot="5359227">
                <a:off x="4007" y="73"/>
                <a:ext cx="433" cy="864"/>
              </a:xfrm>
              <a:prstGeom prst="moon">
                <a:avLst>
                  <a:gd name="adj" fmla="val 87500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ctr" eaLnBrk="1" hangingPunct="1">
                  <a:defRPr/>
                </a:pPr>
                <a:endParaRPr lang="it-IT" sz="2400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43029" name="Rectangle 12" descr="Granito"/>
              <p:cNvSpPr>
                <a:spLocks noChangeArrowheads="1"/>
              </p:cNvSpPr>
              <p:nvPr/>
            </p:nvSpPr>
            <p:spPr bwMode="auto">
              <a:xfrm>
                <a:off x="3792" y="672"/>
                <a:ext cx="864" cy="48"/>
              </a:xfrm>
              <a:prstGeom prst="rect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it-IT" altLang="it-IT"/>
              </a:p>
            </p:txBody>
          </p:sp>
        </p:grpSp>
        <p:sp>
          <p:nvSpPr>
            <p:cNvPr id="43025" name="Line 13"/>
            <p:cNvSpPr>
              <a:spLocks noChangeShapeType="1"/>
            </p:cNvSpPr>
            <p:nvPr/>
          </p:nvSpPr>
          <p:spPr bwMode="auto">
            <a:xfrm>
              <a:off x="826" y="935"/>
              <a:ext cx="0" cy="30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3026" name="Line 14"/>
            <p:cNvSpPr>
              <a:spLocks noChangeShapeType="1"/>
            </p:cNvSpPr>
            <p:nvPr/>
          </p:nvSpPr>
          <p:spPr bwMode="auto">
            <a:xfrm flipV="1">
              <a:off x="309" y="1834"/>
              <a:ext cx="0" cy="37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3027" name="Line 15"/>
            <p:cNvSpPr>
              <a:spLocks noChangeShapeType="1"/>
            </p:cNvSpPr>
            <p:nvPr/>
          </p:nvSpPr>
          <p:spPr bwMode="auto">
            <a:xfrm flipV="1">
              <a:off x="1325" y="1829"/>
              <a:ext cx="0" cy="37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3018" name="Group 16"/>
          <p:cNvGrpSpPr>
            <a:grpSpLocks/>
          </p:cNvGrpSpPr>
          <p:nvPr/>
        </p:nvGrpSpPr>
        <p:grpSpPr bwMode="auto">
          <a:xfrm>
            <a:off x="4816475" y="830263"/>
            <a:ext cx="4292600" cy="2346325"/>
            <a:chOff x="1927" y="727"/>
            <a:chExt cx="2704" cy="1478"/>
          </a:xfrm>
        </p:grpSpPr>
        <p:pic>
          <p:nvPicPr>
            <p:cNvPr id="43019" name="Picture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" y="727"/>
              <a:ext cx="2704" cy="1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0" name="Line 18"/>
            <p:cNvSpPr>
              <a:spLocks noChangeShapeType="1"/>
            </p:cNvSpPr>
            <p:nvPr/>
          </p:nvSpPr>
          <p:spPr bwMode="auto">
            <a:xfrm>
              <a:off x="2596" y="952"/>
              <a:ext cx="273" cy="29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3021" name="Rectangle 19"/>
            <p:cNvSpPr>
              <a:spLocks noChangeArrowheads="1"/>
            </p:cNvSpPr>
            <p:nvPr/>
          </p:nvSpPr>
          <p:spPr bwMode="auto">
            <a:xfrm>
              <a:off x="2789" y="1570"/>
              <a:ext cx="1708" cy="2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it-IT">
                  <a:solidFill>
                    <a:srgbClr val="000000"/>
                  </a:solidFill>
                  <a:cs typeface="Times New Roman" panose="02020603050405020304" pitchFamily="18" charset="0"/>
                </a:rPr>
                <a:t>Rottura dell’estensimetro</a:t>
              </a:r>
              <a:endParaRPr lang="it-IT" altLang="it-IT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3022" name="Line 20"/>
            <p:cNvSpPr>
              <a:spLocks noChangeShapeType="1"/>
            </p:cNvSpPr>
            <p:nvPr/>
          </p:nvSpPr>
          <p:spPr bwMode="auto">
            <a:xfrm flipV="1">
              <a:off x="3641" y="1003"/>
              <a:ext cx="195" cy="50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3023" name="Rectangle 21"/>
            <p:cNvSpPr>
              <a:spLocks noChangeArrowheads="1"/>
            </p:cNvSpPr>
            <p:nvPr/>
          </p:nvSpPr>
          <p:spPr bwMode="auto">
            <a:xfrm>
              <a:off x="1973" y="795"/>
              <a:ext cx="1308" cy="2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it-IT">
                  <a:solidFill>
                    <a:srgbClr val="000000"/>
                  </a:solidFill>
                  <a:cs typeface="Times New Roman" panose="02020603050405020304" pitchFamily="18" charset="0"/>
                </a:rPr>
                <a:t>Inizio fessurazione</a:t>
              </a:r>
              <a:endParaRPr lang="it-IT" altLang="it-IT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2400" smtClean="0"/>
              <a:t>FORMAZIONE DELL’IMMAGINE SUL FOTOGRAMMA</a:t>
            </a:r>
          </a:p>
        </p:txBody>
      </p:sp>
      <p:sp>
        <p:nvSpPr>
          <p:cNvPr id="44035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633CC9-CD9F-4EED-BC8D-7BC20D675E57}" type="slidenum">
              <a:rPr lang="it-IT" altLang="it-IT" smtClean="0"/>
              <a:pPr eaLnBrk="1" hangingPunct="1"/>
              <a:t>31</a:t>
            </a:fld>
            <a:endParaRPr lang="it-IT" altLang="it-IT" smtClean="0"/>
          </a:p>
        </p:txBody>
      </p:sp>
      <p:sp>
        <p:nvSpPr>
          <p:cNvPr id="424963" name="Rectangle 3"/>
          <p:cNvSpPr>
            <a:spLocks noChangeArrowheads="1"/>
          </p:cNvSpPr>
          <p:nvPr/>
        </p:nvSpPr>
        <p:spPr bwMode="auto">
          <a:xfrm>
            <a:off x="152400" y="685800"/>
            <a:ext cx="8763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spcBef>
                <a:spcPct val="20000"/>
              </a:spcBef>
              <a:defRPr/>
            </a:pPr>
            <a:r>
              <a:rPr lang="it-IT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Si suppone che in un sistema ottico ideale la formazione dell’immagine sul fotogramma rispetti la condizione di collinearità: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it-IT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CONDIZIONE </a:t>
            </a:r>
            <a:r>
              <a:rPr lang="it-IT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</a:t>
            </a:r>
            <a:r>
              <a:rPr lang="it-IT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COLLINEARITA’: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it-IT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Punto Oggetto, Centro di Proiezione e Punto immagine sono allineati.</a:t>
            </a:r>
          </a:p>
        </p:txBody>
      </p:sp>
      <p:pic>
        <p:nvPicPr>
          <p:cNvPr id="44037" name="Picture 10" descr="Cam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852738"/>
            <a:ext cx="3910012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2400" smtClean="0"/>
              <a:t>FORMAZIONE DELL’IMMAGINE SUL FOTOGRAMMA</a:t>
            </a:r>
          </a:p>
        </p:txBody>
      </p:sp>
      <p:sp>
        <p:nvSpPr>
          <p:cNvPr id="45059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68ED695-93F6-43C9-BD5E-974ABEBAAEA6}" type="slidenum">
              <a:rPr lang="it-IT" altLang="it-IT" smtClean="0"/>
              <a:pPr eaLnBrk="1" hangingPunct="1"/>
              <a:t>32</a:t>
            </a:fld>
            <a:endParaRPr lang="it-IT" altLang="it-IT" smtClean="0"/>
          </a:p>
        </p:txBody>
      </p:sp>
      <p:sp>
        <p:nvSpPr>
          <p:cNvPr id="425987" name="Rectangle 3"/>
          <p:cNvSpPr>
            <a:spLocks noChangeArrowheads="1"/>
          </p:cNvSpPr>
          <p:nvPr/>
        </p:nvSpPr>
        <p:spPr bwMode="auto">
          <a:xfrm>
            <a:off x="152400" y="685800"/>
            <a:ext cx="8763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it-IT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Lo scopo principale della fotogrammetria è di invertire il processo di formazione dell’immagine ottenendo le coordinate dei punti oggetto (A,B,C,D) a partire dalla conoscenza delle coordinate immagine (cioè di a,b,c,d).</a:t>
            </a:r>
          </a:p>
        </p:txBody>
      </p:sp>
      <p:sp>
        <p:nvSpPr>
          <p:cNvPr id="425989" name="Rectangle 5"/>
          <p:cNvSpPr>
            <a:spLocks noChangeArrowheads="1"/>
          </p:cNvSpPr>
          <p:nvPr/>
        </p:nvSpPr>
        <p:spPr bwMode="auto">
          <a:xfrm>
            <a:off x="152400" y="2286000"/>
            <a:ext cx="4648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it-IT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 non si fanno ulteriori ipotesi sui punti terreno non si è in grado di ottenere con un solo fotogramma le informazioni richieste.</a:t>
            </a:r>
          </a:p>
          <a:p>
            <a:pPr algn="just" eaLnBrk="1" hangingPunct="1">
              <a:spcBef>
                <a:spcPct val="20000"/>
              </a:spcBef>
              <a:defRPr/>
            </a:pPr>
            <a:endParaRPr lang="it-IT" sz="24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just" eaLnBrk="1" hangingPunct="1">
              <a:spcBef>
                <a:spcPct val="20000"/>
              </a:spcBef>
              <a:defRPr/>
            </a:pPr>
            <a:r>
              <a:rPr lang="it-IT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Viceversa se i punti oggetto verificano delle condizioni particolari è possibile utilizzare un solo fotogramma.</a:t>
            </a:r>
          </a:p>
        </p:txBody>
      </p:sp>
      <p:pic>
        <p:nvPicPr>
          <p:cNvPr id="45062" name="Picture 6" descr="Cam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420938"/>
            <a:ext cx="4198937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2400" smtClean="0"/>
              <a:t>ANALOGIE FOTOGRAMMETRIA - TEODOLITE</a:t>
            </a:r>
          </a:p>
        </p:txBody>
      </p:sp>
      <p:sp>
        <p:nvSpPr>
          <p:cNvPr id="46083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ADA3AC5-63C1-4E69-8F05-23ADD39A3F3A}" type="slidenum">
              <a:rPr lang="it-IT" altLang="it-IT" smtClean="0"/>
              <a:pPr eaLnBrk="1" hangingPunct="1"/>
              <a:t>33</a:t>
            </a:fld>
            <a:endParaRPr lang="it-IT" altLang="it-IT" smtClean="0"/>
          </a:p>
        </p:txBody>
      </p:sp>
      <p:sp>
        <p:nvSpPr>
          <p:cNvPr id="427013" name="Rectangle 5"/>
          <p:cNvSpPr>
            <a:spLocks noChangeArrowheads="1"/>
          </p:cNvSpPr>
          <p:nvPr/>
        </p:nvSpPr>
        <p:spPr bwMode="auto">
          <a:xfrm>
            <a:off x="179388" y="765175"/>
            <a:ext cx="881221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it-IT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Un fotogramma può essere pensato come uno strumento analogo ad un teodolite che offre il vantaggio di acquisire contemporaneamente un gran numero di </a:t>
            </a:r>
            <a:r>
              <a:rPr lang="it-IT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punti…</a:t>
            </a:r>
            <a:endParaRPr lang="it-IT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just" eaLnBrk="1" hangingPunct="1">
              <a:spcBef>
                <a:spcPct val="20000"/>
              </a:spcBef>
              <a:defRPr/>
            </a:pPr>
            <a:r>
              <a:rPr lang="it-IT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Ammettiamo che la condizione di collinearità sia verificata:</a:t>
            </a:r>
          </a:p>
        </p:txBody>
      </p:sp>
      <p:pic>
        <p:nvPicPr>
          <p:cNvPr id="46085" name="Picture 6" descr="TEO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492375"/>
            <a:ext cx="6048375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2400" smtClean="0"/>
              <a:t>ANALOGIE FOTOGRAMMETRIA - TEODOLITE</a:t>
            </a:r>
          </a:p>
        </p:txBody>
      </p:sp>
      <p:sp>
        <p:nvSpPr>
          <p:cNvPr id="47107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E67DE1A-817F-4EC8-8BFC-1D61D445D67E}" type="slidenum">
              <a:rPr lang="it-IT" altLang="it-IT" smtClean="0"/>
              <a:pPr eaLnBrk="1" hangingPunct="1"/>
              <a:t>34</a:t>
            </a:fld>
            <a:endParaRPr lang="it-IT" altLang="it-IT" smtClean="0"/>
          </a:p>
        </p:txBody>
      </p:sp>
      <p:sp>
        <p:nvSpPr>
          <p:cNvPr id="429059" name="Rectangle 3"/>
          <p:cNvSpPr>
            <a:spLocks noChangeArrowheads="1"/>
          </p:cNvSpPr>
          <p:nvPr/>
        </p:nvSpPr>
        <p:spPr bwMode="auto">
          <a:xfrm>
            <a:off x="179388" y="765175"/>
            <a:ext cx="881221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it-IT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Dalla posizione del punto immagine si può calcolare gli angoli di direzione “azimutali e zenitali” come in un teodolite…</a:t>
            </a:r>
          </a:p>
          <a:p>
            <a:pPr algn="just" eaLnBrk="1" hangingPunct="1">
              <a:spcBef>
                <a:spcPct val="20000"/>
              </a:spcBef>
              <a:defRPr/>
            </a:pPr>
            <a:r>
              <a:rPr lang="it-IT" sz="2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 procedura di orientamento della “stazione” non è però la stessa…</a:t>
            </a:r>
          </a:p>
        </p:txBody>
      </p:sp>
      <p:pic>
        <p:nvPicPr>
          <p:cNvPr id="47109" name="Picture 5" descr="TEO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492375"/>
            <a:ext cx="6048375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2400" smtClean="0"/>
              <a:t>ANALOGIE FOTOGRAMMETRIA - TEODOLITE</a:t>
            </a:r>
          </a:p>
        </p:txBody>
      </p:sp>
      <p:sp>
        <p:nvSpPr>
          <p:cNvPr id="48131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027D22B-EFA9-4FF5-A075-237FD98FDC1E}" type="slidenum">
              <a:rPr lang="it-IT" altLang="it-IT" smtClean="0"/>
              <a:pPr eaLnBrk="1" hangingPunct="1"/>
              <a:t>35</a:t>
            </a:fld>
            <a:endParaRPr lang="it-IT" altLang="it-IT" smtClean="0"/>
          </a:p>
        </p:txBody>
      </p:sp>
      <p:sp>
        <p:nvSpPr>
          <p:cNvPr id="430083" name="Rectangle 3"/>
          <p:cNvSpPr>
            <a:spLocks noChangeArrowheads="1"/>
          </p:cNvSpPr>
          <p:nvPr/>
        </p:nvSpPr>
        <p:spPr bwMode="auto">
          <a:xfrm>
            <a:off x="179388" y="765175"/>
            <a:ext cx="881221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it-IT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Inoltre, a differenza di una stazione totale, dal singolo fotogramma non si possono ottenere informazioni di distanza:</a:t>
            </a:r>
          </a:p>
          <a:p>
            <a:pPr algn="just" eaLnBrk="1" hangingPunct="1">
              <a:spcBef>
                <a:spcPct val="20000"/>
              </a:spcBef>
              <a:defRPr/>
            </a:pPr>
            <a:r>
              <a:rPr lang="it-IT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BISOGNA PROCEDERE PER INTERSEZIONE IN AVANTI!!!</a:t>
            </a:r>
            <a:endParaRPr lang="it-IT" sz="22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48133" name="Picture 5" descr="TEO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492375"/>
            <a:ext cx="6048375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GLI SPAZI IN FOTOGRAMMETRIA</a:t>
            </a:r>
          </a:p>
        </p:txBody>
      </p:sp>
      <p:sp>
        <p:nvSpPr>
          <p:cNvPr id="438275" name="Rectangle 3"/>
          <p:cNvSpPr>
            <a:spLocks noGrp="1" noChangeArrowheads="1"/>
          </p:cNvSpPr>
          <p:nvPr>
            <p:ph idx="1"/>
          </p:nvPr>
        </p:nvSpPr>
        <p:spPr>
          <a:xfrm>
            <a:off x="107950" y="690563"/>
            <a:ext cx="4679950" cy="5618162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it-IT" sz="2800" smtClean="0"/>
              <a:t>SPAZIO OGGETTO:</a:t>
            </a:r>
          </a:p>
          <a:p>
            <a:pPr marL="0" indent="0" eaLnBrk="1" hangingPunct="1">
              <a:buFontTx/>
              <a:buNone/>
              <a:defRPr/>
            </a:pPr>
            <a:endParaRPr lang="it-IT" sz="800" smtClean="0"/>
          </a:p>
          <a:p>
            <a:pPr marL="0" indent="0" eaLnBrk="1" hangingPunct="1">
              <a:buFontTx/>
              <a:buNone/>
              <a:defRPr/>
            </a:pPr>
            <a:r>
              <a:rPr lang="it-IT" sz="2800" smtClean="0"/>
              <a:t>Si definisce spazio oggetto (o terreno) il </a:t>
            </a:r>
            <a:r>
              <a:rPr lang="it-IT" sz="2800" u="sng" smtClean="0"/>
              <a:t>sistema di riferimento</a:t>
            </a:r>
            <a:r>
              <a:rPr lang="it-IT" sz="2800" smtClean="0"/>
              <a:t> contenente la scena che si vuole analizzare e il blocco fotogrammetrico (l’insieme delle successive acquisizioni di fotogrammi)</a:t>
            </a:r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7419353-3C34-47CD-805A-64DB3B73F38A}" type="slidenum">
              <a:rPr lang="it-IT" altLang="it-IT" smtClean="0"/>
              <a:pPr eaLnBrk="1" hangingPunct="1"/>
              <a:t>36</a:t>
            </a:fld>
            <a:endParaRPr lang="it-IT" altLang="it-IT" smtClean="0"/>
          </a:p>
        </p:txBody>
      </p:sp>
      <p:pic>
        <p:nvPicPr>
          <p:cNvPr id="49157" name="Picture 4" descr="Spazio ogget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030288"/>
            <a:ext cx="4341812" cy="37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GLI SPAZI IN FOTOGRAMMETRIA</a:t>
            </a:r>
          </a:p>
        </p:txBody>
      </p:sp>
      <p:sp>
        <p:nvSpPr>
          <p:cNvPr id="439299" name="Rectangle 3"/>
          <p:cNvSpPr>
            <a:spLocks noGrp="1" noChangeArrowheads="1"/>
          </p:cNvSpPr>
          <p:nvPr>
            <p:ph idx="1"/>
          </p:nvPr>
        </p:nvSpPr>
        <p:spPr>
          <a:xfrm>
            <a:off x="107950" y="690563"/>
            <a:ext cx="4679950" cy="5618162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it-IT" sz="2800" smtClean="0"/>
              <a:t>SPAZIO IMMAGINE:</a:t>
            </a:r>
          </a:p>
          <a:p>
            <a:pPr marL="0" indent="0" eaLnBrk="1" hangingPunct="1">
              <a:buFontTx/>
              <a:buNone/>
              <a:defRPr/>
            </a:pPr>
            <a:endParaRPr lang="it-IT" sz="800" smtClean="0"/>
          </a:p>
          <a:p>
            <a:pPr marL="0" indent="0" eaLnBrk="1" hangingPunct="1">
              <a:buFontTx/>
              <a:buNone/>
              <a:defRPr/>
            </a:pPr>
            <a:r>
              <a:rPr lang="it-IT" sz="2800" smtClean="0"/>
              <a:t>Si definisce spazio immagine il </a:t>
            </a:r>
            <a:r>
              <a:rPr lang="it-IT" sz="2800" u="sng" smtClean="0"/>
              <a:t>sistema di riferimento</a:t>
            </a:r>
            <a:r>
              <a:rPr lang="it-IT" sz="2800" smtClean="0"/>
              <a:t> solidale al corpo macchina rispetto al quale sono definiti tutti gli elementi interni alla fotocamera (piano immagine, etc…)</a:t>
            </a:r>
          </a:p>
        </p:txBody>
      </p:sp>
      <p:sp>
        <p:nvSpPr>
          <p:cNvPr id="50180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E2EC745-E912-497F-AF3F-179211C568FB}" type="slidenum">
              <a:rPr lang="it-IT" altLang="it-IT" smtClean="0"/>
              <a:pPr eaLnBrk="1" hangingPunct="1"/>
              <a:t>37</a:t>
            </a:fld>
            <a:endParaRPr lang="it-IT" altLang="it-IT" smtClean="0"/>
          </a:p>
        </p:txBody>
      </p:sp>
      <p:pic>
        <p:nvPicPr>
          <p:cNvPr id="50181" name="Picture 5" descr="ImSp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692150"/>
            <a:ext cx="3600450" cy="2700338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2" name="Picture 6" descr="ImSpac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608388"/>
            <a:ext cx="3600450" cy="2700337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IL PROBLEMA DELL’ORIENTAMENTO</a:t>
            </a:r>
          </a:p>
        </p:txBody>
      </p:sp>
      <p:sp>
        <p:nvSpPr>
          <p:cNvPr id="431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722313" indent="-722313" algn="ctr" eaLnBrk="1" hangingPunct="1">
              <a:buFontTx/>
              <a:buNone/>
              <a:defRPr/>
            </a:pPr>
            <a:r>
              <a:rPr lang="it-IT" sz="2800" smtClean="0">
                <a:solidFill>
                  <a:schemeClr val="folHlink"/>
                </a:solidFill>
              </a:rPr>
              <a:t>ORIENTAMENTO (ESTERNO) DI UN TEODOLITE</a:t>
            </a:r>
          </a:p>
          <a:p>
            <a:pPr marL="722313" indent="-722313" eaLnBrk="1" hangingPunct="1">
              <a:buFontTx/>
              <a:buNone/>
              <a:defRPr/>
            </a:pPr>
            <a:r>
              <a:rPr lang="it-IT" sz="2800" smtClean="0"/>
              <a:t>Un </a:t>
            </a:r>
            <a:r>
              <a:rPr lang="it-IT" sz="2800" u="sng" smtClean="0"/>
              <a:t>teodolite</a:t>
            </a:r>
            <a:r>
              <a:rPr lang="it-IT" sz="2800" smtClean="0"/>
              <a:t> ha 4 gradi di libertà:</a:t>
            </a:r>
          </a:p>
          <a:p>
            <a:pPr marL="722313" indent="-722313" eaLnBrk="1" hangingPunct="1">
              <a:buFont typeface="Wingdings" pitchFamily="2" charset="2"/>
              <a:buChar char="q"/>
              <a:defRPr/>
            </a:pPr>
            <a:r>
              <a:rPr lang="it-IT" sz="2400" smtClean="0"/>
              <a:t>3 GdL Traslazionali: Posizione della stazione in X, Y e Z;</a:t>
            </a:r>
          </a:p>
          <a:p>
            <a:pPr marL="722313" indent="-722313" eaLnBrk="1" hangingPunct="1">
              <a:buFont typeface="Wingdings" pitchFamily="2" charset="2"/>
              <a:buChar char="q"/>
              <a:defRPr/>
            </a:pPr>
            <a:r>
              <a:rPr lang="it-IT" sz="2400" smtClean="0"/>
              <a:t>1 GdL Rotazionale: Direzione 0 del cerchio orizzontale;</a:t>
            </a:r>
          </a:p>
          <a:p>
            <a:pPr marL="722313" indent="-722313" eaLnBrk="1" hangingPunct="1">
              <a:buFont typeface="Wingdings" pitchFamily="2" charset="2"/>
              <a:buChar char="q"/>
              <a:defRPr/>
            </a:pPr>
            <a:endParaRPr lang="it-IT" sz="2400" smtClean="0"/>
          </a:p>
          <a:p>
            <a:pPr marL="722313" indent="-722313" eaLnBrk="1" hangingPunct="1">
              <a:buFont typeface="Wingdings" pitchFamily="2" charset="2"/>
              <a:buNone/>
              <a:defRPr/>
            </a:pPr>
            <a:endParaRPr lang="it-IT" sz="2400" smtClean="0"/>
          </a:p>
          <a:p>
            <a:pPr marL="722313" indent="-722313" eaLnBrk="1" hangingPunct="1">
              <a:buFont typeface="Wingdings" pitchFamily="2" charset="2"/>
              <a:buChar char="q"/>
              <a:defRPr/>
            </a:pPr>
            <a:endParaRPr lang="it-IT" sz="2400" smtClean="0"/>
          </a:p>
        </p:txBody>
      </p:sp>
      <p:sp>
        <p:nvSpPr>
          <p:cNvPr id="51204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E6A5D3-BAE8-4CBA-846B-6177107A7C43}" type="slidenum">
              <a:rPr lang="it-IT" altLang="it-IT" smtClean="0"/>
              <a:pPr eaLnBrk="1" hangingPunct="1"/>
              <a:t>38</a:t>
            </a:fld>
            <a:endParaRPr lang="it-IT" altLang="it-IT" smtClean="0"/>
          </a:p>
        </p:txBody>
      </p:sp>
      <p:sp>
        <p:nvSpPr>
          <p:cNvPr id="51205" name="Freeform 4"/>
          <p:cNvSpPr>
            <a:spLocks/>
          </p:cNvSpPr>
          <p:nvPr/>
        </p:nvSpPr>
        <p:spPr bwMode="auto">
          <a:xfrm rot="-283914">
            <a:off x="1547813" y="4308475"/>
            <a:ext cx="1406525" cy="304800"/>
          </a:xfrm>
          <a:custGeom>
            <a:avLst/>
            <a:gdLst>
              <a:gd name="T0" fmla="*/ 2147483646 w 816"/>
              <a:gd name="T1" fmla="*/ 2147483646 h 570"/>
              <a:gd name="T2" fmla="*/ 2147483646 w 816"/>
              <a:gd name="T3" fmla="*/ 0 h 570"/>
              <a:gd name="T4" fmla="*/ 2147483646 w 816"/>
              <a:gd name="T5" fmla="*/ 2147483646 h 570"/>
              <a:gd name="T6" fmla="*/ 2147483646 w 816"/>
              <a:gd name="T7" fmla="*/ 2147483646 h 570"/>
              <a:gd name="T8" fmla="*/ 2147483646 w 816"/>
              <a:gd name="T9" fmla="*/ 2147483646 h 570"/>
              <a:gd name="T10" fmla="*/ 2147483646 w 816"/>
              <a:gd name="T11" fmla="*/ 2147483646 h 570"/>
              <a:gd name="T12" fmla="*/ 2147483646 w 816"/>
              <a:gd name="T13" fmla="*/ 2147483646 h 570"/>
              <a:gd name="T14" fmla="*/ 2147483646 w 816"/>
              <a:gd name="T15" fmla="*/ 2147483646 h 570"/>
              <a:gd name="T16" fmla="*/ 2147483646 w 816"/>
              <a:gd name="T17" fmla="*/ 2147483646 h 570"/>
              <a:gd name="T18" fmla="*/ 2147483646 w 816"/>
              <a:gd name="T19" fmla="*/ 2147483646 h 570"/>
              <a:gd name="T20" fmla="*/ 0 w 816"/>
              <a:gd name="T21" fmla="*/ 2147483646 h 570"/>
              <a:gd name="T22" fmla="*/ 2147483646 w 816"/>
              <a:gd name="T23" fmla="*/ 2147483646 h 570"/>
              <a:gd name="T24" fmla="*/ 2147483646 w 816"/>
              <a:gd name="T25" fmla="*/ 2147483646 h 57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16"/>
              <a:gd name="T40" fmla="*/ 0 h 570"/>
              <a:gd name="T41" fmla="*/ 816 w 816"/>
              <a:gd name="T42" fmla="*/ 570 h 57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16" h="570">
                <a:moveTo>
                  <a:pt x="24" y="339"/>
                </a:moveTo>
                <a:lnTo>
                  <a:pt x="762" y="0"/>
                </a:lnTo>
                <a:lnTo>
                  <a:pt x="780" y="63"/>
                </a:lnTo>
                <a:lnTo>
                  <a:pt x="795" y="132"/>
                </a:lnTo>
                <a:lnTo>
                  <a:pt x="813" y="249"/>
                </a:lnTo>
                <a:lnTo>
                  <a:pt x="816" y="348"/>
                </a:lnTo>
                <a:lnTo>
                  <a:pt x="807" y="438"/>
                </a:lnTo>
                <a:lnTo>
                  <a:pt x="780" y="522"/>
                </a:lnTo>
                <a:lnTo>
                  <a:pt x="768" y="570"/>
                </a:lnTo>
                <a:lnTo>
                  <a:pt x="30" y="393"/>
                </a:lnTo>
                <a:lnTo>
                  <a:pt x="0" y="369"/>
                </a:lnTo>
                <a:lnTo>
                  <a:pt x="9" y="351"/>
                </a:lnTo>
                <a:lnTo>
                  <a:pt x="24" y="339"/>
                </a:lnTo>
                <a:close/>
              </a:path>
            </a:pathLst>
          </a:custGeom>
          <a:gradFill rotWithShape="0">
            <a:gsLst>
              <a:gs pos="0">
                <a:schemeClr val="hlink"/>
              </a:gs>
              <a:gs pos="100000">
                <a:srgbClr val="FFFF99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06" name="Freeform 5"/>
          <p:cNvSpPr>
            <a:spLocks/>
          </p:cNvSpPr>
          <p:nvPr/>
        </p:nvSpPr>
        <p:spPr bwMode="auto">
          <a:xfrm>
            <a:off x="1581150" y="3708400"/>
            <a:ext cx="495300" cy="757238"/>
          </a:xfrm>
          <a:custGeom>
            <a:avLst/>
            <a:gdLst>
              <a:gd name="T0" fmla="*/ 0 w 432"/>
              <a:gd name="T1" fmla="*/ 2147483646 h 477"/>
              <a:gd name="T2" fmla="*/ 2147483646 w 432"/>
              <a:gd name="T3" fmla="*/ 0 h 477"/>
              <a:gd name="T4" fmla="*/ 2147483646 w 432"/>
              <a:gd name="T5" fmla="*/ 2147483646 h 477"/>
              <a:gd name="T6" fmla="*/ 2147483646 w 432"/>
              <a:gd name="T7" fmla="*/ 2147483646 h 477"/>
              <a:gd name="T8" fmla="*/ 2147483646 w 432"/>
              <a:gd name="T9" fmla="*/ 2147483646 h 477"/>
              <a:gd name="T10" fmla="*/ 2147483646 w 432"/>
              <a:gd name="T11" fmla="*/ 2147483646 h 477"/>
              <a:gd name="T12" fmla="*/ 2147483646 w 432"/>
              <a:gd name="T13" fmla="*/ 2147483646 h 477"/>
              <a:gd name="T14" fmla="*/ 2147483646 w 432"/>
              <a:gd name="T15" fmla="*/ 2147483646 h 477"/>
              <a:gd name="T16" fmla="*/ 2147483646 w 432"/>
              <a:gd name="T17" fmla="*/ 2147483646 h 477"/>
              <a:gd name="T18" fmla="*/ 2147483646 w 432"/>
              <a:gd name="T19" fmla="*/ 2147483646 h 477"/>
              <a:gd name="T20" fmla="*/ 2147483646 w 432"/>
              <a:gd name="T21" fmla="*/ 2147483646 h 477"/>
              <a:gd name="T22" fmla="*/ 0 w 432"/>
              <a:gd name="T23" fmla="*/ 2147483646 h 47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32"/>
              <a:gd name="T37" fmla="*/ 0 h 477"/>
              <a:gd name="T38" fmla="*/ 432 w 432"/>
              <a:gd name="T39" fmla="*/ 477 h 47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32" h="477">
                <a:moveTo>
                  <a:pt x="0" y="477"/>
                </a:moveTo>
                <a:lnTo>
                  <a:pt x="6" y="0"/>
                </a:lnTo>
                <a:lnTo>
                  <a:pt x="78" y="3"/>
                </a:lnTo>
                <a:lnTo>
                  <a:pt x="147" y="27"/>
                </a:lnTo>
                <a:lnTo>
                  <a:pt x="231" y="66"/>
                </a:lnTo>
                <a:lnTo>
                  <a:pt x="312" y="129"/>
                </a:lnTo>
                <a:lnTo>
                  <a:pt x="378" y="192"/>
                </a:lnTo>
                <a:lnTo>
                  <a:pt x="381" y="189"/>
                </a:lnTo>
                <a:lnTo>
                  <a:pt x="411" y="240"/>
                </a:lnTo>
                <a:lnTo>
                  <a:pt x="423" y="267"/>
                </a:lnTo>
                <a:lnTo>
                  <a:pt x="432" y="297"/>
                </a:lnTo>
                <a:lnTo>
                  <a:pt x="0" y="477"/>
                </a:lnTo>
                <a:close/>
              </a:path>
            </a:pathLst>
          </a:custGeom>
          <a:gradFill rotWithShape="0">
            <a:gsLst>
              <a:gs pos="0">
                <a:srgbClr val="3399FF"/>
              </a:gs>
              <a:gs pos="100000">
                <a:srgbClr val="FF3399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07" name="Oval 7"/>
          <p:cNvSpPr>
            <a:spLocks noChangeAspect="1" noChangeArrowheads="1"/>
          </p:cNvSpPr>
          <p:nvPr/>
        </p:nvSpPr>
        <p:spPr bwMode="auto">
          <a:xfrm>
            <a:off x="8375650" y="6697663"/>
            <a:ext cx="147638" cy="142875"/>
          </a:xfrm>
          <a:prstGeom prst="ellipse">
            <a:avLst/>
          </a:prstGeom>
          <a:solidFill>
            <a:srgbClr val="99FF33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it-IT" altLang="it-IT"/>
          </a:p>
        </p:txBody>
      </p:sp>
      <p:sp>
        <p:nvSpPr>
          <p:cNvPr id="51208" name="Freeform 8"/>
          <p:cNvSpPr>
            <a:spLocks noChangeAspect="1"/>
          </p:cNvSpPr>
          <p:nvPr/>
        </p:nvSpPr>
        <p:spPr bwMode="auto">
          <a:xfrm>
            <a:off x="8397875" y="6100763"/>
            <a:ext cx="80963" cy="114300"/>
          </a:xfrm>
          <a:custGeom>
            <a:avLst/>
            <a:gdLst>
              <a:gd name="T0" fmla="*/ 0 w 68"/>
              <a:gd name="T1" fmla="*/ 0 h 99"/>
              <a:gd name="T2" fmla="*/ 0 w 68"/>
              <a:gd name="T3" fmla="*/ 2147483646 h 99"/>
              <a:gd name="T4" fmla="*/ 2147483646 w 68"/>
              <a:gd name="T5" fmla="*/ 2147483646 h 99"/>
              <a:gd name="T6" fmla="*/ 2147483646 w 68"/>
              <a:gd name="T7" fmla="*/ 2147483646 h 99"/>
              <a:gd name="T8" fmla="*/ 0 w 68"/>
              <a:gd name="T9" fmla="*/ 0 h 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"/>
              <a:gd name="T16" fmla="*/ 0 h 99"/>
              <a:gd name="T17" fmla="*/ 68 w 68"/>
              <a:gd name="T18" fmla="*/ 99 h 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" h="99">
                <a:moveTo>
                  <a:pt x="0" y="0"/>
                </a:moveTo>
                <a:lnTo>
                  <a:pt x="0" y="82"/>
                </a:lnTo>
                <a:lnTo>
                  <a:pt x="68" y="99"/>
                </a:lnTo>
                <a:lnTo>
                  <a:pt x="68" y="18"/>
                </a:lnTo>
                <a:lnTo>
                  <a:pt x="0" y="0"/>
                </a:lnTo>
              </a:path>
            </a:pathLst>
          </a:custGeom>
          <a:solidFill>
            <a:schemeClr val="tx2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1209" name="Freeform 9"/>
          <p:cNvSpPr>
            <a:spLocks noChangeAspect="1"/>
          </p:cNvSpPr>
          <p:nvPr/>
        </p:nvSpPr>
        <p:spPr bwMode="auto">
          <a:xfrm>
            <a:off x="8397875" y="6100763"/>
            <a:ext cx="39688" cy="93662"/>
          </a:xfrm>
          <a:custGeom>
            <a:avLst/>
            <a:gdLst>
              <a:gd name="T0" fmla="*/ 0 w 35"/>
              <a:gd name="T1" fmla="*/ 0 h 82"/>
              <a:gd name="T2" fmla="*/ 2147483646 w 35"/>
              <a:gd name="T3" fmla="*/ 2147483646 h 82"/>
              <a:gd name="T4" fmla="*/ 0 w 35"/>
              <a:gd name="T5" fmla="*/ 2147483646 h 82"/>
              <a:gd name="T6" fmla="*/ 0 w 35"/>
              <a:gd name="T7" fmla="*/ 0 h 82"/>
              <a:gd name="T8" fmla="*/ 0 60000 65536"/>
              <a:gd name="T9" fmla="*/ 0 60000 65536"/>
              <a:gd name="T10" fmla="*/ 0 60000 65536"/>
              <a:gd name="T11" fmla="*/ 0 60000 65536"/>
              <a:gd name="T12" fmla="*/ 0 w 35"/>
              <a:gd name="T13" fmla="*/ 0 h 82"/>
              <a:gd name="T14" fmla="*/ 35 w 35"/>
              <a:gd name="T15" fmla="*/ 82 h 8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5" h="82">
                <a:moveTo>
                  <a:pt x="0" y="0"/>
                </a:moveTo>
                <a:lnTo>
                  <a:pt x="35" y="47"/>
                </a:lnTo>
                <a:lnTo>
                  <a:pt x="0" y="8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1210" name="Freeform 10"/>
          <p:cNvSpPr>
            <a:spLocks noChangeAspect="1"/>
          </p:cNvSpPr>
          <p:nvPr/>
        </p:nvSpPr>
        <p:spPr bwMode="auto">
          <a:xfrm>
            <a:off x="8440738" y="6124575"/>
            <a:ext cx="38100" cy="90488"/>
          </a:xfrm>
          <a:custGeom>
            <a:avLst/>
            <a:gdLst>
              <a:gd name="T0" fmla="*/ 0 w 32"/>
              <a:gd name="T1" fmla="*/ 2147483646 h 80"/>
              <a:gd name="T2" fmla="*/ 2147483646 w 32"/>
              <a:gd name="T3" fmla="*/ 0 h 80"/>
              <a:gd name="T4" fmla="*/ 2147483646 w 32"/>
              <a:gd name="T5" fmla="*/ 2147483646 h 80"/>
              <a:gd name="T6" fmla="*/ 0 w 32"/>
              <a:gd name="T7" fmla="*/ 2147483646 h 80"/>
              <a:gd name="T8" fmla="*/ 0 60000 65536"/>
              <a:gd name="T9" fmla="*/ 0 60000 65536"/>
              <a:gd name="T10" fmla="*/ 0 60000 65536"/>
              <a:gd name="T11" fmla="*/ 0 60000 65536"/>
              <a:gd name="T12" fmla="*/ 0 w 32"/>
              <a:gd name="T13" fmla="*/ 0 h 80"/>
              <a:gd name="T14" fmla="*/ 32 w 32"/>
              <a:gd name="T15" fmla="*/ 80 h 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" h="80">
                <a:moveTo>
                  <a:pt x="0" y="28"/>
                </a:moveTo>
                <a:lnTo>
                  <a:pt x="32" y="0"/>
                </a:lnTo>
                <a:lnTo>
                  <a:pt x="32" y="80"/>
                </a:lnTo>
                <a:lnTo>
                  <a:pt x="0" y="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1211" name="Rectangle 11"/>
          <p:cNvSpPr>
            <a:spLocks noChangeAspect="1" noChangeArrowheads="1"/>
          </p:cNvSpPr>
          <p:nvPr/>
        </p:nvSpPr>
        <p:spPr bwMode="auto">
          <a:xfrm>
            <a:off x="8397875" y="6261100"/>
            <a:ext cx="104775" cy="17463"/>
          </a:xfrm>
          <a:prstGeom prst="rect">
            <a:avLst/>
          </a:prstGeom>
          <a:solidFill>
            <a:srgbClr val="CCCC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it-IT" altLang="it-IT"/>
          </a:p>
        </p:txBody>
      </p:sp>
      <p:sp>
        <p:nvSpPr>
          <p:cNvPr id="51212" name="Rectangle 12"/>
          <p:cNvSpPr>
            <a:spLocks noChangeAspect="1" noChangeArrowheads="1"/>
          </p:cNvSpPr>
          <p:nvPr/>
        </p:nvSpPr>
        <p:spPr bwMode="auto">
          <a:xfrm>
            <a:off x="8388350" y="6278563"/>
            <a:ext cx="125413" cy="349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it-IT" altLang="it-IT"/>
          </a:p>
        </p:txBody>
      </p:sp>
      <p:sp>
        <p:nvSpPr>
          <p:cNvPr id="51213" name="Freeform 13"/>
          <p:cNvSpPr>
            <a:spLocks noChangeAspect="1"/>
          </p:cNvSpPr>
          <p:nvPr/>
        </p:nvSpPr>
        <p:spPr bwMode="auto">
          <a:xfrm>
            <a:off x="8251825" y="6308725"/>
            <a:ext cx="195263" cy="581025"/>
          </a:xfrm>
          <a:custGeom>
            <a:avLst/>
            <a:gdLst>
              <a:gd name="T0" fmla="*/ 2147483646 w 172"/>
              <a:gd name="T1" fmla="*/ 0 h 507"/>
              <a:gd name="T2" fmla="*/ 2147483646 w 172"/>
              <a:gd name="T3" fmla="*/ 2147483646 h 507"/>
              <a:gd name="T4" fmla="*/ 0 w 172"/>
              <a:gd name="T5" fmla="*/ 2147483646 h 507"/>
              <a:gd name="T6" fmla="*/ 2147483646 w 172"/>
              <a:gd name="T7" fmla="*/ 2147483646 h 507"/>
              <a:gd name="T8" fmla="*/ 2147483646 w 172"/>
              <a:gd name="T9" fmla="*/ 2147483646 h 507"/>
              <a:gd name="T10" fmla="*/ 2147483646 w 172"/>
              <a:gd name="T11" fmla="*/ 2147483646 h 50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507"/>
              <a:gd name="T20" fmla="*/ 172 w 172"/>
              <a:gd name="T21" fmla="*/ 507 h 50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507">
                <a:moveTo>
                  <a:pt x="119" y="0"/>
                </a:moveTo>
                <a:lnTo>
                  <a:pt x="1" y="460"/>
                </a:lnTo>
                <a:lnTo>
                  <a:pt x="0" y="507"/>
                </a:lnTo>
                <a:lnTo>
                  <a:pt x="11" y="507"/>
                </a:lnTo>
                <a:lnTo>
                  <a:pt x="14" y="474"/>
                </a:lnTo>
                <a:lnTo>
                  <a:pt x="172" y="5"/>
                </a:lnTo>
              </a:path>
            </a:pathLst>
          </a:custGeom>
          <a:solidFill>
            <a:srgbClr val="FFCC66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1214" name="Freeform 14"/>
          <p:cNvSpPr>
            <a:spLocks noChangeAspect="1"/>
          </p:cNvSpPr>
          <p:nvPr/>
        </p:nvSpPr>
        <p:spPr bwMode="auto">
          <a:xfrm>
            <a:off x="8462963" y="6310313"/>
            <a:ext cx="230187" cy="571500"/>
          </a:xfrm>
          <a:custGeom>
            <a:avLst/>
            <a:gdLst>
              <a:gd name="T0" fmla="*/ 2147483646 w 201"/>
              <a:gd name="T1" fmla="*/ 0 h 501"/>
              <a:gd name="T2" fmla="*/ 2147483646 w 201"/>
              <a:gd name="T3" fmla="*/ 2147483646 h 501"/>
              <a:gd name="T4" fmla="*/ 2147483646 w 201"/>
              <a:gd name="T5" fmla="*/ 2147483646 h 501"/>
              <a:gd name="T6" fmla="*/ 2147483646 w 201"/>
              <a:gd name="T7" fmla="*/ 2147483646 h 501"/>
              <a:gd name="T8" fmla="*/ 2147483646 w 201"/>
              <a:gd name="T9" fmla="*/ 2147483646 h 501"/>
              <a:gd name="T10" fmla="*/ 0 w 201"/>
              <a:gd name="T11" fmla="*/ 0 h 50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1"/>
              <a:gd name="T19" fmla="*/ 0 h 501"/>
              <a:gd name="T20" fmla="*/ 201 w 201"/>
              <a:gd name="T21" fmla="*/ 501 h 50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1" h="501">
                <a:moveTo>
                  <a:pt x="43" y="0"/>
                </a:moveTo>
                <a:lnTo>
                  <a:pt x="201" y="445"/>
                </a:lnTo>
                <a:lnTo>
                  <a:pt x="201" y="501"/>
                </a:lnTo>
                <a:lnTo>
                  <a:pt x="192" y="501"/>
                </a:lnTo>
                <a:lnTo>
                  <a:pt x="188" y="459"/>
                </a:lnTo>
                <a:lnTo>
                  <a:pt x="0" y="0"/>
                </a:lnTo>
              </a:path>
            </a:pathLst>
          </a:custGeom>
          <a:solidFill>
            <a:srgbClr val="FFCC66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1215" name="Freeform 15"/>
          <p:cNvSpPr>
            <a:spLocks noChangeAspect="1"/>
          </p:cNvSpPr>
          <p:nvPr/>
        </p:nvSpPr>
        <p:spPr bwMode="auto">
          <a:xfrm>
            <a:off x="8388350" y="6332538"/>
            <a:ext cx="77788" cy="425450"/>
          </a:xfrm>
          <a:custGeom>
            <a:avLst/>
            <a:gdLst>
              <a:gd name="T0" fmla="*/ 2147483646 w 69"/>
              <a:gd name="T1" fmla="*/ 2147483646 h 375"/>
              <a:gd name="T2" fmla="*/ 0 w 69"/>
              <a:gd name="T3" fmla="*/ 2147483646 h 375"/>
              <a:gd name="T4" fmla="*/ 2147483646 w 69"/>
              <a:gd name="T5" fmla="*/ 2147483646 h 375"/>
              <a:gd name="T6" fmla="*/ 2147483646 w 69"/>
              <a:gd name="T7" fmla="*/ 2147483646 h 375"/>
              <a:gd name="T8" fmla="*/ 2147483646 w 69"/>
              <a:gd name="T9" fmla="*/ 0 h 3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"/>
              <a:gd name="T16" fmla="*/ 0 h 375"/>
              <a:gd name="T17" fmla="*/ 69 w 69"/>
              <a:gd name="T18" fmla="*/ 375 h 37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" h="375">
                <a:moveTo>
                  <a:pt x="5" y="122"/>
                </a:moveTo>
                <a:lnTo>
                  <a:pt x="0" y="375"/>
                </a:lnTo>
                <a:lnTo>
                  <a:pt x="11" y="370"/>
                </a:lnTo>
                <a:lnTo>
                  <a:pt x="24" y="313"/>
                </a:lnTo>
                <a:lnTo>
                  <a:pt x="69" y="0"/>
                </a:lnTo>
              </a:path>
            </a:pathLst>
          </a:custGeom>
          <a:solidFill>
            <a:srgbClr val="FFCC66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1216" name="Freeform 16"/>
          <p:cNvSpPr>
            <a:spLocks noChangeAspect="1"/>
          </p:cNvSpPr>
          <p:nvPr/>
        </p:nvSpPr>
        <p:spPr bwMode="auto">
          <a:xfrm>
            <a:off x="8416925" y="6230938"/>
            <a:ext cx="55563" cy="30162"/>
          </a:xfrm>
          <a:custGeom>
            <a:avLst/>
            <a:gdLst>
              <a:gd name="T0" fmla="*/ 0 w 48"/>
              <a:gd name="T1" fmla="*/ 2147483646 h 25"/>
              <a:gd name="T2" fmla="*/ 0 w 48"/>
              <a:gd name="T3" fmla="*/ 2147483646 h 25"/>
              <a:gd name="T4" fmla="*/ 2147483646 w 48"/>
              <a:gd name="T5" fmla="*/ 2147483646 h 25"/>
              <a:gd name="T6" fmla="*/ 2147483646 w 48"/>
              <a:gd name="T7" fmla="*/ 0 h 25"/>
              <a:gd name="T8" fmla="*/ 2147483646 w 48"/>
              <a:gd name="T9" fmla="*/ 0 h 25"/>
              <a:gd name="T10" fmla="*/ 2147483646 w 48"/>
              <a:gd name="T11" fmla="*/ 2147483646 h 25"/>
              <a:gd name="T12" fmla="*/ 2147483646 w 48"/>
              <a:gd name="T13" fmla="*/ 2147483646 h 25"/>
              <a:gd name="T14" fmla="*/ 2147483646 w 48"/>
              <a:gd name="T15" fmla="*/ 2147483646 h 25"/>
              <a:gd name="T16" fmla="*/ 0 w 48"/>
              <a:gd name="T17" fmla="*/ 2147483646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8"/>
              <a:gd name="T28" fmla="*/ 0 h 25"/>
              <a:gd name="T29" fmla="*/ 48 w 48"/>
              <a:gd name="T30" fmla="*/ 25 h 2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8" h="25">
                <a:moveTo>
                  <a:pt x="0" y="25"/>
                </a:moveTo>
                <a:lnTo>
                  <a:pt x="0" y="17"/>
                </a:lnTo>
                <a:lnTo>
                  <a:pt x="10" y="17"/>
                </a:lnTo>
                <a:lnTo>
                  <a:pt x="10" y="0"/>
                </a:lnTo>
                <a:lnTo>
                  <a:pt x="35" y="0"/>
                </a:lnTo>
                <a:lnTo>
                  <a:pt x="35" y="16"/>
                </a:lnTo>
                <a:lnTo>
                  <a:pt x="47" y="16"/>
                </a:lnTo>
                <a:lnTo>
                  <a:pt x="48" y="25"/>
                </a:lnTo>
                <a:lnTo>
                  <a:pt x="0" y="25"/>
                </a:lnTo>
                <a:close/>
              </a:path>
            </a:pathLst>
          </a:custGeom>
          <a:solidFill>
            <a:srgbClr val="CCCC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1217" name="Line 17"/>
          <p:cNvSpPr>
            <a:spLocks noChangeAspect="1" noChangeShapeType="1"/>
          </p:cNvSpPr>
          <p:nvPr/>
        </p:nvSpPr>
        <p:spPr bwMode="auto">
          <a:xfrm>
            <a:off x="8440738" y="6205538"/>
            <a:ext cx="3175" cy="25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18" name="Line 18"/>
          <p:cNvSpPr>
            <a:spLocks noChangeAspect="1" noChangeShapeType="1"/>
          </p:cNvSpPr>
          <p:nvPr/>
        </p:nvSpPr>
        <p:spPr bwMode="auto">
          <a:xfrm flipH="1">
            <a:off x="8451850" y="6313488"/>
            <a:ext cx="3175" cy="439737"/>
          </a:xfrm>
          <a:prstGeom prst="line">
            <a:avLst/>
          </a:prstGeom>
          <a:noFill/>
          <a:ln w="0">
            <a:solidFill>
              <a:srgbClr val="FF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19" name="Line 19"/>
          <p:cNvSpPr>
            <a:spLocks noChangeAspect="1" noChangeShapeType="1"/>
          </p:cNvSpPr>
          <p:nvPr/>
        </p:nvSpPr>
        <p:spPr bwMode="auto">
          <a:xfrm flipH="1" flipV="1">
            <a:off x="8410575" y="2936875"/>
            <a:ext cx="33338" cy="31638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20" name="Freeform 20"/>
          <p:cNvSpPr>
            <a:spLocks noChangeAspect="1"/>
          </p:cNvSpPr>
          <p:nvPr/>
        </p:nvSpPr>
        <p:spPr bwMode="auto">
          <a:xfrm>
            <a:off x="8412163" y="5449888"/>
            <a:ext cx="34925" cy="55562"/>
          </a:xfrm>
          <a:custGeom>
            <a:avLst/>
            <a:gdLst>
              <a:gd name="T0" fmla="*/ 2147483646 w 31"/>
              <a:gd name="T1" fmla="*/ 0 h 48"/>
              <a:gd name="T2" fmla="*/ 0 w 31"/>
              <a:gd name="T3" fmla="*/ 2147483646 h 48"/>
              <a:gd name="T4" fmla="*/ 2147483646 w 31"/>
              <a:gd name="T5" fmla="*/ 2147483646 h 48"/>
              <a:gd name="T6" fmla="*/ 2147483646 w 31"/>
              <a:gd name="T7" fmla="*/ 0 h 48"/>
              <a:gd name="T8" fmla="*/ 0 60000 65536"/>
              <a:gd name="T9" fmla="*/ 0 60000 65536"/>
              <a:gd name="T10" fmla="*/ 0 60000 65536"/>
              <a:gd name="T11" fmla="*/ 0 60000 65536"/>
              <a:gd name="T12" fmla="*/ 0 w 31"/>
              <a:gd name="T13" fmla="*/ 0 h 48"/>
              <a:gd name="T14" fmla="*/ 31 w 31"/>
              <a:gd name="T15" fmla="*/ 48 h 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" h="48">
                <a:moveTo>
                  <a:pt x="17" y="0"/>
                </a:moveTo>
                <a:lnTo>
                  <a:pt x="0" y="48"/>
                </a:lnTo>
                <a:lnTo>
                  <a:pt x="31" y="47"/>
                </a:lnTo>
                <a:lnTo>
                  <a:pt x="17" y="0"/>
                </a:lnTo>
                <a:close/>
              </a:path>
            </a:pathLst>
          </a:custGeom>
          <a:solidFill>
            <a:srgbClr val="FF66FF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1221" name="Freeform 21"/>
          <p:cNvSpPr>
            <a:spLocks noChangeAspect="1"/>
          </p:cNvSpPr>
          <p:nvPr/>
        </p:nvSpPr>
        <p:spPr bwMode="auto">
          <a:xfrm>
            <a:off x="8440738" y="6731000"/>
            <a:ext cx="30162" cy="60325"/>
          </a:xfrm>
          <a:custGeom>
            <a:avLst/>
            <a:gdLst>
              <a:gd name="T0" fmla="*/ 0 w 26"/>
              <a:gd name="T1" fmla="*/ 0 h 53"/>
              <a:gd name="T2" fmla="*/ 2147483646 w 26"/>
              <a:gd name="T3" fmla="*/ 0 h 53"/>
              <a:gd name="T4" fmla="*/ 2147483646 w 26"/>
              <a:gd name="T5" fmla="*/ 2147483646 h 53"/>
              <a:gd name="T6" fmla="*/ 2147483646 w 26"/>
              <a:gd name="T7" fmla="*/ 2147483646 h 53"/>
              <a:gd name="T8" fmla="*/ 0 w 26"/>
              <a:gd name="T9" fmla="*/ 2147483646 h 53"/>
              <a:gd name="T10" fmla="*/ 0 w 26"/>
              <a:gd name="T11" fmla="*/ 0 h 5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6"/>
              <a:gd name="T19" fmla="*/ 0 h 53"/>
              <a:gd name="T20" fmla="*/ 26 w 26"/>
              <a:gd name="T21" fmla="*/ 53 h 5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6" h="53">
                <a:moveTo>
                  <a:pt x="0" y="0"/>
                </a:moveTo>
                <a:lnTo>
                  <a:pt x="26" y="0"/>
                </a:lnTo>
                <a:lnTo>
                  <a:pt x="26" y="39"/>
                </a:lnTo>
                <a:lnTo>
                  <a:pt x="15" y="53"/>
                </a:lnTo>
                <a:lnTo>
                  <a:pt x="0" y="39"/>
                </a:lnTo>
                <a:lnTo>
                  <a:pt x="0" y="0"/>
                </a:lnTo>
                <a:close/>
              </a:path>
            </a:pathLst>
          </a:custGeom>
          <a:solidFill>
            <a:srgbClr val="FF66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1222" name="Rectangle 23"/>
          <p:cNvSpPr>
            <a:spLocks noChangeAspect="1" noChangeArrowheads="1"/>
          </p:cNvSpPr>
          <p:nvPr/>
        </p:nvSpPr>
        <p:spPr bwMode="auto">
          <a:xfrm>
            <a:off x="2914650" y="2432050"/>
            <a:ext cx="28416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it-IT" altLang="it-IT"/>
          </a:p>
        </p:txBody>
      </p:sp>
      <p:sp>
        <p:nvSpPr>
          <p:cNvPr id="51223" name="Line 24"/>
          <p:cNvSpPr>
            <a:spLocks noChangeAspect="1" noChangeShapeType="1"/>
          </p:cNvSpPr>
          <p:nvPr/>
        </p:nvSpPr>
        <p:spPr bwMode="auto">
          <a:xfrm flipH="1">
            <a:off x="1587500" y="2813050"/>
            <a:ext cx="9525" cy="1622425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24" name="Freeform 25"/>
          <p:cNvSpPr>
            <a:spLocks noChangeAspect="1"/>
          </p:cNvSpPr>
          <p:nvPr/>
        </p:nvSpPr>
        <p:spPr bwMode="auto">
          <a:xfrm>
            <a:off x="1538288" y="2689225"/>
            <a:ext cx="71437" cy="123825"/>
          </a:xfrm>
          <a:custGeom>
            <a:avLst/>
            <a:gdLst>
              <a:gd name="T0" fmla="*/ 2147483646 w 64"/>
              <a:gd name="T1" fmla="*/ 0 h 107"/>
              <a:gd name="T2" fmla="*/ 0 w 64"/>
              <a:gd name="T3" fmla="*/ 2147483646 h 107"/>
              <a:gd name="T4" fmla="*/ 2147483646 w 64"/>
              <a:gd name="T5" fmla="*/ 2147483646 h 107"/>
              <a:gd name="T6" fmla="*/ 2147483646 w 64"/>
              <a:gd name="T7" fmla="*/ 0 h 107"/>
              <a:gd name="T8" fmla="*/ 0 60000 65536"/>
              <a:gd name="T9" fmla="*/ 0 60000 65536"/>
              <a:gd name="T10" fmla="*/ 0 60000 65536"/>
              <a:gd name="T11" fmla="*/ 0 60000 65536"/>
              <a:gd name="T12" fmla="*/ 0 w 64"/>
              <a:gd name="T13" fmla="*/ 0 h 107"/>
              <a:gd name="T14" fmla="*/ 64 w 64"/>
              <a:gd name="T15" fmla="*/ 107 h 10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4" h="107">
                <a:moveTo>
                  <a:pt x="29" y="0"/>
                </a:moveTo>
                <a:lnTo>
                  <a:pt x="0" y="105"/>
                </a:lnTo>
                <a:lnTo>
                  <a:pt x="64" y="107"/>
                </a:lnTo>
                <a:lnTo>
                  <a:pt x="29" y="0"/>
                </a:lnTo>
                <a:close/>
              </a:path>
            </a:pathLst>
          </a:custGeom>
          <a:solidFill>
            <a:srgbClr val="FF66FF"/>
          </a:solidFill>
          <a:ln w="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51225" name="Group 26"/>
          <p:cNvGrpSpPr>
            <a:grpSpLocks noChangeAspect="1"/>
          </p:cNvGrpSpPr>
          <p:nvPr/>
        </p:nvGrpSpPr>
        <p:grpSpPr bwMode="auto">
          <a:xfrm>
            <a:off x="933450" y="4408488"/>
            <a:ext cx="1190625" cy="1912937"/>
            <a:chOff x="528" y="1662"/>
            <a:chExt cx="625" cy="1004"/>
          </a:xfrm>
        </p:grpSpPr>
        <p:sp>
          <p:nvSpPr>
            <p:cNvPr id="51257" name="Freeform 27"/>
            <p:cNvSpPr>
              <a:spLocks noChangeAspect="1"/>
            </p:cNvSpPr>
            <p:nvPr/>
          </p:nvSpPr>
          <p:spPr bwMode="auto">
            <a:xfrm>
              <a:off x="833" y="2501"/>
              <a:ext cx="76" cy="65"/>
            </a:xfrm>
            <a:custGeom>
              <a:avLst/>
              <a:gdLst>
                <a:gd name="T0" fmla="*/ 3 w 93"/>
                <a:gd name="T1" fmla="*/ 0 h 78"/>
                <a:gd name="T2" fmla="*/ 0 w 93"/>
                <a:gd name="T3" fmla="*/ 7 h 78"/>
                <a:gd name="T4" fmla="*/ 6 w 93"/>
                <a:gd name="T5" fmla="*/ 7 h 78"/>
                <a:gd name="T6" fmla="*/ 3 w 93"/>
                <a:gd name="T7" fmla="*/ 0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3"/>
                <a:gd name="T13" fmla="*/ 0 h 78"/>
                <a:gd name="T14" fmla="*/ 93 w 93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3" h="78">
                  <a:moveTo>
                    <a:pt x="54" y="0"/>
                  </a:moveTo>
                  <a:lnTo>
                    <a:pt x="0" y="78"/>
                  </a:lnTo>
                  <a:lnTo>
                    <a:pt x="93" y="78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3399"/>
            </a:solidFill>
            <a:ln w="127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58" name="Freeform 28"/>
            <p:cNvSpPr>
              <a:spLocks noChangeAspect="1"/>
            </p:cNvSpPr>
            <p:nvPr/>
          </p:nvSpPr>
          <p:spPr bwMode="auto">
            <a:xfrm>
              <a:off x="626" y="2078"/>
              <a:ext cx="112" cy="470"/>
            </a:xfrm>
            <a:custGeom>
              <a:avLst/>
              <a:gdLst>
                <a:gd name="T0" fmla="*/ 1 w 187"/>
                <a:gd name="T1" fmla="*/ 0 h 785"/>
                <a:gd name="T2" fmla="*/ 1 w 187"/>
                <a:gd name="T3" fmla="*/ 1 h 785"/>
                <a:gd name="T4" fmla="*/ 1 w 187"/>
                <a:gd name="T5" fmla="*/ 1 h 785"/>
                <a:gd name="T6" fmla="*/ 0 w 187"/>
                <a:gd name="T7" fmla="*/ 1 h 785"/>
                <a:gd name="T8" fmla="*/ 1 w 187"/>
                <a:gd name="T9" fmla="*/ 1 h 785"/>
                <a:gd name="T10" fmla="*/ 1 w 187"/>
                <a:gd name="T11" fmla="*/ 1 h 785"/>
                <a:gd name="T12" fmla="*/ 1 w 187"/>
                <a:gd name="T13" fmla="*/ 1 h 785"/>
                <a:gd name="T14" fmla="*/ 1 w 187"/>
                <a:gd name="T15" fmla="*/ 1 h 785"/>
                <a:gd name="T16" fmla="*/ 1 w 187"/>
                <a:gd name="T17" fmla="*/ 1 h 785"/>
                <a:gd name="T18" fmla="*/ 1 w 187"/>
                <a:gd name="T19" fmla="*/ 1 h 785"/>
                <a:gd name="T20" fmla="*/ 1 w 187"/>
                <a:gd name="T21" fmla="*/ 1 h 785"/>
                <a:gd name="T22" fmla="*/ 1 w 187"/>
                <a:gd name="T23" fmla="*/ 1 h 785"/>
                <a:gd name="T24" fmla="*/ 1 w 187"/>
                <a:gd name="T25" fmla="*/ 1 h 785"/>
                <a:gd name="T26" fmla="*/ 1 w 187"/>
                <a:gd name="T27" fmla="*/ 1 h 785"/>
                <a:gd name="T28" fmla="*/ 1 w 187"/>
                <a:gd name="T29" fmla="*/ 1 h 785"/>
                <a:gd name="T30" fmla="*/ 1 w 187"/>
                <a:gd name="T31" fmla="*/ 1 h 785"/>
                <a:gd name="T32" fmla="*/ 1 w 187"/>
                <a:gd name="T33" fmla="*/ 1 h 785"/>
                <a:gd name="T34" fmla="*/ 1 w 187"/>
                <a:gd name="T35" fmla="*/ 1 h 785"/>
                <a:gd name="T36" fmla="*/ 1 w 187"/>
                <a:gd name="T37" fmla="*/ 1 h 785"/>
                <a:gd name="T38" fmla="*/ 1 w 187"/>
                <a:gd name="T39" fmla="*/ 1 h 785"/>
                <a:gd name="T40" fmla="*/ 1 w 187"/>
                <a:gd name="T41" fmla="*/ 1 h 785"/>
                <a:gd name="T42" fmla="*/ 1 w 187"/>
                <a:gd name="T43" fmla="*/ 1 h 785"/>
                <a:gd name="T44" fmla="*/ 1 w 187"/>
                <a:gd name="T45" fmla="*/ 1 h 78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87"/>
                <a:gd name="T70" fmla="*/ 0 h 785"/>
                <a:gd name="T71" fmla="*/ 187 w 187"/>
                <a:gd name="T72" fmla="*/ 785 h 78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87" h="785">
                  <a:moveTo>
                    <a:pt x="29" y="0"/>
                  </a:moveTo>
                  <a:lnTo>
                    <a:pt x="24" y="43"/>
                  </a:lnTo>
                  <a:lnTo>
                    <a:pt x="24" y="100"/>
                  </a:lnTo>
                  <a:lnTo>
                    <a:pt x="0" y="143"/>
                  </a:lnTo>
                  <a:lnTo>
                    <a:pt x="15" y="210"/>
                  </a:lnTo>
                  <a:lnTo>
                    <a:pt x="15" y="244"/>
                  </a:lnTo>
                  <a:lnTo>
                    <a:pt x="24" y="359"/>
                  </a:lnTo>
                  <a:lnTo>
                    <a:pt x="24" y="383"/>
                  </a:lnTo>
                  <a:lnTo>
                    <a:pt x="24" y="445"/>
                  </a:lnTo>
                  <a:lnTo>
                    <a:pt x="29" y="493"/>
                  </a:lnTo>
                  <a:lnTo>
                    <a:pt x="20" y="526"/>
                  </a:lnTo>
                  <a:lnTo>
                    <a:pt x="10" y="608"/>
                  </a:lnTo>
                  <a:lnTo>
                    <a:pt x="15" y="780"/>
                  </a:lnTo>
                  <a:lnTo>
                    <a:pt x="34" y="785"/>
                  </a:lnTo>
                  <a:lnTo>
                    <a:pt x="87" y="780"/>
                  </a:lnTo>
                  <a:lnTo>
                    <a:pt x="111" y="780"/>
                  </a:lnTo>
                  <a:lnTo>
                    <a:pt x="139" y="756"/>
                  </a:lnTo>
                  <a:lnTo>
                    <a:pt x="144" y="646"/>
                  </a:lnTo>
                  <a:lnTo>
                    <a:pt x="154" y="641"/>
                  </a:lnTo>
                  <a:lnTo>
                    <a:pt x="163" y="598"/>
                  </a:lnTo>
                  <a:lnTo>
                    <a:pt x="168" y="550"/>
                  </a:lnTo>
                  <a:lnTo>
                    <a:pt x="178" y="474"/>
                  </a:lnTo>
                  <a:lnTo>
                    <a:pt x="187" y="416"/>
                  </a:lnTo>
                </a:path>
              </a:pathLst>
            </a:custGeom>
            <a:solidFill>
              <a:srgbClr val="CC9900"/>
            </a:solidFill>
            <a:ln w="0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59" name="Freeform 29"/>
            <p:cNvSpPr>
              <a:spLocks noChangeAspect="1"/>
            </p:cNvSpPr>
            <p:nvPr/>
          </p:nvSpPr>
          <p:spPr bwMode="auto">
            <a:xfrm>
              <a:off x="824" y="2573"/>
              <a:ext cx="55" cy="67"/>
            </a:xfrm>
            <a:custGeom>
              <a:avLst/>
              <a:gdLst>
                <a:gd name="T0" fmla="*/ 1 w 92"/>
                <a:gd name="T1" fmla="*/ 0 h 112"/>
                <a:gd name="T2" fmla="*/ 1 w 92"/>
                <a:gd name="T3" fmla="*/ 1 h 112"/>
                <a:gd name="T4" fmla="*/ 1 w 92"/>
                <a:gd name="T5" fmla="*/ 1 h 112"/>
                <a:gd name="T6" fmla="*/ 1 w 92"/>
                <a:gd name="T7" fmla="*/ 1 h 112"/>
                <a:gd name="T8" fmla="*/ 1 w 92"/>
                <a:gd name="T9" fmla="*/ 1 h 112"/>
                <a:gd name="T10" fmla="*/ 1 w 92"/>
                <a:gd name="T11" fmla="*/ 1 h 112"/>
                <a:gd name="T12" fmla="*/ 1 w 92"/>
                <a:gd name="T13" fmla="*/ 1 h 112"/>
                <a:gd name="T14" fmla="*/ 0 w 92"/>
                <a:gd name="T15" fmla="*/ 1 h 112"/>
                <a:gd name="T16" fmla="*/ 1 w 92"/>
                <a:gd name="T17" fmla="*/ 1 h 112"/>
                <a:gd name="T18" fmla="*/ 1 w 92"/>
                <a:gd name="T19" fmla="*/ 1 h 112"/>
                <a:gd name="T20" fmla="*/ 1 w 92"/>
                <a:gd name="T21" fmla="*/ 1 h 112"/>
                <a:gd name="T22" fmla="*/ 1 w 92"/>
                <a:gd name="T23" fmla="*/ 0 h 1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2"/>
                <a:gd name="T37" fmla="*/ 0 h 112"/>
                <a:gd name="T38" fmla="*/ 92 w 92"/>
                <a:gd name="T39" fmla="*/ 112 h 11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2" h="112">
                  <a:moveTo>
                    <a:pt x="84" y="0"/>
                  </a:moveTo>
                  <a:lnTo>
                    <a:pt x="92" y="19"/>
                  </a:lnTo>
                  <a:lnTo>
                    <a:pt x="92" y="42"/>
                  </a:lnTo>
                  <a:lnTo>
                    <a:pt x="83" y="62"/>
                  </a:lnTo>
                  <a:lnTo>
                    <a:pt x="67" y="88"/>
                  </a:lnTo>
                  <a:lnTo>
                    <a:pt x="52" y="107"/>
                  </a:lnTo>
                  <a:lnTo>
                    <a:pt x="24" y="112"/>
                  </a:lnTo>
                  <a:lnTo>
                    <a:pt x="0" y="110"/>
                  </a:lnTo>
                  <a:lnTo>
                    <a:pt x="28" y="96"/>
                  </a:lnTo>
                  <a:lnTo>
                    <a:pt x="52" y="70"/>
                  </a:lnTo>
                  <a:lnTo>
                    <a:pt x="68" y="4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60" name="Freeform 30"/>
            <p:cNvSpPr>
              <a:spLocks noChangeAspect="1"/>
            </p:cNvSpPr>
            <p:nvPr/>
          </p:nvSpPr>
          <p:spPr bwMode="auto">
            <a:xfrm>
              <a:off x="775" y="2652"/>
              <a:ext cx="43" cy="14"/>
            </a:xfrm>
            <a:custGeom>
              <a:avLst/>
              <a:gdLst>
                <a:gd name="T0" fmla="*/ 0 w 72"/>
                <a:gd name="T1" fmla="*/ 1 h 20"/>
                <a:gd name="T2" fmla="*/ 1 w 72"/>
                <a:gd name="T3" fmla="*/ 0 h 20"/>
                <a:gd name="T4" fmla="*/ 1 w 72"/>
                <a:gd name="T5" fmla="*/ 1 h 20"/>
                <a:gd name="T6" fmla="*/ 0 w 72"/>
                <a:gd name="T7" fmla="*/ 1 h 20"/>
                <a:gd name="T8" fmla="*/ 0 w 72"/>
                <a:gd name="T9" fmla="*/ 1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20"/>
                <a:gd name="T17" fmla="*/ 72 w 72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20">
                  <a:moveTo>
                    <a:pt x="0" y="1"/>
                  </a:moveTo>
                  <a:lnTo>
                    <a:pt x="72" y="0"/>
                  </a:lnTo>
                  <a:lnTo>
                    <a:pt x="72" y="20"/>
                  </a:lnTo>
                  <a:lnTo>
                    <a:pt x="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61" name="Freeform 31"/>
            <p:cNvSpPr>
              <a:spLocks noChangeAspect="1"/>
            </p:cNvSpPr>
            <p:nvPr/>
          </p:nvSpPr>
          <p:spPr bwMode="auto">
            <a:xfrm>
              <a:off x="775" y="2599"/>
              <a:ext cx="50" cy="31"/>
            </a:xfrm>
            <a:custGeom>
              <a:avLst/>
              <a:gdLst>
                <a:gd name="T0" fmla="*/ 1 w 85"/>
                <a:gd name="T1" fmla="*/ 0 h 52"/>
                <a:gd name="T2" fmla="*/ 0 w 85"/>
                <a:gd name="T3" fmla="*/ 1 h 52"/>
                <a:gd name="T4" fmla="*/ 1 w 85"/>
                <a:gd name="T5" fmla="*/ 1 h 52"/>
                <a:gd name="T6" fmla="*/ 1 w 85"/>
                <a:gd name="T7" fmla="*/ 1 h 52"/>
                <a:gd name="T8" fmla="*/ 1 w 85"/>
                <a:gd name="T9" fmla="*/ 1 h 52"/>
                <a:gd name="T10" fmla="*/ 1 w 85"/>
                <a:gd name="T11" fmla="*/ 1 h 52"/>
                <a:gd name="T12" fmla="*/ 1 w 85"/>
                <a:gd name="T13" fmla="*/ 1 h 52"/>
                <a:gd name="T14" fmla="*/ 1 w 85"/>
                <a:gd name="T15" fmla="*/ 0 h 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52"/>
                <a:gd name="T26" fmla="*/ 85 w 85"/>
                <a:gd name="T27" fmla="*/ 52 h 5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52">
                  <a:moveTo>
                    <a:pt x="2" y="0"/>
                  </a:moveTo>
                  <a:lnTo>
                    <a:pt x="0" y="52"/>
                  </a:lnTo>
                  <a:lnTo>
                    <a:pt x="45" y="51"/>
                  </a:lnTo>
                  <a:lnTo>
                    <a:pt x="63" y="28"/>
                  </a:lnTo>
                  <a:lnTo>
                    <a:pt x="85" y="4"/>
                  </a:lnTo>
                  <a:lnTo>
                    <a:pt x="82" y="4"/>
                  </a:lnTo>
                  <a:lnTo>
                    <a:pt x="64" y="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62" name="Freeform 32"/>
            <p:cNvSpPr>
              <a:spLocks noChangeAspect="1"/>
            </p:cNvSpPr>
            <p:nvPr/>
          </p:nvSpPr>
          <p:spPr bwMode="auto">
            <a:xfrm>
              <a:off x="770" y="2625"/>
              <a:ext cx="5" cy="31"/>
            </a:xfrm>
            <a:custGeom>
              <a:avLst/>
              <a:gdLst>
                <a:gd name="T0" fmla="*/ 1 w 8"/>
                <a:gd name="T1" fmla="*/ 0 h 53"/>
                <a:gd name="T2" fmla="*/ 1 w 8"/>
                <a:gd name="T3" fmla="*/ 1 h 53"/>
                <a:gd name="T4" fmla="*/ 0 w 8"/>
                <a:gd name="T5" fmla="*/ 1 h 53"/>
                <a:gd name="T6" fmla="*/ 1 w 8"/>
                <a:gd name="T7" fmla="*/ 1 h 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53"/>
                <a:gd name="T14" fmla="*/ 8 w 8"/>
                <a:gd name="T15" fmla="*/ 53 h 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53">
                  <a:moveTo>
                    <a:pt x="8" y="0"/>
                  </a:moveTo>
                  <a:lnTo>
                    <a:pt x="2" y="2"/>
                  </a:lnTo>
                  <a:lnTo>
                    <a:pt x="0" y="53"/>
                  </a:lnTo>
                  <a:lnTo>
                    <a:pt x="8" y="5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263" name="Line 33"/>
            <p:cNvSpPr>
              <a:spLocks noChangeAspect="1" noChangeShapeType="1"/>
            </p:cNvSpPr>
            <p:nvPr/>
          </p:nvSpPr>
          <p:spPr bwMode="auto">
            <a:xfrm flipV="1">
              <a:off x="818" y="2639"/>
              <a:ext cx="7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264" name="Freeform 34"/>
            <p:cNvSpPr>
              <a:spLocks noChangeAspect="1"/>
            </p:cNvSpPr>
            <p:nvPr/>
          </p:nvSpPr>
          <p:spPr bwMode="auto">
            <a:xfrm>
              <a:off x="845" y="2559"/>
              <a:ext cx="30" cy="18"/>
            </a:xfrm>
            <a:custGeom>
              <a:avLst/>
              <a:gdLst>
                <a:gd name="T0" fmla="*/ 1 w 49"/>
                <a:gd name="T1" fmla="*/ 1 h 30"/>
                <a:gd name="T2" fmla="*/ 1 w 49"/>
                <a:gd name="T3" fmla="*/ 1 h 30"/>
                <a:gd name="T4" fmla="*/ 1 w 49"/>
                <a:gd name="T5" fmla="*/ 1 h 30"/>
                <a:gd name="T6" fmla="*/ 1 w 49"/>
                <a:gd name="T7" fmla="*/ 1 h 30"/>
                <a:gd name="T8" fmla="*/ 1 w 49"/>
                <a:gd name="T9" fmla="*/ 1 h 30"/>
                <a:gd name="T10" fmla="*/ 0 w 49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9"/>
                <a:gd name="T19" fmla="*/ 0 h 30"/>
                <a:gd name="T20" fmla="*/ 49 w 4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9" h="30">
                  <a:moveTo>
                    <a:pt x="49" y="30"/>
                  </a:moveTo>
                  <a:lnTo>
                    <a:pt x="49" y="19"/>
                  </a:lnTo>
                  <a:lnTo>
                    <a:pt x="43" y="13"/>
                  </a:lnTo>
                  <a:lnTo>
                    <a:pt x="38" y="7"/>
                  </a:lnTo>
                  <a:lnTo>
                    <a:pt x="24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265" name="Freeform 35"/>
            <p:cNvSpPr>
              <a:spLocks noChangeAspect="1"/>
            </p:cNvSpPr>
            <p:nvPr/>
          </p:nvSpPr>
          <p:spPr bwMode="auto">
            <a:xfrm>
              <a:off x="637" y="2545"/>
              <a:ext cx="53" cy="19"/>
            </a:xfrm>
            <a:custGeom>
              <a:avLst/>
              <a:gdLst>
                <a:gd name="T0" fmla="*/ 0 w 87"/>
                <a:gd name="T1" fmla="*/ 1 h 32"/>
                <a:gd name="T2" fmla="*/ 0 w 87"/>
                <a:gd name="T3" fmla="*/ 1 h 32"/>
                <a:gd name="T4" fmla="*/ 1 w 87"/>
                <a:gd name="T5" fmla="*/ 1 h 32"/>
                <a:gd name="T6" fmla="*/ 1 w 87"/>
                <a:gd name="T7" fmla="*/ 0 h 32"/>
                <a:gd name="T8" fmla="*/ 1 w 87"/>
                <a:gd name="T9" fmla="*/ 1 h 32"/>
                <a:gd name="T10" fmla="*/ 1 w 87"/>
                <a:gd name="T11" fmla="*/ 1 h 32"/>
                <a:gd name="T12" fmla="*/ 0 w 87"/>
                <a:gd name="T13" fmla="*/ 1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7"/>
                <a:gd name="T22" fmla="*/ 0 h 32"/>
                <a:gd name="T23" fmla="*/ 87 w 87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7" h="32">
                  <a:moveTo>
                    <a:pt x="0" y="2"/>
                  </a:moveTo>
                  <a:lnTo>
                    <a:pt x="0" y="32"/>
                  </a:lnTo>
                  <a:lnTo>
                    <a:pt x="65" y="32"/>
                  </a:lnTo>
                  <a:lnTo>
                    <a:pt x="87" y="0"/>
                  </a:lnTo>
                  <a:lnTo>
                    <a:pt x="59" y="3"/>
                  </a:lnTo>
                  <a:lnTo>
                    <a:pt x="28" y="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66" name="Rectangle 36"/>
            <p:cNvSpPr>
              <a:spLocks noChangeAspect="1" noChangeArrowheads="1"/>
            </p:cNvSpPr>
            <p:nvPr/>
          </p:nvSpPr>
          <p:spPr bwMode="auto">
            <a:xfrm>
              <a:off x="637" y="2587"/>
              <a:ext cx="33" cy="13"/>
            </a:xfrm>
            <a:prstGeom prst="rect">
              <a:avLst/>
            </a:prstGeom>
            <a:solidFill>
              <a:srgbClr val="80808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/>
            </a:p>
          </p:txBody>
        </p:sp>
        <p:sp>
          <p:nvSpPr>
            <p:cNvPr id="51267" name="Freeform 37"/>
            <p:cNvSpPr>
              <a:spLocks noChangeAspect="1"/>
            </p:cNvSpPr>
            <p:nvPr/>
          </p:nvSpPr>
          <p:spPr bwMode="auto">
            <a:xfrm>
              <a:off x="670" y="2518"/>
              <a:ext cx="68" cy="69"/>
            </a:xfrm>
            <a:custGeom>
              <a:avLst/>
              <a:gdLst>
                <a:gd name="T0" fmla="*/ 0 w 115"/>
                <a:gd name="T1" fmla="*/ 1 h 114"/>
                <a:gd name="T2" fmla="*/ 1 w 115"/>
                <a:gd name="T3" fmla="*/ 1 h 114"/>
                <a:gd name="T4" fmla="*/ 1 w 115"/>
                <a:gd name="T5" fmla="*/ 1 h 114"/>
                <a:gd name="T6" fmla="*/ 1 w 115"/>
                <a:gd name="T7" fmla="*/ 1 h 114"/>
                <a:gd name="T8" fmla="*/ 1 w 115"/>
                <a:gd name="T9" fmla="*/ 1 h 114"/>
                <a:gd name="T10" fmla="*/ 1 w 115"/>
                <a:gd name="T11" fmla="*/ 1 h 114"/>
                <a:gd name="T12" fmla="*/ 1 w 115"/>
                <a:gd name="T13" fmla="*/ 1 h 114"/>
                <a:gd name="T14" fmla="*/ 1 w 115"/>
                <a:gd name="T15" fmla="*/ 1 h 114"/>
                <a:gd name="T16" fmla="*/ 1 w 115"/>
                <a:gd name="T17" fmla="*/ 1 h 114"/>
                <a:gd name="T18" fmla="*/ 1 w 115"/>
                <a:gd name="T19" fmla="*/ 1 h 114"/>
                <a:gd name="T20" fmla="*/ 1 w 115"/>
                <a:gd name="T21" fmla="*/ 1 h 114"/>
                <a:gd name="T22" fmla="*/ 1 w 115"/>
                <a:gd name="T23" fmla="*/ 0 h 114"/>
                <a:gd name="T24" fmla="*/ 1 w 115"/>
                <a:gd name="T25" fmla="*/ 1 h 114"/>
                <a:gd name="T26" fmla="*/ 1 w 115"/>
                <a:gd name="T27" fmla="*/ 1 h 1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5"/>
                <a:gd name="T43" fmla="*/ 0 h 114"/>
                <a:gd name="T44" fmla="*/ 115 w 115"/>
                <a:gd name="T45" fmla="*/ 114 h 1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5" h="114">
                  <a:moveTo>
                    <a:pt x="0" y="114"/>
                  </a:moveTo>
                  <a:lnTo>
                    <a:pt x="18" y="110"/>
                  </a:lnTo>
                  <a:lnTo>
                    <a:pt x="24" y="97"/>
                  </a:lnTo>
                  <a:lnTo>
                    <a:pt x="37" y="89"/>
                  </a:lnTo>
                  <a:lnTo>
                    <a:pt x="55" y="81"/>
                  </a:lnTo>
                  <a:lnTo>
                    <a:pt x="70" y="71"/>
                  </a:lnTo>
                  <a:lnTo>
                    <a:pt x="91" y="59"/>
                  </a:lnTo>
                  <a:lnTo>
                    <a:pt x="102" y="43"/>
                  </a:lnTo>
                  <a:lnTo>
                    <a:pt x="112" y="30"/>
                  </a:lnTo>
                  <a:lnTo>
                    <a:pt x="115" y="14"/>
                  </a:lnTo>
                  <a:lnTo>
                    <a:pt x="112" y="1"/>
                  </a:lnTo>
                  <a:lnTo>
                    <a:pt x="91" y="0"/>
                  </a:lnTo>
                  <a:lnTo>
                    <a:pt x="77" y="4"/>
                  </a:lnTo>
                  <a:lnTo>
                    <a:pt x="69" y="19"/>
                  </a:lnTo>
                </a:path>
              </a:pathLst>
            </a:custGeom>
            <a:noFill/>
            <a:ln w="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268" name="Freeform 38"/>
            <p:cNvSpPr>
              <a:spLocks noChangeAspect="1"/>
            </p:cNvSpPr>
            <p:nvPr/>
          </p:nvSpPr>
          <p:spPr bwMode="auto">
            <a:xfrm>
              <a:off x="684" y="2527"/>
              <a:ext cx="56" cy="51"/>
            </a:xfrm>
            <a:custGeom>
              <a:avLst/>
              <a:gdLst>
                <a:gd name="T0" fmla="*/ 1 w 92"/>
                <a:gd name="T1" fmla="*/ 0 h 86"/>
                <a:gd name="T2" fmla="*/ 1 w 92"/>
                <a:gd name="T3" fmla="*/ 1 h 86"/>
                <a:gd name="T4" fmla="*/ 1 w 92"/>
                <a:gd name="T5" fmla="*/ 1 h 86"/>
                <a:gd name="T6" fmla="*/ 1 w 92"/>
                <a:gd name="T7" fmla="*/ 1 h 86"/>
                <a:gd name="T8" fmla="*/ 1 w 92"/>
                <a:gd name="T9" fmla="*/ 1 h 86"/>
                <a:gd name="T10" fmla="*/ 1 w 92"/>
                <a:gd name="T11" fmla="*/ 1 h 86"/>
                <a:gd name="T12" fmla="*/ 0 w 92"/>
                <a:gd name="T13" fmla="*/ 1 h 86"/>
                <a:gd name="T14" fmla="*/ 1 w 92"/>
                <a:gd name="T15" fmla="*/ 1 h 86"/>
                <a:gd name="T16" fmla="*/ 1 w 92"/>
                <a:gd name="T17" fmla="*/ 1 h 86"/>
                <a:gd name="T18" fmla="*/ 1 w 92"/>
                <a:gd name="T19" fmla="*/ 1 h 86"/>
                <a:gd name="T20" fmla="*/ 1 w 92"/>
                <a:gd name="T21" fmla="*/ 1 h 86"/>
                <a:gd name="T22" fmla="*/ 1 w 92"/>
                <a:gd name="T23" fmla="*/ 1 h 86"/>
                <a:gd name="T24" fmla="*/ 1 w 92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2"/>
                <a:gd name="T40" fmla="*/ 0 h 86"/>
                <a:gd name="T41" fmla="*/ 92 w 92"/>
                <a:gd name="T42" fmla="*/ 86 h 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2" h="86">
                  <a:moveTo>
                    <a:pt x="89" y="0"/>
                  </a:moveTo>
                  <a:lnTo>
                    <a:pt x="92" y="22"/>
                  </a:lnTo>
                  <a:lnTo>
                    <a:pt x="88" y="40"/>
                  </a:lnTo>
                  <a:lnTo>
                    <a:pt x="73" y="54"/>
                  </a:lnTo>
                  <a:lnTo>
                    <a:pt x="49" y="77"/>
                  </a:lnTo>
                  <a:lnTo>
                    <a:pt x="27" y="86"/>
                  </a:lnTo>
                  <a:lnTo>
                    <a:pt x="0" y="81"/>
                  </a:lnTo>
                  <a:lnTo>
                    <a:pt x="11" y="72"/>
                  </a:lnTo>
                  <a:lnTo>
                    <a:pt x="30" y="64"/>
                  </a:lnTo>
                  <a:lnTo>
                    <a:pt x="48" y="51"/>
                  </a:lnTo>
                  <a:lnTo>
                    <a:pt x="65" y="40"/>
                  </a:lnTo>
                  <a:lnTo>
                    <a:pt x="78" y="2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folHlink"/>
            </a:solidFill>
            <a:ln w="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69" name="Line 39"/>
            <p:cNvSpPr>
              <a:spLocks noChangeAspect="1" noChangeShapeType="1"/>
            </p:cNvSpPr>
            <p:nvPr/>
          </p:nvSpPr>
          <p:spPr bwMode="auto">
            <a:xfrm>
              <a:off x="824" y="2528"/>
              <a:ext cx="1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270" name="Freeform 40"/>
            <p:cNvSpPr>
              <a:spLocks noChangeAspect="1"/>
            </p:cNvSpPr>
            <p:nvPr/>
          </p:nvSpPr>
          <p:spPr bwMode="auto">
            <a:xfrm>
              <a:off x="528" y="2404"/>
              <a:ext cx="66" cy="133"/>
            </a:xfrm>
            <a:custGeom>
              <a:avLst/>
              <a:gdLst>
                <a:gd name="T0" fmla="*/ 1 w 110"/>
                <a:gd name="T1" fmla="*/ 0 h 221"/>
                <a:gd name="T2" fmla="*/ 0 w 110"/>
                <a:gd name="T3" fmla="*/ 1 h 221"/>
                <a:gd name="T4" fmla="*/ 1 w 110"/>
                <a:gd name="T5" fmla="*/ 1 h 221"/>
                <a:gd name="T6" fmla="*/ 1 w 110"/>
                <a:gd name="T7" fmla="*/ 1 h 221"/>
                <a:gd name="T8" fmla="*/ 1 w 110"/>
                <a:gd name="T9" fmla="*/ 1 h 221"/>
                <a:gd name="T10" fmla="*/ 1 w 110"/>
                <a:gd name="T11" fmla="*/ 1 h 221"/>
                <a:gd name="T12" fmla="*/ 1 w 110"/>
                <a:gd name="T13" fmla="*/ 0 h 2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0"/>
                <a:gd name="T22" fmla="*/ 0 h 221"/>
                <a:gd name="T23" fmla="*/ 110 w 110"/>
                <a:gd name="T24" fmla="*/ 221 h 2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0" h="221">
                  <a:moveTo>
                    <a:pt x="81" y="0"/>
                  </a:moveTo>
                  <a:lnTo>
                    <a:pt x="0" y="186"/>
                  </a:lnTo>
                  <a:lnTo>
                    <a:pt x="3" y="221"/>
                  </a:lnTo>
                  <a:lnTo>
                    <a:pt x="17" y="221"/>
                  </a:lnTo>
                  <a:lnTo>
                    <a:pt x="19" y="186"/>
                  </a:lnTo>
                  <a:lnTo>
                    <a:pt x="110" y="24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71" name="Freeform 41"/>
            <p:cNvSpPr>
              <a:spLocks noChangeAspect="1"/>
            </p:cNvSpPr>
            <p:nvPr/>
          </p:nvSpPr>
          <p:spPr bwMode="auto">
            <a:xfrm>
              <a:off x="1094" y="2457"/>
              <a:ext cx="57" cy="109"/>
            </a:xfrm>
            <a:custGeom>
              <a:avLst/>
              <a:gdLst>
                <a:gd name="T0" fmla="*/ 0 w 94"/>
                <a:gd name="T1" fmla="*/ 1 h 182"/>
                <a:gd name="T2" fmla="*/ 1 w 94"/>
                <a:gd name="T3" fmla="*/ 1 h 182"/>
                <a:gd name="T4" fmla="*/ 1 w 94"/>
                <a:gd name="T5" fmla="*/ 1 h 182"/>
                <a:gd name="T6" fmla="*/ 1 w 94"/>
                <a:gd name="T7" fmla="*/ 1 h 182"/>
                <a:gd name="T8" fmla="*/ 1 w 94"/>
                <a:gd name="T9" fmla="*/ 1 h 182"/>
                <a:gd name="T10" fmla="*/ 1 w 94"/>
                <a:gd name="T11" fmla="*/ 0 h 182"/>
                <a:gd name="T12" fmla="*/ 0 w 94"/>
                <a:gd name="T13" fmla="*/ 1 h 18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4"/>
                <a:gd name="T22" fmla="*/ 0 h 182"/>
                <a:gd name="T23" fmla="*/ 94 w 94"/>
                <a:gd name="T24" fmla="*/ 182 h 18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4" h="182">
                  <a:moveTo>
                    <a:pt x="0" y="15"/>
                  </a:moveTo>
                  <a:lnTo>
                    <a:pt x="65" y="162"/>
                  </a:lnTo>
                  <a:lnTo>
                    <a:pt x="65" y="182"/>
                  </a:lnTo>
                  <a:lnTo>
                    <a:pt x="94" y="182"/>
                  </a:lnTo>
                  <a:lnTo>
                    <a:pt x="86" y="152"/>
                  </a:lnTo>
                  <a:lnTo>
                    <a:pt x="27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72" name="Line 42"/>
            <p:cNvSpPr>
              <a:spLocks noChangeAspect="1" noChangeShapeType="1"/>
            </p:cNvSpPr>
            <p:nvPr/>
          </p:nvSpPr>
          <p:spPr bwMode="auto">
            <a:xfrm flipH="1">
              <a:off x="845" y="2552"/>
              <a:ext cx="1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273" name="Freeform 43"/>
            <p:cNvSpPr>
              <a:spLocks noChangeAspect="1"/>
            </p:cNvSpPr>
            <p:nvPr/>
          </p:nvSpPr>
          <p:spPr bwMode="auto">
            <a:xfrm>
              <a:off x="852" y="2434"/>
              <a:ext cx="21" cy="52"/>
            </a:xfrm>
            <a:custGeom>
              <a:avLst/>
              <a:gdLst>
                <a:gd name="T0" fmla="*/ 0 w 35"/>
                <a:gd name="T1" fmla="*/ 0 h 86"/>
                <a:gd name="T2" fmla="*/ 1 w 35"/>
                <a:gd name="T3" fmla="*/ 0 h 86"/>
                <a:gd name="T4" fmla="*/ 1 w 35"/>
                <a:gd name="T5" fmla="*/ 1 h 86"/>
                <a:gd name="T6" fmla="*/ 1 w 35"/>
                <a:gd name="T7" fmla="*/ 1 h 86"/>
                <a:gd name="T8" fmla="*/ 0 w 35"/>
                <a:gd name="T9" fmla="*/ 1 h 86"/>
                <a:gd name="T10" fmla="*/ 0 w 35"/>
                <a:gd name="T11" fmla="*/ 0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86"/>
                <a:gd name="T20" fmla="*/ 35 w 35"/>
                <a:gd name="T21" fmla="*/ 86 h 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86">
                  <a:moveTo>
                    <a:pt x="0" y="0"/>
                  </a:moveTo>
                  <a:lnTo>
                    <a:pt x="35" y="0"/>
                  </a:lnTo>
                  <a:lnTo>
                    <a:pt x="33" y="80"/>
                  </a:lnTo>
                  <a:lnTo>
                    <a:pt x="11" y="86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74" name="Freeform 44"/>
            <p:cNvSpPr>
              <a:spLocks noChangeAspect="1"/>
            </p:cNvSpPr>
            <p:nvPr/>
          </p:nvSpPr>
          <p:spPr bwMode="auto">
            <a:xfrm>
              <a:off x="707" y="2101"/>
              <a:ext cx="138" cy="502"/>
            </a:xfrm>
            <a:custGeom>
              <a:avLst/>
              <a:gdLst>
                <a:gd name="T0" fmla="*/ 0 w 230"/>
                <a:gd name="T1" fmla="*/ 1 h 838"/>
                <a:gd name="T2" fmla="*/ 0 w 230"/>
                <a:gd name="T3" fmla="*/ 1 h 838"/>
                <a:gd name="T4" fmla="*/ 1 w 230"/>
                <a:gd name="T5" fmla="*/ 1 h 838"/>
                <a:gd name="T6" fmla="*/ 1 w 230"/>
                <a:gd name="T7" fmla="*/ 1 h 838"/>
                <a:gd name="T8" fmla="*/ 1 w 230"/>
                <a:gd name="T9" fmla="*/ 1 h 838"/>
                <a:gd name="T10" fmla="*/ 1 w 230"/>
                <a:gd name="T11" fmla="*/ 1 h 838"/>
                <a:gd name="T12" fmla="*/ 1 w 230"/>
                <a:gd name="T13" fmla="*/ 1 h 838"/>
                <a:gd name="T14" fmla="*/ 1 w 230"/>
                <a:gd name="T15" fmla="*/ 1 h 838"/>
                <a:gd name="T16" fmla="*/ 1 w 230"/>
                <a:gd name="T17" fmla="*/ 1 h 838"/>
                <a:gd name="T18" fmla="*/ 1 w 230"/>
                <a:gd name="T19" fmla="*/ 1 h 838"/>
                <a:gd name="T20" fmla="*/ 1 w 230"/>
                <a:gd name="T21" fmla="*/ 1 h 838"/>
                <a:gd name="T22" fmla="*/ 1 w 230"/>
                <a:gd name="T23" fmla="*/ 1 h 838"/>
                <a:gd name="T24" fmla="*/ 1 w 230"/>
                <a:gd name="T25" fmla="*/ 1 h 838"/>
                <a:gd name="T26" fmla="*/ 1 w 230"/>
                <a:gd name="T27" fmla="*/ 1 h 838"/>
                <a:gd name="T28" fmla="*/ 1 w 230"/>
                <a:gd name="T29" fmla="*/ 1 h 838"/>
                <a:gd name="T30" fmla="*/ 1 w 230"/>
                <a:gd name="T31" fmla="*/ 1 h 838"/>
                <a:gd name="T32" fmla="*/ 1 w 230"/>
                <a:gd name="T33" fmla="*/ 1 h 838"/>
                <a:gd name="T34" fmla="*/ 1 w 230"/>
                <a:gd name="T35" fmla="*/ 1 h 838"/>
                <a:gd name="T36" fmla="*/ 1 w 230"/>
                <a:gd name="T37" fmla="*/ 1 h 838"/>
                <a:gd name="T38" fmla="*/ 1 w 230"/>
                <a:gd name="T39" fmla="*/ 1 h 838"/>
                <a:gd name="T40" fmla="*/ 1 w 230"/>
                <a:gd name="T41" fmla="*/ 1 h 838"/>
                <a:gd name="T42" fmla="*/ 1 w 230"/>
                <a:gd name="T43" fmla="*/ 1 h 838"/>
                <a:gd name="T44" fmla="*/ 1 w 230"/>
                <a:gd name="T45" fmla="*/ 1 h 838"/>
                <a:gd name="T46" fmla="*/ 1 w 230"/>
                <a:gd name="T47" fmla="*/ 1 h 838"/>
                <a:gd name="T48" fmla="*/ 1 w 230"/>
                <a:gd name="T49" fmla="*/ 1 h 838"/>
                <a:gd name="T50" fmla="*/ 1 w 230"/>
                <a:gd name="T51" fmla="*/ 1 h 838"/>
                <a:gd name="T52" fmla="*/ 1 w 230"/>
                <a:gd name="T53" fmla="*/ 1 h 838"/>
                <a:gd name="T54" fmla="*/ 1 w 230"/>
                <a:gd name="T55" fmla="*/ 1 h 838"/>
                <a:gd name="T56" fmla="*/ 1 w 230"/>
                <a:gd name="T57" fmla="*/ 1 h 838"/>
                <a:gd name="T58" fmla="*/ 1 w 230"/>
                <a:gd name="T59" fmla="*/ 1 h 838"/>
                <a:gd name="T60" fmla="*/ 1 w 230"/>
                <a:gd name="T61" fmla="*/ 1 h 838"/>
                <a:gd name="T62" fmla="*/ 1 w 230"/>
                <a:gd name="T63" fmla="*/ 0 h 83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30"/>
                <a:gd name="T97" fmla="*/ 0 h 838"/>
                <a:gd name="T98" fmla="*/ 230 w 230"/>
                <a:gd name="T99" fmla="*/ 838 h 83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30" h="838">
                  <a:moveTo>
                    <a:pt x="0" y="201"/>
                  </a:moveTo>
                  <a:lnTo>
                    <a:pt x="0" y="239"/>
                  </a:lnTo>
                  <a:lnTo>
                    <a:pt x="10" y="273"/>
                  </a:lnTo>
                  <a:lnTo>
                    <a:pt x="24" y="311"/>
                  </a:lnTo>
                  <a:lnTo>
                    <a:pt x="44" y="345"/>
                  </a:lnTo>
                  <a:lnTo>
                    <a:pt x="53" y="383"/>
                  </a:lnTo>
                  <a:lnTo>
                    <a:pt x="72" y="416"/>
                  </a:lnTo>
                  <a:lnTo>
                    <a:pt x="67" y="464"/>
                  </a:lnTo>
                  <a:lnTo>
                    <a:pt x="67" y="589"/>
                  </a:lnTo>
                  <a:lnTo>
                    <a:pt x="82" y="608"/>
                  </a:lnTo>
                  <a:lnTo>
                    <a:pt x="87" y="646"/>
                  </a:lnTo>
                  <a:lnTo>
                    <a:pt x="87" y="704"/>
                  </a:lnTo>
                  <a:lnTo>
                    <a:pt x="91" y="751"/>
                  </a:lnTo>
                  <a:lnTo>
                    <a:pt x="101" y="790"/>
                  </a:lnTo>
                  <a:lnTo>
                    <a:pt x="106" y="823"/>
                  </a:lnTo>
                  <a:lnTo>
                    <a:pt x="130" y="838"/>
                  </a:lnTo>
                  <a:lnTo>
                    <a:pt x="178" y="838"/>
                  </a:lnTo>
                  <a:lnTo>
                    <a:pt x="201" y="833"/>
                  </a:lnTo>
                  <a:lnTo>
                    <a:pt x="230" y="766"/>
                  </a:lnTo>
                  <a:lnTo>
                    <a:pt x="225" y="694"/>
                  </a:lnTo>
                  <a:lnTo>
                    <a:pt x="225" y="637"/>
                  </a:lnTo>
                  <a:lnTo>
                    <a:pt x="230" y="555"/>
                  </a:lnTo>
                  <a:lnTo>
                    <a:pt x="230" y="469"/>
                  </a:lnTo>
                  <a:lnTo>
                    <a:pt x="221" y="416"/>
                  </a:lnTo>
                  <a:lnTo>
                    <a:pt x="221" y="364"/>
                  </a:lnTo>
                  <a:lnTo>
                    <a:pt x="211" y="302"/>
                  </a:lnTo>
                  <a:lnTo>
                    <a:pt x="197" y="230"/>
                  </a:lnTo>
                  <a:lnTo>
                    <a:pt x="206" y="177"/>
                  </a:lnTo>
                  <a:lnTo>
                    <a:pt x="192" y="105"/>
                  </a:lnTo>
                  <a:lnTo>
                    <a:pt x="173" y="62"/>
                  </a:lnTo>
                  <a:lnTo>
                    <a:pt x="158" y="24"/>
                  </a:lnTo>
                  <a:lnTo>
                    <a:pt x="158" y="0"/>
                  </a:lnTo>
                </a:path>
              </a:pathLst>
            </a:custGeom>
            <a:solidFill>
              <a:srgbClr val="CC9900"/>
            </a:solidFill>
            <a:ln w="0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31149" name="Text Box 45"/>
            <p:cNvSpPr txBox="1">
              <a:spLocks noChangeAspect="1" noChangeArrowheads="1"/>
            </p:cNvSpPr>
            <p:nvPr/>
          </p:nvSpPr>
          <p:spPr bwMode="auto">
            <a:xfrm>
              <a:off x="907" y="2377"/>
              <a:ext cx="246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400" b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pitchFamily="34" charset="0"/>
                </a:rPr>
                <a:t>A</a:t>
              </a:r>
              <a:r>
                <a:rPr lang="it-IT" b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pitchFamily="34" charset="0"/>
                </a:rPr>
                <a:t> </a:t>
              </a:r>
              <a:endParaRPr lang="it-IT" sz="2400" b="1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Humnst BT" pitchFamily="34" charset="0"/>
              </a:endParaRPr>
            </a:p>
          </p:txBody>
        </p:sp>
        <p:sp>
          <p:nvSpPr>
            <p:cNvPr id="51276" name="Freeform 46"/>
            <p:cNvSpPr>
              <a:spLocks noChangeAspect="1"/>
            </p:cNvSpPr>
            <p:nvPr/>
          </p:nvSpPr>
          <p:spPr bwMode="auto">
            <a:xfrm>
              <a:off x="637" y="1946"/>
              <a:ext cx="196" cy="157"/>
            </a:xfrm>
            <a:custGeom>
              <a:avLst/>
              <a:gdLst>
                <a:gd name="T0" fmla="*/ 1 w 325"/>
                <a:gd name="T1" fmla="*/ 0 h 263"/>
                <a:gd name="T2" fmla="*/ 1 w 325"/>
                <a:gd name="T3" fmla="*/ 1 h 263"/>
                <a:gd name="T4" fmla="*/ 0 w 325"/>
                <a:gd name="T5" fmla="*/ 1 h 263"/>
                <a:gd name="T6" fmla="*/ 1 w 325"/>
                <a:gd name="T7" fmla="*/ 1 h 263"/>
                <a:gd name="T8" fmla="*/ 1 w 325"/>
                <a:gd name="T9" fmla="*/ 1 h 263"/>
                <a:gd name="T10" fmla="*/ 1 w 325"/>
                <a:gd name="T11" fmla="*/ 1 h 263"/>
                <a:gd name="T12" fmla="*/ 1 w 325"/>
                <a:gd name="T13" fmla="*/ 1 h 263"/>
                <a:gd name="T14" fmla="*/ 1 w 325"/>
                <a:gd name="T15" fmla="*/ 1 h 263"/>
                <a:gd name="T16" fmla="*/ 1 w 325"/>
                <a:gd name="T17" fmla="*/ 1 h 263"/>
                <a:gd name="T18" fmla="*/ 1 w 325"/>
                <a:gd name="T19" fmla="*/ 1 h 263"/>
                <a:gd name="T20" fmla="*/ 1 w 325"/>
                <a:gd name="T21" fmla="*/ 1 h 263"/>
                <a:gd name="T22" fmla="*/ 1 w 325"/>
                <a:gd name="T23" fmla="*/ 1 h 263"/>
                <a:gd name="T24" fmla="*/ 1 w 325"/>
                <a:gd name="T25" fmla="*/ 1 h 263"/>
                <a:gd name="T26" fmla="*/ 1 w 325"/>
                <a:gd name="T27" fmla="*/ 1 h 263"/>
                <a:gd name="T28" fmla="*/ 1 w 325"/>
                <a:gd name="T29" fmla="*/ 1 h 263"/>
                <a:gd name="T30" fmla="*/ 1 w 325"/>
                <a:gd name="T31" fmla="*/ 1 h 263"/>
                <a:gd name="T32" fmla="*/ 1 w 325"/>
                <a:gd name="T33" fmla="*/ 1 h 263"/>
                <a:gd name="T34" fmla="*/ 1 w 325"/>
                <a:gd name="T35" fmla="*/ 1 h 263"/>
                <a:gd name="T36" fmla="*/ 1 w 325"/>
                <a:gd name="T37" fmla="*/ 1 h 263"/>
                <a:gd name="T38" fmla="*/ 1 w 325"/>
                <a:gd name="T39" fmla="*/ 1 h 263"/>
                <a:gd name="T40" fmla="*/ 1 w 325"/>
                <a:gd name="T41" fmla="*/ 1 h 2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5"/>
                <a:gd name="T64" fmla="*/ 0 h 263"/>
                <a:gd name="T65" fmla="*/ 325 w 325"/>
                <a:gd name="T66" fmla="*/ 263 h 2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5" h="263">
                  <a:moveTo>
                    <a:pt x="4" y="0"/>
                  </a:moveTo>
                  <a:lnTo>
                    <a:pt x="4" y="124"/>
                  </a:lnTo>
                  <a:lnTo>
                    <a:pt x="0" y="158"/>
                  </a:lnTo>
                  <a:lnTo>
                    <a:pt x="14" y="177"/>
                  </a:lnTo>
                  <a:lnTo>
                    <a:pt x="4" y="215"/>
                  </a:lnTo>
                  <a:lnTo>
                    <a:pt x="38" y="220"/>
                  </a:lnTo>
                  <a:lnTo>
                    <a:pt x="67" y="220"/>
                  </a:lnTo>
                  <a:lnTo>
                    <a:pt x="76" y="244"/>
                  </a:lnTo>
                  <a:lnTo>
                    <a:pt x="110" y="253"/>
                  </a:lnTo>
                  <a:lnTo>
                    <a:pt x="138" y="258"/>
                  </a:lnTo>
                  <a:lnTo>
                    <a:pt x="177" y="263"/>
                  </a:lnTo>
                  <a:lnTo>
                    <a:pt x="215" y="263"/>
                  </a:lnTo>
                  <a:lnTo>
                    <a:pt x="258" y="263"/>
                  </a:lnTo>
                  <a:lnTo>
                    <a:pt x="272" y="249"/>
                  </a:lnTo>
                  <a:lnTo>
                    <a:pt x="296" y="215"/>
                  </a:lnTo>
                  <a:lnTo>
                    <a:pt x="301" y="182"/>
                  </a:lnTo>
                  <a:lnTo>
                    <a:pt x="306" y="153"/>
                  </a:lnTo>
                  <a:lnTo>
                    <a:pt x="315" y="124"/>
                  </a:lnTo>
                  <a:lnTo>
                    <a:pt x="325" y="91"/>
                  </a:lnTo>
                  <a:lnTo>
                    <a:pt x="325" y="67"/>
                  </a:lnTo>
                  <a:lnTo>
                    <a:pt x="320" y="38"/>
                  </a:lnTo>
                </a:path>
              </a:pathLst>
            </a:custGeom>
            <a:solidFill>
              <a:srgbClr val="CC99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77" name="Freeform 47"/>
            <p:cNvSpPr>
              <a:spLocks noChangeAspect="1"/>
            </p:cNvSpPr>
            <p:nvPr/>
          </p:nvSpPr>
          <p:spPr bwMode="auto">
            <a:xfrm>
              <a:off x="589" y="1802"/>
              <a:ext cx="132" cy="221"/>
            </a:xfrm>
            <a:custGeom>
              <a:avLst/>
              <a:gdLst>
                <a:gd name="T0" fmla="*/ 1 w 220"/>
                <a:gd name="T1" fmla="*/ 0 h 369"/>
                <a:gd name="T2" fmla="*/ 1 w 220"/>
                <a:gd name="T3" fmla="*/ 1 h 369"/>
                <a:gd name="T4" fmla="*/ 1 w 220"/>
                <a:gd name="T5" fmla="*/ 1 h 369"/>
                <a:gd name="T6" fmla="*/ 1 w 220"/>
                <a:gd name="T7" fmla="*/ 1 h 369"/>
                <a:gd name="T8" fmla="*/ 1 w 220"/>
                <a:gd name="T9" fmla="*/ 1 h 369"/>
                <a:gd name="T10" fmla="*/ 1 w 220"/>
                <a:gd name="T11" fmla="*/ 1 h 369"/>
                <a:gd name="T12" fmla="*/ 1 w 220"/>
                <a:gd name="T13" fmla="*/ 1 h 369"/>
                <a:gd name="T14" fmla="*/ 1 w 220"/>
                <a:gd name="T15" fmla="*/ 1 h 369"/>
                <a:gd name="T16" fmla="*/ 1 w 220"/>
                <a:gd name="T17" fmla="*/ 1 h 369"/>
                <a:gd name="T18" fmla="*/ 1 w 220"/>
                <a:gd name="T19" fmla="*/ 1 h 369"/>
                <a:gd name="T20" fmla="*/ 1 w 220"/>
                <a:gd name="T21" fmla="*/ 1 h 369"/>
                <a:gd name="T22" fmla="*/ 1 w 220"/>
                <a:gd name="T23" fmla="*/ 1 h 369"/>
                <a:gd name="T24" fmla="*/ 0 w 220"/>
                <a:gd name="T25" fmla="*/ 1 h 369"/>
                <a:gd name="T26" fmla="*/ 1 w 220"/>
                <a:gd name="T27" fmla="*/ 1 h 369"/>
                <a:gd name="T28" fmla="*/ 1 w 220"/>
                <a:gd name="T29" fmla="*/ 1 h 369"/>
                <a:gd name="T30" fmla="*/ 1 w 220"/>
                <a:gd name="T31" fmla="*/ 1 h 369"/>
                <a:gd name="T32" fmla="*/ 1 w 220"/>
                <a:gd name="T33" fmla="*/ 1 h 369"/>
                <a:gd name="T34" fmla="*/ 1 w 220"/>
                <a:gd name="T35" fmla="*/ 1 h 369"/>
                <a:gd name="T36" fmla="*/ 1 w 220"/>
                <a:gd name="T37" fmla="*/ 1 h 36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0"/>
                <a:gd name="T58" fmla="*/ 0 h 369"/>
                <a:gd name="T59" fmla="*/ 220 w 220"/>
                <a:gd name="T60" fmla="*/ 369 h 36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0" h="369">
                  <a:moveTo>
                    <a:pt x="220" y="0"/>
                  </a:moveTo>
                  <a:lnTo>
                    <a:pt x="192" y="24"/>
                  </a:lnTo>
                  <a:lnTo>
                    <a:pt x="163" y="29"/>
                  </a:lnTo>
                  <a:lnTo>
                    <a:pt x="125" y="39"/>
                  </a:lnTo>
                  <a:lnTo>
                    <a:pt x="106" y="58"/>
                  </a:lnTo>
                  <a:lnTo>
                    <a:pt x="86" y="67"/>
                  </a:lnTo>
                  <a:lnTo>
                    <a:pt x="77" y="101"/>
                  </a:lnTo>
                  <a:lnTo>
                    <a:pt x="67" y="130"/>
                  </a:lnTo>
                  <a:lnTo>
                    <a:pt x="48" y="168"/>
                  </a:lnTo>
                  <a:lnTo>
                    <a:pt x="29" y="211"/>
                  </a:lnTo>
                  <a:lnTo>
                    <a:pt x="10" y="230"/>
                  </a:lnTo>
                  <a:lnTo>
                    <a:pt x="5" y="264"/>
                  </a:lnTo>
                  <a:lnTo>
                    <a:pt x="0" y="292"/>
                  </a:lnTo>
                  <a:lnTo>
                    <a:pt x="5" y="326"/>
                  </a:lnTo>
                  <a:lnTo>
                    <a:pt x="5" y="355"/>
                  </a:lnTo>
                  <a:lnTo>
                    <a:pt x="19" y="359"/>
                  </a:lnTo>
                  <a:lnTo>
                    <a:pt x="43" y="369"/>
                  </a:lnTo>
                  <a:lnTo>
                    <a:pt x="82" y="364"/>
                  </a:lnTo>
                  <a:lnTo>
                    <a:pt x="86" y="364"/>
                  </a:lnTo>
                </a:path>
              </a:pathLst>
            </a:custGeom>
            <a:solidFill>
              <a:srgbClr val="CC99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78" name="Freeform 48"/>
            <p:cNvSpPr>
              <a:spLocks noChangeAspect="1"/>
            </p:cNvSpPr>
            <p:nvPr/>
          </p:nvSpPr>
          <p:spPr bwMode="auto">
            <a:xfrm>
              <a:off x="643" y="2049"/>
              <a:ext cx="175" cy="31"/>
            </a:xfrm>
            <a:custGeom>
              <a:avLst/>
              <a:gdLst>
                <a:gd name="T0" fmla="*/ 0 w 292"/>
                <a:gd name="T1" fmla="*/ 0 h 53"/>
                <a:gd name="T2" fmla="*/ 1 w 292"/>
                <a:gd name="T3" fmla="*/ 1 h 53"/>
                <a:gd name="T4" fmla="*/ 1 w 292"/>
                <a:gd name="T5" fmla="*/ 1 h 53"/>
                <a:gd name="T6" fmla="*/ 1 w 292"/>
                <a:gd name="T7" fmla="*/ 1 h 53"/>
                <a:gd name="T8" fmla="*/ 1 w 292"/>
                <a:gd name="T9" fmla="*/ 1 h 53"/>
                <a:gd name="T10" fmla="*/ 1 w 292"/>
                <a:gd name="T11" fmla="*/ 1 h 53"/>
                <a:gd name="T12" fmla="*/ 1 w 292"/>
                <a:gd name="T13" fmla="*/ 1 h 53"/>
                <a:gd name="T14" fmla="*/ 1 w 292"/>
                <a:gd name="T15" fmla="*/ 1 h 53"/>
                <a:gd name="T16" fmla="*/ 1 w 292"/>
                <a:gd name="T17" fmla="*/ 1 h 53"/>
                <a:gd name="T18" fmla="*/ 1 w 292"/>
                <a:gd name="T19" fmla="*/ 1 h 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2"/>
                <a:gd name="T31" fmla="*/ 0 h 53"/>
                <a:gd name="T32" fmla="*/ 292 w 292"/>
                <a:gd name="T33" fmla="*/ 53 h 5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2" h="53">
                  <a:moveTo>
                    <a:pt x="0" y="0"/>
                  </a:moveTo>
                  <a:lnTo>
                    <a:pt x="34" y="5"/>
                  </a:lnTo>
                  <a:lnTo>
                    <a:pt x="58" y="19"/>
                  </a:lnTo>
                  <a:lnTo>
                    <a:pt x="101" y="43"/>
                  </a:lnTo>
                  <a:lnTo>
                    <a:pt x="139" y="48"/>
                  </a:lnTo>
                  <a:lnTo>
                    <a:pt x="168" y="48"/>
                  </a:lnTo>
                  <a:lnTo>
                    <a:pt x="206" y="53"/>
                  </a:lnTo>
                  <a:lnTo>
                    <a:pt x="239" y="48"/>
                  </a:lnTo>
                  <a:lnTo>
                    <a:pt x="273" y="33"/>
                  </a:lnTo>
                  <a:lnTo>
                    <a:pt x="292" y="19"/>
                  </a:lnTo>
                </a:path>
              </a:pathLst>
            </a:custGeom>
            <a:solidFill>
              <a:srgbClr val="CC99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79" name="Freeform 49"/>
            <p:cNvSpPr>
              <a:spLocks noChangeAspect="1"/>
            </p:cNvSpPr>
            <p:nvPr/>
          </p:nvSpPr>
          <p:spPr bwMode="auto">
            <a:xfrm>
              <a:off x="818" y="1877"/>
              <a:ext cx="118" cy="146"/>
            </a:xfrm>
            <a:custGeom>
              <a:avLst/>
              <a:gdLst>
                <a:gd name="T0" fmla="*/ 1 w 196"/>
                <a:gd name="T1" fmla="*/ 1 h 244"/>
                <a:gd name="T2" fmla="*/ 1 w 196"/>
                <a:gd name="T3" fmla="*/ 1 h 244"/>
                <a:gd name="T4" fmla="*/ 1 w 196"/>
                <a:gd name="T5" fmla="*/ 1 h 244"/>
                <a:gd name="T6" fmla="*/ 1 w 196"/>
                <a:gd name="T7" fmla="*/ 0 h 244"/>
                <a:gd name="T8" fmla="*/ 1 w 196"/>
                <a:gd name="T9" fmla="*/ 0 h 244"/>
                <a:gd name="T10" fmla="*/ 1 w 196"/>
                <a:gd name="T11" fmla="*/ 1 h 244"/>
                <a:gd name="T12" fmla="*/ 1 w 196"/>
                <a:gd name="T13" fmla="*/ 1 h 244"/>
                <a:gd name="T14" fmla="*/ 1 w 196"/>
                <a:gd name="T15" fmla="*/ 1 h 244"/>
                <a:gd name="T16" fmla="*/ 1 w 196"/>
                <a:gd name="T17" fmla="*/ 1 h 244"/>
                <a:gd name="T18" fmla="*/ 1 w 196"/>
                <a:gd name="T19" fmla="*/ 1 h 244"/>
                <a:gd name="T20" fmla="*/ 1 w 196"/>
                <a:gd name="T21" fmla="*/ 1 h 244"/>
                <a:gd name="T22" fmla="*/ 1 w 196"/>
                <a:gd name="T23" fmla="*/ 1 h 244"/>
                <a:gd name="T24" fmla="*/ 1 w 196"/>
                <a:gd name="T25" fmla="*/ 1 h 244"/>
                <a:gd name="T26" fmla="*/ 0 w 196"/>
                <a:gd name="T27" fmla="*/ 1 h 2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6"/>
                <a:gd name="T43" fmla="*/ 0 h 244"/>
                <a:gd name="T44" fmla="*/ 196 w 196"/>
                <a:gd name="T45" fmla="*/ 244 h 24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6" h="244">
                  <a:moveTo>
                    <a:pt x="105" y="86"/>
                  </a:moveTo>
                  <a:lnTo>
                    <a:pt x="110" y="67"/>
                  </a:lnTo>
                  <a:lnTo>
                    <a:pt x="115" y="48"/>
                  </a:lnTo>
                  <a:lnTo>
                    <a:pt x="110" y="0"/>
                  </a:lnTo>
                  <a:lnTo>
                    <a:pt x="168" y="0"/>
                  </a:lnTo>
                  <a:lnTo>
                    <a:pt x="196" y="43"/>
                  </a:lnTo>
                  <a:lnTo>
                    <a:pt x="192" y="220"/>
                  </a:lnTo>
                  <a:lnTo>
                    <a:pt x="168" y="244"/>
                  </a:lnTo>
                  <a:lnTo>
                    <a:pt x="139" y="239"/>
                  </a:lnTo>
                  <a:lnTo>
                    <a:pt x="115" y="239"/>
                  </a:lnTo>
                  <a:lnTo>
                    <a:pt x="96" y="234"/>
                  </a:lnTo>
                  <a:lnTo>
                    <a:pt x="67" y="210"/>
                  </a:lnTo>
                  <a:lnTo>
                    <a:pt x="48" y="191"/>
                  </a:lnTo>
                  <a:lnTo>
                    <a:pt x="0" y="134"/>
                  </a:lnTo>
                </a:path>
              </a:pathLst>
            </a:custGeom>
            <a:solidFill>
              <a:srgbClr val="CC99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80" name="Freeform 50"/>
            <p:cNvSpPr>
              <a:spLocks noChangeAspect="1"/>
            </p:cNvSpPr>
            <p:nvPr/>
          </p:nvSpPr>
          <p:spPr bwMode="auto">
            <a:xfrm>
              <a:off x="890" y="1955"/>
              <a:ext cx="35" cy="37"/>
            </a:xfrm>
            <a:custGeom>
              <a:avLst/>
              <a:gdLst>
                <a:gd name="T0" fmla="*/ 0 w 57"/>
                <a:gd name="T1" fmla="*/ 1 h 62"/>
                <a:gd name="T2" fmla="*/ 1 w 57"/>
                <a:gd name="T3" fmla="*/ 1 h 62"/>
                <a:gd name="T4" fmla="*/ 1 w 57"/>
                <a:gd name="T5" fmla="*/ 1 h 62"/>
                <a:gd name="T6" fmla="*/ 1 w 57"/>
                <a:gd name="T7" fmla="*/ 1 h 62"/>
                <a:gd name="T8" fmla="*/ 1 w 57"/>
                <a:gd name="T9" fmla="*/ 0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62"/>
                <a:gd name="T17" fmla="*/ 57 w 57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62">
                  <a:moveTo>
                    <a:pt x="0" y="62"/>
                  </a:moveTo>
                  <a:lnTo>
                    <a:pt x="24" y="62"/>
                  </a:lnTo>
                  <a:lnTo>
                    <a:pt x="48" y="62"/>
                  </a:lnTo>
                  <a:lnTo>
                    <a:pt x="57" y="53"/>
                  </a:lnTo>
                  <a:lnTo>
                    <a:pt x="57" y="0"/>
                  </a:lnTo>
                </a:path>
              </a:pathLst>
            </a:custGeom>
            <a:solidFill>
              <a:srgbClr val="CC99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81" name="Freeform 51"/>
            <p:cNvSpPr>
              <a:spLocks noChangeAspect="1"/>
            </p:cNvSpPr>
            <p:nvPr/>
          </p:nvSpPr>
          <p:spPr bwMode="auto">
            <a:xfrm>
              <a:off x="703" y="1820"/>
              <a:ext cx="98" cy="23"/>
            </a:xfrm>
            <a:custGeom>
              <a:avLst/>
              <a:gdLst>
                <a:gd name="T0" fmla="*/ 0 w 162"/>
                <a:gd name="T1" fmla="*/ 0 h 38"/>
                <a:gd name="T2" fmla="*/ 1 w 162"/>
                <a:gd name="T3" fmla="*/ 1 h 38"/>
                <a:gd name="T4" fmla="*/ 1 w 162"/>
                <a:gd name="T5" fmla="*/ 1 h 38"/>
                <a:gd name="T6" fmla="*/ 1 w 162"/>
                <a:gd name="T7" fmla="*/ 1 h 38"/>
                <a:gd name="T8" fmla="*/ 1 w 162"/>
                <a:gd name="T9" fmla="*/ 1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2"/>
                <a:gd name="T16" fmla="*/ 0 h 38"/>
                <a:gd name="T17" fmla="*/ 162 w 162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2" h="38">
                  <a:moveTo>
                    <a:pt x="0" y="0"/>
                  </a:moveTo>
                  <a:lnTo>
                    <a:pt x="28" y="14"/>
                  </a:lnTo>
                  <a:lnTo>
                    <a:pt x="71" y="14"/>
                  </a:lnTo>
                  <a:lnTo>
                    <a:pt x="115" y="24"/>
                  </a:lnTo>
                  <a:lnTo>
                    <a:pt x="162" y="38"/>
                  </a:lnTo>
                </a:path>
              </a:pathLst>
            </a:custGeom>
            <a:solidFill>
              <a:srgbClr val="CC99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82" name="Freeform 52"/>
            <p:cNvSpPr>
              <a:spLocks noChangeAspect="1"/>
            </p:cNvSpPr>
            <p:nvPr/>
          </p:nvSpPr>
          <p:spPr bwMode="auto">
            <a:xfrm>
              <a:off x="709" y="1662"/>
              <a:ext cx="109" cy="132"/>
            </a:xfrm>
            <a:custGeom>
              <a:avLst/>
              <a:gdLst>
                <a:gd name="T0" fmla="*/ 1 w 182"/>
                <a:gd name="T1" fmla="*/ 1 h 220"/>
                <a:gd name="T2" fmla="*/ 1 w 182"/>
                <a:gd name="T3" fmla="*/ 1 h 220"/>
                <a:gd name="T4" fmla="*/ 1 w 182"/>
                <a:gd name="T5" fmla="*/ 1 h 220"/>
                <a:gd name="T6" fmla="*/ 1 w 182"/>
                <a:gd name="T7" fmla="*/ 1 h 220"/>
                <a:gd name="T8" fmla="*/ 1 w 182"/>
                <a:gd name="T9" fmla="*/ 1 h 220"/>
                <a:gd name="T10" fmla="*/ 1 w 182"/>
                <a:gd name="T11" fmla="*/ 1 h 220"/>
                <a:gd name="T12" fmla="*/ 1 w 182"/>
                <a:gd name="T13" fmla="*/ 1 h 220"/>
                <a:gd name="T14" fmla="*/ 1 w 182"/>
                <a:gd name="T15" fmla="*/ 1 h 220"/>
                <a:gd name="T16" fmla="*/ 1 w 182"/>
                <a:gd name="T17" fmla="*/ 1 h 220"/>
                <a:gd name="T18" fmla="*/ 1 w 182"/>
                <a:gd name="T19" fmla="*/ 1 h 220"/>
                <a:gd name="T20" fmla="*/ 1 w 182"/>
                <a:gd name="T21" fmla="*/ 1 h 220"/>
                <a:gd name="T22" fmla="*/ 1 w 182"/>
                <a:gd name="T23" fmla="*/ 1 h 220"/>
                <a:gd name="T24" fmla="*/ 1 w 182"/>
                <a:gd name="T25" fmla="*/ 1 h 220"/>
                <a:gd name="T26" fmla="*/ 1 w 182"/>
                <a:gd name="T27" fmla="*/ 1 h 220"/>
                <a:gd name="T28" fmla="*/ 1 w 182"/>
                <a:gd name="T29" fmla="*/ 1 h 220"/>
                <a:gd name="T30" fmla="*/ 1 w 182"/>
                <a:gd name="T31" fmla="*/ 0 h 220"/>
                <a:gd name="T32" fmla="*/ 1 w 182"/>
                <a:gd name="T33" fmla="*/ 0 h 220"/>
                <a:gd name="T34" fmla="*/ 1 w 182"/>
                <a:gd name="T35" fmla="*/ 0 h 220"/>
                <a:gd name="T36" fmla="*/ 1 w 182"/>
                <a:gd name="T37" fmla="*/ 1 h 220"/>
                <a:gd name="T38" fmla="*/ 1 w 182"/>
                <a:gd name="T39" fmla="*/ 1 h 220"/>
                <a:gd name="T40" fmla="*/ 1 w 182"/>
                <a:gd name="T41" fmla="*/ 1 h 220"/>
                <a:gd name="T42" fmla="*/ 1 w 182"/>
                <a:gd name="T43" fmla="*/ 1 h 220"/>
                <a:gd name="T44" fmla="*/ 0 w 182"/>
                <a:gd name="T45" fmla="*/ 1 h 220"/>
                <a:gd name="T46" fmla="*/ 1 w 182"/>
                <a:gd name="T47" fmla="*/ 1 h 220"/>
                <a:gd name="T48" fmla="*/ 0 w 182"/>
                <a:gd name="T49" fmla="*/ 1 h 220"/>
                <a:gd name="T50" fmla="*/ 1 w 182"/>
                <a:gd name="T51" fmla="*/ 1 h 2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2"/>
                <a:gd name="T79" fmla="*/ 0 h 220"/>
                <a:gd name="T80" fmla="*/ 182 w 182"/>
                <a:gd name="T81" fmla="*/ 220 h 2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2" h="220">
                  <a:moveTo>
                    <a:pt x="29" y="196"/>
                  </a:moveTo>
                  <a:lnTo>
                    <a:pt x="67" y="196"/>
                  </a:lnTo>
                  <a:lnTo>
                    <a:pt x="91" y="201"/>
                  </a:lnTo>
                  <a:lnTo>
                    <a:pt x="115" y="220"/>
                  </a:lnTo>
                  <a:lnTo>
                    <a:pt x="129" y="201"/>
                  </a:lnTo>
                  <a:lnTo>
                    <a:pt x="144" y="167"/>
                  </a:lnTo>
                  <a:lnTo>
                    <a:pt x="139" y="148"/>
                  </a:lnTo>
                  <a:lnTo>
                    <a:pt x="153" y="134"/>
                  </a:lnTo>
                  <a:lnTo>
                    <a:pt x="158" y="124"/>
                  </a:lnTo>
                  <a:lnTo>
                    <a:pt x="158" y="110"/>
                  </a:lnTo>
                  <a:lnTo>
                    <a:pt x="158" y="89"/>
                  </a:lnTo>
                  <a:lnTo>
                    <a:pt x="171" y="76"/>
                  </a:lnTo>
                  <a:lnTo>
                    <a:pt x="182" y="67"/>
                  </a:lnTo>
                  <a:lnTo>
                    <a:pt x="173" y="33"/>
                  </a:lnTo>
                  <a:lnTo>
                    <a:pt x="157" y="9"/>
                  </a:lnTo>
                  <a:lnTo>
                    <a:pt x="139" y="0"/>
                  </a:lnTo>
                  <a:lnTo>
                    <a:pt x="110" y="0"/>
                  </a:lnTo>
                  <a:lnTo>
                    <a:pt x="77" y="0"/>
                  </a:lnTo>
                  <a:lnTo>
                    <a:pt x="53" y="14"/>
                  </a:lnTo>
                  <a:lnTo>
                    <a:pt x="34" y="24"/>
                  </a:lnTo>
                  <a:lnTo>
                    <a:pt x="19" y="33"/>
                  </a:lnTo>
                  <a:lnTo>
                    <a:pt x="3" y="53"/>
                  </a:lnTo>
                  <a:lnTo>
                    <a:pt x="0" y="76"/>
                  </a:lnTo>
                  <a:lnTo>
                    <a:pt x="5" y="100"/>
                  </a:lnTo>
                  <a:lnTo>
                    <a:pt x="0" y="134"/>
                  </a:lnTo>
                  <a:lnTo>
                    <a:pt x="29" y="196"/>
                  </a:lnTo>
                  <a:close/>
                </a:path>
              </a:pathLst>
            </a:custGeom>
            <a:solidFill>
              <a:srgbClr val="CC66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83" name="Freeform 53"/>
            <p:cNvSpPr>
              <a:spLocks noChangeAspect="1"/>
            </p:cNvSpPr>
            <p:nvPr/>
          </p:nvSpPr>
          <p:spPr bwMode="auto">
            <a:xfrm>
              <a:off x="721" y="1777"/>
              <a:ext cx="5" cy="23"/>
            </a:xfrm>
            <a:custGeom>
              <a:avLst/>
              <a:gdLst>
                <a:gd name="T0" fmla="*/ 0 w 10"/>
                <a:gd name="T1" fmla="*/ 1 h 39"/>
                <a:gd name="T2" fmla="*/ 1 w 10"/>
                <a:gd name="T3" fmla="*/ 1 h 39"/>
                <a:gd name="T4" fmla="*/ 1 w 10"/>
                <a:gd name="T5" fmla="*/ 0 h 39"/>
                <a:gd name="T6" fmla="*/ 0 60000 65536"/>
                <a:gd name="T7" fmla="*/ 0 60000 65536"/>
                <a:gd name="T8" fmla="*/ 0 60000 65536"/>
                <a:gd name="T9" fmla="*/ 0 w 10"/>
                <a:gd name="T10" fmla="*/ 0 h 39"/>
                <a:gd name="T11" fmla="*/ 10 w 10"/>
                <a:gd name="T12" fmla="*/ 39 h 3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39">
                  <a:moveTo>
                    <a:pt x="0" y="39"/>
                  </a:moveTo>
                  <a:lnTo>
                    <a:pt x="10" y="19"/>
                  </a:lnTo>
                  <a:lnTo>
                    <a:pt x="10" y="0"/>
                  </a:lnTo>
                </a:path>
              </a:pathLst>
            </a:custGeom>
            <a:solidFill>
              <a:srgbClr val="CC99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84" name="Freeform 54"/>
            <p:cNvSpPr>
              <a:spLocks noChangeAspect="1"/>
            </p:cNvSpPr>
            <p:nvPr/>
          </p:nvSpPr>
          <p:spPr bwMode="auto">
            <a:xfrm>
              <a:off x="787" y="1794"/>
              <a:ext cx="6" cy="26"/>
            </a:xfrm>
            <a:custGeom>
              <a:avLst/>
              <a:gdLst>
                <a:gd name="T0" fmla="*/ 0 w 10"/>
                <a:gd name="T1" fmla="*/ 1 h 43"/>
                <a:gd name="T2" fmla="*/ 1 w 10"/>
                <a:gd name="T3" fmla="*/ 0 h 43"/>
                <a:gd name="T4" fmla="*/ 1 w 10"/>
                <a:gd name="T5" fmla="*/ 1 h 43"/>
                <a:gd name="T6" fmla="*/ 0 60000 65536"/>
                <a:gd name="T7" fmla="*/ 0 60000 65536"/>
                <a:gd name="T8" fmla="*/ 0 60000 65536"/>
                <a:gd name="T9" fmla="*/ 0 w 10"/>
                <a:gd name="T10" fmla="*/ 0 h 43"/>
                <a:gd name="T11" fmla="*/ 10 w 10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43">
                  <a:moveTo>
                    <a:pt x="0" y="43"/>
                  </a:moveTo>
                  <a:lnTo>
                    <a:pt x="10" y="0"/>
                  </a:lnTo>
                  <a:lnTo>
                    <a:pt x="5" y="10"/>
                  </a:lnTo>
                </a:path>
              </a:pathLst>
            </a:custGeom>
            <a:solidFill>
              <a:srgbClr val="CC99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85" name="Freeform 55"/>
            <p:cNvSpPr>
              <a:spLocks noChangeAspect="1"/>
            </p:cNvSpPr>
            <p:nvPr/>
          </p:nvSpPr>
          <p:spPr bwMode="auto">
            <a:xfrm>
              <a:off x="779" y="1736"/>
              <a:ext cx="34" cy="60"/>
            </a:xfrm>
            <a:custGeom>
              <a:avLst/>
              <a:gdLst>
                <a:gd name="T0" fmla="*/ 0 w 59"/>
                <a:gd name="T1" fmla="*/ 1 h 101"/>
                <a:gd name="T2" fmla="*/ 1 w 59"/>
                <a:gd name="T3" fmla="*/ 1 h 101"/>
                <a:gd name="T4" fmla="*/ 1 w 59"/>
                <a:gd name="T5" fmla="*/ 1 h 101"/>
                <a:gd name="T6" fmla="*/ 1 w 59"/>
                <a:gd name="T7" fmla="*/ 1 h 101"/>
                <a:gd name="T8" fmla="*/ 1 w 59"/>
                <a:gd name="T9" fmla="*/ 1 h 101"/>
                <a:gd name="T10" fmla="*/ 1 w 59"/>
                <a:gd name="T11" fmla="*/ 0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101"/>
                <a:gd name="T20" fmla="*/ 59 w 59"/>
                <a:gd name="T21" fmla="*/ 101 h 10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101">
                  <a:moveTo>
                    <a:pt x="0" y="91"/>
                  </a:moveTo>
                  <a:lnTo>
                    <a:pt x="19" y="101"/>
                  </a:lnTo>
                  <a:lnTo>
                    <a:pt x="51" y="77"/>
                  </a:lnTo>
                  <a:lnTo>
                    <a:pt x="59" y="53"/>
                  </a:lnTo>
                  <a:lnTo>
                    <a:pt x="56" y="23"/>
                  </a:lnTo>
                  <a:lnTo>
                    <a:pt x="43" y="0"/>
                  </a:lnTo>
                </a:path>
              </a:pathLst>
            </a:custGeom>
            <a:solidFill>
              <a:srgbClr val="FFCC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86" name="Freeform 56"/>
            <p:cNvSpPr>
              <a:spLocks noChangeAspect="1"/>
            </p:cNvSpPr>
            <p:nvPr/>
          </p:nvSpPr>
          <p:spPr bwMode="auto">
            <a:xfrm>
              <a:off x="893" y="1825"/>
              <a:ext cx="32" cy="47"/>
            </a:xfrm>
            <a:custGeom>
              <a:avLst/>
              <a:gdLst>
                <a:gd name="T0" fmla="*/ 1 w 52"/>
                <a:gd name="T1" fmla="*/ 1 h 76"/>
                <a:gd name="T2" fmla="*/ 1 w 52"/>
                <a:gd name="T3" fmla="*/ 1 h 76"/>
                <a:gd name="T4" fmla="*/ 1 w 52"/>
                <a:gd name="T5" fmla="*/ 0 h 76"/>
                <a:gd name="T6" fmla="*/ 0 w 52"/>
                <a:gd name="T7" fmla="*/ 1 h 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76"/>
                <a:gd name="T14" fmla="*/ 52 w 52"/>
                <a:gd name="T15" fmla="*/ 76 h 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76">
                  <a:moveTo>
                    <a:pt x="47" y="76"/>
                  </a:moveTo>
                  <a:lnTo>
                    <a:pt x="52" y="57"/>
                  </a:lnTo>
                  <a:lnTo>
                    <a:pt x="43" y="0"/>
                  </a:lnTo>
                  <a:lnTo>
                    <a:pt x="0" y="4"/>
                  </a:lnTo>
                </a:path>
              </a:pathLst>
            </a:custGeom>
            <a:solidFill>
              <a:srgbClr val="CC99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87" name="Freeform 57"/>
            <p:cNvSpPr>
              <a:spLocks noChangeAspect="1"/>
            </p:cNvSpPr>
            <p:nvPr/>
          </p:nvSpPr>
          <p:spPr bwMode="auto">
            <a:xfrm>
              <a:off x="876" y="1821"/>
              <a:ext cx="21" cy="53"/>
            </a:xfrm>
            <a:custGeom>
              <a:avLst/>
              <a:gdLst>
                <a:gd name="T0" fmla="*/ 1 w 37"/>
                <a:gd name="T1" fmla="*/ 1 h 88"/>
                <a:gd name="T2" fmla="*/ 1 w 37"/>
                <a:gd name="T3" fmla="*/ 1 h 88"/>
                <a:gd name="T4" fmla="*/ 0 w 37"/>
                <a:gd name="T5" fmla="*/ 1 h 88"/>
                <a:gd name="T6" fmla="*/ 0 w 37"/>
                <a:gd name="T7" fmla="*/ 1 h 88"/>
                <a:gd name="T8" fmla="*/ 1 w 37"/>
                <a:gd name="T9" fmla="*/ 1 h 88"/>
                <a:gd name="T10" fmla="*/ 1 w 37"/>
                <a:gd name="T11" fmla="*/ 0 h 88"/>
                <a:gd name="T12" fmla="*/ 1 w 37"/>
                <a:gd name="T13" fmla="*/ 0 h 88"/>
                <a:gd name="T14" fmla="*/ 1 w 37"/>
                <a:gd name="T15" fmla="*/ 1 h 88"/>
                <a:gd name="T16" fmla="*/ 1 w 37"/>
                <a:gd name="T17" fmla="*/ 1 h 88"/>
                <a:gd name="T18" fmla="*/ 1 w 37"/>
                <a:gd name="T19" fmla="*/ 1 h 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7"/>
                <a:gd name="T31" fmla="*/ 0 h 88"/>
                <a:gd name="T32" fmla="*/ 37 w 37"/>
                <a:gd name="T33" fmla="*/ 88 h 8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7" h="88">
                  <a:moveTo>
                    <a:pt x="14" y="88"/>
                  </a:moveTo>
                  <a:lnTo>
                    <a:pt x="17" y="64"/>
                  </a:lnTo>
                  <a:lnTo>
                    <a:pt x="0" y="50"/>
                  </a:lnTo>
                  <a:lnTo>
                    <a:pt x="0" y="34"/>
                  </a:lnTo>
                  <a:lnTo>
                    <a:pt x="14" y="24"/>
                  </a:lnTo>
                  <a:lnTo>
                    <a:pt x="14" y="0"/>
                  </a:lnTo>
                  <a:lnTo>
                    <a:pt x="37" y="0"/>
                  </a:lnTo>
                  <a:lnTo>
                    <a:pt x="32" y="43"/>
                  </a:lnTo>
                  <a:lnTo>
                    <a:pt x="33" y="43"/>
                  </a:lnTo>
                  <a:lnTo>
                    <a:pt x="32" y="40"/>
                  </a:lnTo>
                </a:path>
              </a:pathLst>
            </a:custGeom>
            <a:solidFill>
              <a:srgbClr val="CC99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88" name="Line 58"/>
            <p:cNvSpPr>
              <a:spLocks noChangeAspect="1" noChangeShapeType="1"/>
            </p:cNvSpPr>
            <p:nvPr/>
          </p:nvSpPr>
          <p:spPr bwMode="auto">
            <a:xfrm flipH="1">
              <a:off x="906" y="1839"/>
              <a:ext cx="13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289" name="Freeform 59"/>
            <p:cNvSpPr>
              <a:spLocks noChangeAspect="1"/>
            </p:cNvSpPr>
            <p:nvPr/>
          </p:nvSpPr>
          <p:spPr bwMode="auto">
            <a:xfrm>
              <a:off x="789" y="2124"/>
              <a:ext cx="12" cy="86"/>
            </a:xfrm>
            <a:custGeom>
              <a:avLst/>
              <a:gdLst>
                <a:gd name="T0" fmla="*/ 0 w 19"/>
                <a:gd name="T1" fmla="*/ 0 h 144"/>
                <a:gd name="T2" fmla="*/ 1 w 19"/>
                <a:gd name="T3" fmla="*/ 1 h 144"/>
                <a:gd name="T4" fmla="*/ 1 w 19"/>
                <a:gd name="T5" fmla="*/ 1 h 144"/>
                <a:gd name="T6" fmla="*/ 1 w 19"/>
                <a:gd name="T7" fmla="*/ 1 h 1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44"/>
                <a:gd name="T14" fmla="*/ 19 w 19"/>
                <a:gd name="T15" fmla="*/ 144 h 1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44">
                  <a:moveTo>
                    <a:pt x="0" y="0"/>
                  </a:moveTo>
                  <a:lnTo>
                    <a:pt x="19" y="72"/>
                  </a:lnTo>
                  <a:lnTo>
                    <a:pt x="19" y="110"/>
                  </a:lnTo>
                  <a:lnTo>
                    <a:pt x="19" y="144"/>
                  </a:lnTo>
                </a:path>
              </a:pathLst>
            </a:custGeom>
            <a:solidFill>
              <a:srgbClr val="CC99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90" name="Line 60"/>
            <p:cNvSpPr>
              <a:spLocks noChangeAspect="1" noChangeShapeType="1"/>
            </p:cNvSpPr>
            <p:nvPr/>
          </p:nvSpPr>
          <p:spPr bwMode="auto">
            <a:xfrm>
              <a:off x="674" y="1975"/>
              <a:ext cx="4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291" name="Freeform 61"/>
            <p:cNvSpPr>
              <a:spLocks noChangeAspect="1"/>
            </p:cNvSpPr>
            <p:nvPr/>
          </p:nvSpPr>
          <p:spPr bwMode="auto">
            <a:xfrm>
              <a:off x="620" y="1969"/>
              <a:ext cx="9" cy="37"/>
            </a:xfrm>
            <a:custGeom>
              <a:avLst/>
              <a:gdLst>
                <a:gd name="T0" fmla="*/ 0 w 14"/>
                <a:gd name="T1" fmla="*/ 0 h 62"/>
                <a:gd name="T2" fmla="*/ 0 w 14"/>
                <a:gd name="T3" fmla="*/ 1 h 62"/>
                <a:gd name="T4" fmla="*/ 1 w 14"/>
                <a:gd name="T5" fmla="*/ 1 h 62"/>
                <a:gd name="T6" fmla="*/ 0 60000 65536"/>
                <a:gd name="T7" fmla="*/ 0 60000 65536"/>
                <a:gd name="T8" fmla="*/ 0 60000 65536"/>
                <a:gd name="T9" fmla="*/ 0 w 14"/>
                <a:gd name="T10" fmla="*/ 0 h 62"/>
                <a:gd name="T11" fmla="*/ 14 w 14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62">
                  <a:moveTo>
                    <a:pt x="0" y="0"/>
                  </a:moveTo>
                  <a:lnTo>
                    <a:pt x="0" y="48"/>
                  </a:lnTo>
                  <a:lnTo>
                    <a:pt x="14" y="62"/>
                  </a:lnTo>
                </a:path>
              </a:pathLst>
            </a:custGeom>
            <a:solidFill>
              <a:srgbClr val="CC99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92" name="Line 62"/>
            <p:cNvSpPr>
              <a:spLocks noChangeAspect="1" noChangeShapeType="1"/>
            </p:cNvSpPr>
            <p:nvPr/>
          </p:nvSpPr>
          <p:spPr bwMode="auto">
            <a:xfrm>
              <a:off x="764" y="2113"/>
              <a:ext cx="2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293" name="Line 63"/>
            <p:cNvSpPr>
              <a:spLocks noChangeAspect="1" noChangeShapeType="1"/>
            </p:cNvSpPr>
            <p:nvPr/>
          </p:nvSpPr>
          <p:spPr bwMode="auto">
            <a:xfrm>
              <a:off x="787" y="1933"/>
              <a:ext cx="17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294" name="Line 64"/>
            <p:cNvSpPr>
              <a:spLocks noChangeAspect="1" noChangeShapeType="1"/>
            </p:cNvSpPr>
            <p:nvPr/>
          </p:nvSpPr>
          <p:spPr bwMode="auto">
            <a:xfrm>
              <a:off x="795" y="1968"/>
              <a:ext cx="15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295" name="Line 65"/>
            <p:cNvSpPr>
              <a:spLocks noChangeAspect="1" noChangeShapeType="1"/>
            </p:cNvSpPr>
            <p:nvPr/>
          </p:nvSpPr>
          <p:spPr bwMode="auto">
            <a:xfrm>
              <a:off x="752" y="1953"/>
              <a:ext cx="3" cy="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296" name="Freeform 66"/>
            <p:cNvSpPr>
              <a:spLocks noChangeAspect="1"/>
            </p:cNvSpPr>
            <p:nvPr/>
          </p:nvSpPr>
          <p:spPr bwMode="auto">
            <a:xfrm>
              <a:off x="577" y="2276"/>
              <a:ext cx="64" cy="144"/>
            </a:xfrm>
            <a:custGeom>
              <a:avLst/>
              <a:gdLst>
                <a:gd name="T0" fmla="*/ 1 w 105"/>
                <a:gd name="T1" fmla="*/ 0 h 239"/>
                <a:gd name="T2" fmla="*/ 0 w 105"/>
                <a:gd name="T3" fmla="*/ 1 h 239"/>
                <a:gd name="T4" fmla="*/ 1 w 105"/>
                <a:gd name="T5" fmla="*/ 1 h 239"/>
                <a:gd name="T6" fmla="*/ 1 w 105"/>
                <a:gd name="T7" fmla="*/ 1 h 239"/>
                <a:gd name="T8" fmla="*/ 1 w 105"/>
                <a:gd name="T9" fmla="*/ 0 h 2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"/>
                <a:gd name="T16" fmla="*/ 0 h 239"/>
                <a:gd name="T17" fmla="*/ 105 w 105"/>
                <a:gd name="T18" fmla="*/ 239 h 2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" h="239">
                  <a:moveTo>
                    <a:pt x="91" y="0"/>
                  </a:moveTo>
                  <a:lnTo>
                    <a:pt x="0" y="211"/>
                  </a:lnTo>
                  <a:lnTo>
                    <a:pt x="29" y="239"/>
                  </a:lnTo>
                  <a:lnTo>
                    <a:pt x="105" y="10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97" name="Line 67"/>
            <p:cNvSpPr>
              <a:spLocks noChangeAspect="1" noChangeShapeType="1"/>
            </p:cNvSpPr>
            <p:nvPr/>
          </p:nvSpPr>
          <p:spPr bwMode="auto">
            <a:xfrm flipV="1">
              <a:off x="586" y="2313"/>
              <a:ext cx="51" cy="9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298" name="Freeform 68"/>
            <p:cNvSpPr>
              <a:spLocks noChangeAspect="1"/>
            </p:cNvSpPr>
            <p:nvPr/>
          </p:nvSpPr>
          <p:spPr bwMode="auto">
            <a:xfrm>
              <a:off x="905" y="2015"/>
              <a:ext cx="123" cy="255"/>
            </a:xfrm>
            <a:custGeom>
              <a:avLst/>
              <a:gdLst>
                <a:gd name="T0" fmla="*/ 1 w 205"/>
                <a:gd name="T1" fmla="*/ 0 h 425"/>
                <a:gd name="T2" fmla="*/ 1 w 205"/>
                <a:gd name="T3" fmla="*/ 1 h 425"/>
                <a:gd name="T4" fmla="*/ 1 w 205"/>
                <a:gd name="T5" fmla="*/ 1 h 425"/>
                <a:gd name="T6" fmla="*/ 1 w 205"/>
                <a:gd name="T7" fmla="*/ 1 h 425"/>
                <a:gd name="T8" fmla="*/ 0 w 205"/>
                <a:gd name="T9" fmla="*/ 1 h 425"/>
                <a:gd name="T10" fmla="*/ 1 w 205"/>
                <a:gd name="T11" fmla="*/ 0 h 4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5"/>
                <a:gd name="T19" fmla="*/ 0 h 425"/>
                <a:gd name="T20" fmla="*/ 205 w 205"/>
                <a:gd name="T21" fmla="*/ 425 h 4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5" h="425">
                  <a:moveTo>
                    <a:pt x="52" y="0"/>
                  </a:moveTo>
                  <a:lnTo>
                    <a:pt x="205" y="378"/>
                  </a:lnTo>
                  <a:lnTo>
                    <a:pt x="177" y="387"/>
                  </a:lnTo>
                  <a:lnTo>
                    <a:pt x="172" y="425"/>
                  </a:lnTo>
                  <a:lnTo>
                    <a:pt x="0" y="14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99" name="Line 69"/>
            <p:cNvSpPr>
              <a:spLocks noChangeAspect="1" noChangeShapeType="1"/>
            </p:cNvSpPr>
            <p:nvPr/>
          </p:nvSpPr>
          <p:spPr bwMode="auto">
            <a:xfrm>
              <a:off x="919" y="2021"/>
              <a:ext cx="95" cy="224"/>
            </a:xfrm>
            <a:prstGeom prst="line">
              <a:avLst/>
            </a:prstGeom>
            <a:noFill/>
            <a:ln w="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00" name="Freeform 70"/>
            <p:cNvSpPr>
              <a:spLocks noChangeAspect="1"/>
            </p:cNvSpPr>
            <p:nvPr/>
          </p:nvSpPr>
          <p:spPr bwMode="auto">
            <a:xfrm>
              <a:off x="1005" y="2241"/>
              <a:ext cx="104" cy="224"/>
            </a:xfrm>
            <a:custGeom>
              <a:avLst/>
              <a:gdLst>
                <a:gd name="T0" fmla="*/ 1 w 172"/>
                <a:gd name="T1" fmla="*/ 0 h 373"/>
                <a:gd name="T2" fmla="*/ 1 w 172"/>
                <a:gd name="T3" fmla="*/ 1 h 373"/>
                <a:gd name="T4" fmla="*/ 0 w 172"/>
                <a:gd name="T5" fmla="*/ 1 h 373"/>
                <a:gd name="T6" fmla="*/ 1 w 172"/>
                <a:gd name="T7" fmla="*/ 1 h 373"/>
                <a:gd name="T8" fmla="*/ 1 w 172"/>
                <a:gd name="T9" fmla="*/ 1 h 373"/>
                <a:gd name="T10" fmla="*/ 1 w 172"/>
                <a:gd name="T11" fmla="*/ 0 h 3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2"/>
                <a:gd name="T19" fmla="*/ 0 h 373"/>
                <a:gd name="T20" fmla="*/ 172 w 172"/>
                <a:gd name="T21" fmla="*/ 373 h 37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2" h="373">
                  <a:moveTo>
                    <a:pt x="38" y="0"/>
                  </a:moveTo>
                  <a:lnTo>
                    <a:pt x="38" y="43"/>
                  </a:lnTo>
                  <a:lnTo>
                    <a:pt x="0" y="47"/>
                  </a:lnTo>
                  <a:lnTo>
                    <a:pt x="149" y="373"/>
                  </a:lnTo>
                  <a:lnTo>
                    <a:pt x="172" y="36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301" name="Line 71"/>
            <p:cNvSpPr>
              <a:spLocks noChangeAspect="1" noChangeShapeType="1"/>
            </p:cNvSpPr>
            <p:nvPr/>
          </p:nvSpPr>
          <p:spPr bwMode="auto">
            <a:xfrm>
              <a:off x="1028" y="2268"/>
              <a:ext cx="77" cy="19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02" name="Rectangle 72"/>
            <p:cNvSpPr>
              <a:spLocks noChangeAspect="1" noChangeArrowheads="1"/>
            </p:cNvSpPr>
            <p:nvPr/>
          </p:nvSpPr>
          <p:spPr bwMode="auto">
            <a:xfrm>
              <a:off x="870" y="2173"/>
              <a:ext cx="41" cy="14"/>
            </a:xfrm>
            <a:prstGeom prst="rect">
              <a:avLst/>
            </a:prstGeom>
            <a:solidFill>
              <a:srgbClr val="CC99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/>
            </a:p>
          </p:txBody>
        </p:sp>
        <p:sp>
          <p:nvSpPr>
            <p:cNvPr id="51303" name="Line 73"/>
            <p:cNvSpPr>
              <a:spLocks noChangeAspect="1" noChangeShapeType="1"/>
            </p:cNvSpPr>
            <p:nvPr/>
          </p:nvSpPr>
          <p:spPr bwMode="auto">
            <a:xfrm>
              <a:off x="901" y="2021"/>
              <a:ext cx="6" cy="1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04" name="Line 74"/>
            <p:cNvSpPr>
              <a:spLocks noChangeAspect="1" noChangeShapeType="1"/>
            </p:cNvSpPr>
            <p:nvPr/>
          </p:nvSpPr>
          <p:spPr bwMode="auto">
            <a:xfrm>
              <a:off x="847" y="1998"/>
              <a:ext cx="20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05" name="Line 75"/>
            <p:cNvSpPr>
              <a:spLocks noChangeAspect="1" noChangeShapeType="1"/>
            </p:cNvSpPr>
            <p:nvPr/>
          </p:nvSpPr>
          <p:spPr bwMode="auto">
            <a:xfrm>
              <a:off x="864" y="2012"/>
              <a:ext cx="20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06" name="Freeform 76"/>
            <p:cNvSpPr>
              <a:spLocks noChangeAspect="1"/>
            </p:cNvSpPr>
            <p:nvPr/>
          </p:nvSpPr>
          <p:spPr bwMode="auto">
            <a:xfrm>
              <a:off x="893" y="2333"/>
              <a:ext cx="26" cy="89"/>
            </a:xfrm>
            <a:custGeom>
              <a:avLst/>
              <a:gdLst>
                <a:gd name="T0" fmla="*/ 0 w 43"/>
                <a:gd name="T1" fmla="*/ 0 h 148"/>
                <a:gd name="T2" fmla="*/ 1 w 43"/>
                <a:gd name="T3" fmla="*/ 0 h 148"/>
                <a:gd name="T4" fmla="*/ 1 w 43"/>
                <a:gd name="T5" fmla="*/ 1 h 148"/>
                <a:gd name="T6" fmla="*/ 1 w 43"/>
                <a:gd name="T7" fmla="*/ 1 h 148"/>
                <a:gd name="T8" fmla="*/ 0 w 43"/>
                <a:gd name="T9" fmla="*/ 0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148"/>
                <a:gd name="T17" fmla="*/ 43 w 43"/>
                <a:gd name="T18" fmla="*/ 148 h 1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148">
                  <a:moveTo>
                    <a:pt x="0" y="0"/>
                  </a:moveTo>
                  <a:lnTo>
                    <a:pt x="43" y="0"/>
                  </a:lnTo>
                  <a:lnTo>
                    <a:pt x="43" y="148"/>
                  </a:lnTo>
                  <a:lnTo>
                    <a:pt x="9" y="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307" name="Line 77"/>
            <p:cNvSpPr>
              <a:spLocks noChangeAspect="1" noChangeShapeType="1"/>
            </p:cNvSpPr>
            <p:nvPr/>
          </p:nvSpPr>
          <p:spPr bwMode="auto">
            <a:xfrm>
              <a:off x="907" y="2187"/>
              <a:ext cx="12" cy="14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08" name="Line 78"/>
            <p:cNvSpPr>
              <a:spLocks noChangeAspect="1" noChangeShapeType="1"/>
            </p:cNvSpPr>
            <p:nvPr/>
          </p:nvSpPr>
          <p:spPr bwMode="auto">
            <a:xfrm>
              <a:off x="873" y="2187"/>
              <a:ext cx="20" cy="14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09" name="Line 79"/>
            <p:cNvSpPr>
              <a:spLocks noChangeAspect="1" noChangeShapeType="1"/>
            </p:cNvSpPr>
            <p:nvPr/>
          </p:nvSpPr>
          <p:spPr bwMode="auto">
            <a:xfrm>
              <a:off x="887" y="2187"/>
              <a:ext cx="18" cy="1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10" name="Line 80"/>
            <p:cNvSpPr>
              <a:spLocks noChangeAspect="1" noChangeShapeType="1"/>
            </p:cNvSpPr>
            <p:nvPr/>
          </p:nvSpPr>
          <p:spPr bwMode="auto">
            <a:xfrm flipH="1">
              <a:off x="652" y="2052"/>
              <a:ext cx="2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11" name="Line 81"/>
            <p:cNvSpPr>
              <a:spLocks noChangeAspect="1" noChangeShapeType="1"/>
            </p:cNvSpPr>
            <p:nvPr/>
          </p:nvSpPr>
          <p:spPr bwMode="auto">
            <a:xfrm>
              <a:off x="665" y="2054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12" name="Line 82"/>
            <p:cNvSpPr>
              <a:spLocks noChangeAspect="1" noChangeShapeType="1"/>
            </p:cNvSpPr>
            <p:nvPr/>
          </p:nvSpPr>
          <p:spPr bwMode="auto">
            <a:xfrm>
              <a:off x="678" y="2061"/>
              <a:ext cx="1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13" name="Line 83"/>
            <p:cNvSpPr>
              <a:spLocks noChangeAspect="1" noChangeShapeType="1"/>
            </p:cNvSpPr>
            <p:nvPr/>
          </p:nvSpPr>
          <p:spPr bwMode="auto">
            <a:xfrm>
              <a:off x="691" y="2068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14" name="Line 84"/>
            <p:cNvSpPr>
              <a:spLocks noChangeAspect="1" noChangeShapeType="1"/>
            </p:cNvSpPr>
            <p:nvPr/>
          </p:nvSpPr>
          <p:spPr bwMode="auto">
            <a:xfrm flipH="1">
              <a:off x="703" y="2074"/>
              <a:ext cx="3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15" name="Line 85"/>
            <p:cNvSpPr>
              <a:spLocks noChangeAspect="1" noChangeShapeType="1"/>
            </p:cNvSpPr>
            <p:nvPr/>
          </p:nvSpPr>
          <p:spPr bwMode="auto">
            <a:xfrm>
              <a:off x="720" y="2077"/>
              <a:ext cx="1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16" name="Line 86"/>
            <p:cNvSpPr>
              <a:spLocks noChangeAspect="1" noChangeShapeType="1"/>
            </p:cNvSpPr>
            <p:nvPr/>
          </p:nvSpPr>
          <p:spPr bwMode="auto">
            <a:xfrm>
              <a:off x="732" y="2078"/>
              <a:ext cx="2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17" name="Line 87"/>
            <p:cNvSpPr>
              <a:spLocks noChangeAspect="1" noChangeShapeType="1"/>
            </p:cNvSpPr>
            <p:nvPr/>
          </p:nvSpPr>
          <p:spPr bwMode="auto">
            <a:xfrm>
              <a:off x="749" y="2078"/>
              <a:ext cx="2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18" name="Line 88"/>
            <p:cNvSpPr>
              <a:spLocks noChangeAspect="1" noChangeShapeType="1"/>
            </p:cNvSpPr>
            <p:nvPr/>
          </p:nvSpPr>
          <p:spPr bwMode="auto">
            <a:xfrm>
              <a:off x="764" y="2080"/>
              <a:ext cx="2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19" name="Line 89"/>
            <p:cNvSpPr>
              <a:spLocks noChangeAspect="1" noChangeShapeType="1"/>
            </p:cNvSpPr>
            <p:nvPr/>
          </p:nvSpPr>
          <p:spPr bwMode="auto">
            <a:xfrm>
              <a:off x="778" y="2079"/>
              <a:ext cx="2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20" name="Line 90"/>
            <p:cNvSpPr>
              <a:spLocks noChangeAspect="1" noChangeShapeType="1"/>
            </p:cNvSpPr>
            <p:nvPr/>
          </p:nvSpPr>
          <p:spPr bwMode="auto">
            <a:xfrm>
              <a:off x="789" y="2076"/>
              <a:ext cx="4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21" name="Line 91"/>
            <p:cNvSpPr>
              <a:spLocks noChangeAspect="1" noChangeShapeType="1"/>
            </p:cNvSpPr>
            <p:nvPr/>
          </p:nvSpPr>
          <p:spPr bwMode="auto">
            <a:xfrm>
              <a:off x="803" y="2071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22" name="Line 92"/>
            <p:cNvSpPr>
              <a:spLocks noChangeAspect="1" noChangeShapeType="1"/>
            </p:cNvSpPr>
            <p:nvPr/>
          </p:nvSpPr>
          <p:spPr bwMode="auto">
            <a:xfrm>
              <a:off x="810" y="2068"/>
              <a:ext cx="1" cy="1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23" name="Line 93"/>
            <p:cNvSpPr>
              <a:spLocks noChangeAspect="1" noChangeShapeType="1"/>
            </p:cNvSpPr>
            <p:nvPr/>
          </p:nvSpPr>
          <p:spPr bwMode="auto">
            <a:xfrm flipH="1" flipV="1">
              <a:off x="858" y="2004"/>
              <a:ext cx="3" cy="443"/>
            </a:xfrm>
            <a:prstGeom prst="line">
              <a:avLst/>
            </a:prstGeom>
            <a:noFill/>
            <a:ln w="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24" name="Rectangle 94"/>
            <p:cNvSpPr>
              <a:spLocks noChangeAspect="1" noChangeArrowheads="1"/>
            </p:cNvSpPr>
            <p:nvPr/>
          </p:nvSpPr>
          <p:spPr bwMode="auto">
            <a:xfrm>
              <a:off x="835" y="1842"/>
              <a:ext cx="41" cy="12"/>
            </a:xfrm>
            <a:prstGeom prst="rect">
              <a:avLst/>
            </a:prstGeom>
            <a:solidFill>
              <a:srgbClr val="CC99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/>
            </a:p>
          </p:txBody>
        </p:sp>
        <p:sp>
          <p:nvSpPr>
            <p:cNvPr id="51325" name="Rectangle 95"/>
            <p:cNvSpPr>
              <a:spLocks noChangeAspect="1" noChangeArrowheads="1"/>
            </p:cNvSpPr>
            <p:nvPr/>
          </p:nvSpPr>
          <p:spPr bwMode="auto">
            <a:xfrm>
              <a:off x="837" y="1815"/>
              <a:ext cx="41" cy="27"/>
            </a:xfrm>
            <a:prstGeom prst="rect">
              <a:avLst/>
            </a:prstGeom>
            <a:solidFill>
              <a:srgbClr val="33CC33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t-IT" altLang="it-IT" sz="2400">
                <a:solidFill>
                  <a:srgbClr val="33CC33"/>
                </a:solidFill>
                <a:latin typeface="ZapfHumnst BT" pitchFamily="34" charset="0"/>
              </a:endParaRPr>
            </a:p>
          </p:txBody>
        </p:sp>
        <p:sp>
          <p:nvSpPr>
            <p:cNvPr id="51326" name="Freeform 96"/>
            <p:cNvSpPr>
              <a:spLocks noChangeAspect="1"/>
            </p:cNvSpPr>
            <p:nvPr/>
          </p:nvSpPr>
          <p:spPr bwMode="auto">
            <a:xfrm>
              <a:off x="817" y="1676"/>
              <a:ext cx="98" cy="69"/>
            </a:xfrm>
            <a:custGeom>
              <a:avLst/>
              <a:gdLst>
                <a:gd name="T0" fmla="*/ 0 w 164"/>
                <a:gd name="T1" fmla="*/ 1 h 115"/>
                <a:gd name="T2" fmla="*/ 1 w 164"/>
                <a:gd name="T3" fmla="*/ 0 h 115"/>
                <a:gd name="T4" fmla="*/ 1 w 164"/>
                <a:gd name="T5" fmla="*/ 1 h 115"/>
                <a:gd name="T6" fmla="*/ 1 w 164"/>
                <a:gd name="T7" fmla="*/ 1 h 115"/>
                <a:gd name="T8" fmla="*/ 1 w 164"/>
                <a:gd name="T9" fmla="*/ 1 h 115"/>
                <a:gd name="T10" fmla="*/ 0 w 164"/>
                <a:gd name="T11" fmla="*/ 1 h 1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4"/>
                <a:gd name="T19" fmla="*/ 0 h 115"/>
                <a:gd name="T20" fmla="*/ 164 w 164"/>
                <a:gd name="T21" fmla="*/ 115 h 1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4" h="115">
                  <a:moveTo>
                    <a:pt x="0" y="80"/>
                  </a:moveTo>
                  <a:lnTo>
                    <a:pt x="142" y="0"/>
                  </a:lnTo>
                  <a:lnTo>
                    <a:pt x="164" y="38"/>
                  </a:lnTo>
                  <a:lnTo>
                    <a:pt x="22" y="115"/>
                  </a:lnTo>
                  <a:lnTo>
                    <a:pt x="6" y="11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CC99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327" name="Freeform 97"/>
            <p:cNvSpPr>
              <a:spLocks noChangeAspect="1"/>
            </p:cNvSpPr>
            <p:nvPr/>
          </p:nvSpPr>
          <p:spPr bwMode="auto">
            <a:xfrm>
              <a:off x="843" y="1720"/>
              <a:ext cx="23" cy="65"/>
            </a:xfrm>
            <a:custGeom>
              <a:avLst/>
              <a:gdLst>
                <a:gd name="T0" fmla="*/ 0 w 38"/>
                <a:gd name="T1" fmla="*/ 1 h 110"/>
                <a:gd name="T2" fmla="*/ 0 w 38"/>
                <a:gd name="T3" fmla="*/ 1 h 110"/>
                <a:gd name="T4" fmla="*/ 1 w 38"/>
                <a:gd name="T5" fmla="*/ 1 h 110"/>
                <a:gd name="T6" fmla="*/ 1 w 38"/>
                <a:gd name="T7" fmla="*/ 0 h 110"/>
                <a:gd name="T8" fmla="*/ 0 w 38"/>
                <a:gd name="T9" fmla="*/ 1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110"/>
                <a:gd name="T17" fmla="*/ 38 w 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110">
                  <a:moveTo>
                    <a:pt x="0" y="22"/>
                  </a:moveTo>
                  <a:lnTo>
                    <a:pt x="0" y="108"/>
                  </a:lnTo>
                  <a:lnTo>
                    <a:pt x="38" y="110"/>
                  </a:lnTo>
                  <a:lnTo>
                    <a:pt x="38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33CC33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328" name="Freeform 98"/>
            <p:cNvSpPr>
              <a:spLocks noChangeAspect="1"/>
            </p:cNvSpPr>
            <p:nvPr/>
          </p:nvSpPr>
          <p:spPr bwMode="auto">
            <a:xfrm>
              <a:off x="861" y="1693"/>
              <a:ext cx="23" cy="118"/>
            </a:xfrm>
            <a:custGeom>
              <a:avLst/>
              <a:gdLst>
                <a:gd name="T0" fmla="*/ 1 w 38"/>
                <a:gd name="T1" fmla="*/ 1 h 194"/>
                <a:gd name="T2" fmla="*/ 0 w 38"/>
                <a:gd name="T3" fmla="*/ 1 h 194"/>
                <a:gd name="T4" fmla="*/ 1 w 38"/>
                <a:gd name="T5" fmla="*/ 1 h 194"/>
                <a:gd name="T6" fmla="*/ 1 w 38"/>
                <a:gd name="T7" fmla="*/ 0 h 194"/>
                <a:gd name="T8" fmla="*/ 1 w 38"/>
                <a:gd name="T9" fmla="*/ 1 h 1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194"/>
                <a:gd name="T17" fmla="*/ 38 w 38"/>
                <a:gd name="T18" fmla="*/ 194 h 1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194">
                  <a:moveTo>
                    <a:pt x="2" y="14"/>
                  </a:moveTo>
                  <a:lnTo>
                    <a:pt x="0" y="194"/>
                  </a:lnTo>
                  <a:lnTo>
                    <a:pt x="38" y="194"/>
                  </a:lnTo>
                  <a:lnTo>
                    <a:pt x="38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33CC33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329" name="Rectangle 99"/>
            <p:cNvSpPr>
              <a:spLocks noChangeAspect="1" noChangeArrowheads="1"/>
            </p:cNvSpPr>
            <p:nvPr/>
          </p:nvSpPr>
          <p:spPr bwMode="auto">
            <a:xfrm>
              <a:off x="830" y="1785"/>
              <a:ext cx="72" cy="30"/>
            </a:xfrm>
            <a:prstGeom prst="rect">
              <a:avLst/>
            </a:prstGeom>
            <a:solidFill>
              <a:srgbClr val="33CC33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/>
            </a:p>
          </p:txBody>
        </p:sp>
        <p:sp>
          <p:nvSpPr>
            <p:cNvPr id="51330" name="Line 100"/>
            <p:cNvSpPr>
              <a:spLocks noChangeAspect="1" noChangeShapeType="1"/>
            </p:cNvSpPr>
            <p:nvPr/>
          </p:nvSpPr>
          <p:spPr bwMode="auto">
            <a:xfrm>
              <a:off x="837" y="1853"/>
              <a:ext cx="47" cy="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31" name="Line 101"/>
            <p:cNvSpPr>
              <a:spLocks noChangeAspect="1" noChangeShapeType="1"/>
            </p:cNvSpPr>
            <p:nvPr/>
          </p:nvSpPr>
          <p:spPr bwMode="auto">
            <a:xfrm>
              <a:off x="859" y="1853"/>
              <a:ext cx="25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32" name="Line 102"/>
            <p:cNvSpPr>
              <a:spLocks noChangeAspect="1" noChangeShapeType="1"/>
            </p:cNvSpPr>
            <p:nvPr/>
          </p:nvSpPr>
          <p:spPr bwMode="auto">
            <a:xfrm>
              <a:off x="889" y="1895"/>
              <a:ext cx="4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33" name="Line 103"/>
            <p:cNvSpPr>
              <a:spLocks noChangeAspect="1" noChangeShapeType="1"/>
            </p:cNvSpPr>
            <p:nvPr/>
          </p:nvSpPr>
          <p:spPr bwMode="auto">
            <a:xfrm>
              <a:off x="893" y="1878"/>
              <a:ext cx="2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34" name="Line 104"/>
            <p:cNvSpPr>
              <a:spLocks noChangeAspect="1" noChangeShapeType="1"/>
            </p:cNvSpPr>
            <p:nvPr/>
          </p:nvSpPr>
          <p:spPr bwMode="auto">
            <a:xfrm>
              <a:off x="903" y="1877"/>
              <a:ext cx="3" cy="1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35" name="Line 105"/>
            <p:cNvSpPr>
              <a:spLocks noChangeAspect="1" noChangeShapeType="1"/>
            </p:cNvSpPr>
            <p:nvPr/>
          </p:nvSpPr>
          <p:spPr bwMode="auto">
            <a:xfrm>
              <a:off x="915" y="1877"/>
              <a:ext cx="4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36" name="Freeform 106"/>
            <p:cNvSpPr>
              <a:spLocks noChangeAspect="1"/>
            </p:cNvSpPr>
            <p:nvPr/>
          </p:nvSpPr>
          <p:spPr bwMode="auto">
            <a:xfrm>
              <a:off x="722" y="1801"/>
              <a:ext cx="173" cy="144"/>
            </a:xfrm>
            <a:custGeom>
              <a:avLst/>
              <a:gdLst>
                <a:gd name="T0" fmla="*/ 0 w 287"/>
                <a:gd name="T1" fmla="*/ 0 h 239"/>
                <a:gd name="T2" fmla="*/ 1 w 287"/>
                <a:gd name="T3" fmla="*/ 1 h 239"/>
                <a:gd name="T4" fmla="*/ 1 w 287"/>
                <a:gd name="T5" fmla="*/ 1 h 239"/>
                <a:gd name="T6" fmla="*/ 1 w 287"/>
                <a:gd name="T7" fmla="*/ 1 h 239"/>
                <a:gd name="T8" fmla="*/ 1 w 287"/>
                <a:gd name="T9" fmla="*/ 1 h 239"/>
                <a:gd name="T10" fmla="*/ 1 w 287"/>
                <a:gd name="T11" fmla="*/ 1 h 239"/>
                <a:gd name="T12" fmla="*/ 1 w 287"/>
                <a:gd name="T13" fmla="*/ 1 h 239"/>
                <a:gd name="T14" fmla="*/ 1 w 287"/>
                <a:gd name="T15" fmla="*/ 1 h 239"/>
                <a:gd name="T16" fmla="*/ 1 w 287"/>
                <a:gd name="T17" fmla="*/ 1 h 239"/>
                <a:gd name="T18" fmla="*/ 1 w 287"/>
                <a:gd name="T19" fmla="*/ 1 h 239"/>
                <a:gd name="T20" fmla="*/ 1 w 287"/>
                <a:gd name="T21" fmla="*/ 1 h 239"/>
                <a:gd name="T22" fmla="*/ 1 w 287"/>
                <a:gd name="T23" fmla="*/ 1 h 239"/>
                <a:gd name="T24" fmla="*/ 1 w 287"/>
                <a:gd name="T25" fmla="*/ 1 h 239"/>
                <a:gd name="T26" fmla="*/ 1 w 287"/>
                <a:gd name="T27" fmla="*/ 1 h 2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87"/>
                <a:gd name="T43" fmla="*/ 0 h 239"/>
                <a:gd name="T44" fmla="*/ 287 w 287"/>
                <a:gd name="T45" fmla="*/ 239 h 2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87" h="239">
                  <a:moveTo>
                    <a:pt x="0" y="0"/>
                  </a:moveTo>
                  <a:lnTo>
                    <a:pt x="28" y="5"/>
                  </a:lnTo>
                  <a:lnTo>
                    <a:pt x="52" y="5"/>
                  </a:lnTo>
                  <a:lnTo>
                    <a:pt x="71" y="19"/>
                  </a:lnTo>
                  <a:lnTo>
                    <a:pt x="110" y="33"/>
                  </a:lnTo>
                  <a:lnTo>
                    <a:pt x="138" y="52"/>
                  </a:lnTo>
                  <a:lnTo>
                    <a:pt x="134" y="72"/>
                  </a:lnTo>
                  <a:lnTo>
                    <a:pt x="158" y="91"/>
                  </a:lnTo>
                  <a:lnTo>
                    <a:pt x="181" y="100"/>
                  </a:lnTo>
                  <a:lnTo>
                    <a:pt x="196" y="129"/>
                  </a:lnTo>
                  <a:lnTo>
                    <a:pt x="205" y="148"/>
                  </a:lnTo>
                  <a:lnTo>
                    <a:pt x="242" y="170"/>
                  </a:lnTo>
                  <a:lnTo>
                    <a:pt x="253" y="206"/>
                  </a:lnTo>
                  <a:lnTo>
                    <a:pt x="287" y="239"/>
                  </a:lnTo>
                </a:path>
              </a:pathLst>
            </a:custGeom>
            <a:solidFill>
              <a:srgbClr val="CC99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337" name="Freeform 107"/>
            <p:cNvSpPr>
              <a:spLocks noChangeAspect="1"/>
            </p:cNvSpPr>
            <p:nvPr/>
          </p:nvSpPr>
          <p:spPr bwMode="auto">
            <a:xfrm>
              <a:off x="643" y="1803"/>
              <a:ext cx="238" cy="171"/>
            </a:xfrm>
            <a:custGeom>
              <a:avLst/>
              <a:gdLst>
                <a:gd name="T0" fmla="*/ 0 w 198"/>
                <a:gd name="T1" fmla="*/ 1597 h 142"/>
                <a:gd name="T2" fmla="*/ 861 w 198"/>
                <a:gd name="T3" fmla="*/ 0 h 142"/>
                <a:gd name="T4" fmla="*/ 2596 w 198"/>
                <a:gd name="T5" fmla="*/ 1434 h 142"/>
                <a:gd name="T6" fmla="*/ 1898 w 198"/>
                <a:gd name="T7" fmla="*/ 1727 h 142"/>
                <a:gd name="T8" fmla="*/ 2025 w 198"/>
                <a:gd name="T9" fmla="*/ 1923 h 142"/>
                <a:gd name="T10" fmla="*/ 234 w 198"/>
                <a:gd name="T11" fmla="*/ 1640 h 142"/>
                <a:gd name="T12" fmla="*/ 0 w 198"/>
                <a:gd name="T13" fmla="*/ 1597 h 1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8"/>
                <a:gd name="T22" fmla="*/ 0 h 142"/>
                <a:gd name="T23" fmla="*/ 198 w 198"/>
                <a:gd name="T24" fmla="*/ 142 h 1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8" h="142">
                  <a:moveTo>
                    <a:pt x="0" y="118"/>
                  </a:moveTo>
                  <a:lnTo>
                    <a:pt x="66" y="0"/>
                  </a:lnTo>
                  <a:lnTo>
                    <a:pt x="198" y="106"/>
                  </a:lnTo>
                  <a:lnTo>
                    <a:pt x="144" y="128"/>
                  </a:lnTo>
                  <a:lnTo>
                    <a:pt x="154" y="142"/>
                  </a:lnTo>
                  <a:lnTo>
                    <a:pt x="18" y="122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CC99FF"/>
            </a:solidFill>
            <a:ln w="3175">
              <a:solidFill>
                <a:srgbClr val="CC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1338" name="Freeform 108"/>
            <p:cNvSpPr>
              <a:spLocks noChangeAspect="1"/>
            </p:cNvSpPr>
            <p:nvPr/>
          </p:nvSpPr>
          <p:spPr bwMode="auto">
            <a:xfrm>
              <a:off x="643" y="2060"/>
              <a:ext cx="161" cy="185"/>
            </a:xfrm>
            <a:custGeom>
              <a:avLst/>
              <a:gdLst>
                <a:gd name="T0" fmla="*/ 0 w 134"/>
                <a:gd name="T1" fmla="*/ 0 h 154"/>
                <a:gd name="T2" fmla="*/ 672 w 134"/>
                <a:gd name="T3" fmla="*/ 2012 h 154"/>
                <a:gd name="T4" fmla="*/ 733 w 134"/>
                <a:gd name="T5" fmla="*/ 1792 h 154"/>
                <a:gd name="T6" fmla="*/ 1746 w 134"/>
                <a:gd name="T7" fmla="*/ 465 h 154"/>
                <a:gd name="T8" fmla="*/ 786 w 134"/>
                <a:gd name="T9" fmla="*/ 465 h 154"/>
                <a:gd name="T10" fmla="*/ 524 w 134"/>
                <a:gd name="T11" fmla="*/ 338 h 154"/>
                <a:gd name="T12" fmla="*/ 338 w 134"/>
                <a:gd name="T13" fmla="*/ 149 h 154"/>
                <a:gd name="T14" fmla="*/ 126 w 134"/>
                <a:gd name="T15" fmla="*/ 124 h 154"/>
                <a:gd name="T16" fmla="*/ 0 w 134"/>
                <a:gd name="T17" fmla="*/ 0 h 1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4"/>
                <a:gd name="T28" fmla="*/ 0 h 154"/>
                <a:gd name="T29" fmla="*/ 134 w 134"/>
                <a:gd name="T30" fmla="*/ 154 h 1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4" h="154">
                  <a:moveTo>
                    <a:pt x="0" y="0"/>
                  </a:moveTo>
                  <a:lnTo>
                    <a:pt x="52" y="154"/>
                  </a:lnTo>
                  <a:lnTo>
                    <a:pt x="56" y="138"/>
                  </a:lnTo>
                  <a:lnTo>
                    <a:pt x="134" y="36"/>
                  </a:lnTo>
                  <a:lnTo>
                    <a:pt x="60" y="36"/>
                  </a:lnTo>
                  <a:lnTo>
                    <a:pt x="40" y="26"/>
                  </a:lnTo>
                  <a:lnTo>
                    <a:pt x="26" y="12"/>
                  </a:lnTo>
                  <a:lnTo>
                    <a:pt x="1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900"/>
            </a:solidFill>
            <a:ln w="3175">
              <a:solidFill>
                <a:srgbClr val="CC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1226" name="Line 109"/>
          <p:cNvSpPr>
            <a:spLocks noChangeAspect="1" noChangeShapeType="1"/>
          </p:cNvSpPr>
          <p:nvPr/>
        </p:nvSpPr>
        <p:spPr bwMode="auto">
          <a:xfrm>
            <a:off x="1597025" y="4535488"/>
            <a:ext cx="6838950" cy="16383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227" name="Line 110"/>
          <p:cNvSpPr>
            <a:spLocks noChangeAspect="1" noChangeShapeType="1"/>
          </p:cNvSpPr>
          <p:nvPr/>
        </p:nvSpPr>
        <p:spPr bwMode="auto">
          <a:xfrm flipV="1">
            <a:off x="1665288" y="3127375"/>
            <a:ext cx="2849562" cy="1312863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228" name="Freeform 112"/>
          <p:cNvSpPr>
            <a:spLocks noChangeAspect="1"/>
          </p:cNvSpPr>
          <p:nvPr/>
        </p:nvSpPr>
        <p:spPr bwMode="auto">
          <a:xfrm>
            <a:off x="4403725" y="3263900"/>
            <a:ext cx="76200" cy="555625"/>
          </a:xfrm>
          <a:custGeom>
            <a:avLst/>
            <a:gdLst>
              <a:gd name="T0" fmla="*/ 2147483646 w 33"/>
              <a:gd name="T1" fmla="*/ 2147483646 h 244"/>
              <a:gd name="T2" fmla="*/ 2147483646 w 33"/>
              <a:gd name="T3" fmla="*/ 2147483646 h 244"/>
              <a:gd name="T4" fmla="*/ 0 w 33"/>
              <a:gd name="T5" fmla="*/ 2147483646 h 244"/>
              <a:gd name="T6" fmla="*/ 2147483646 w 33"/>
              <a:gd name="T7" fmla="*/ 2147483646 h 244"/>
              <a:gd name="T8" fmla="*/ 2147483646 w 33"/>
              <a:gd name="T9" fmla="*/ 2147483646 h 244"/>
              <a:gd name="T10" fmla="*/ 2147483646 w 33"/>
              <a:gd name="T11" fmla="*/ 2147483646 h 244"/>
              <a:gd name="T12" fmla="*/ 2147483646 w 33"/>
              <a:gd name="T13" fmla="*/ 2147483646 h 244"/>
              <a:gd name="T14" fmla="*/ 2147483646 w 33"/>
              <a:gd name="T15" fmla="*/ 0 h 244"/>
              <a:gd name="T16" fmla="*/ 2147483646 w 33"/>
              <a:gd name="T17" fmla="*/ 2147483646 h 244"/>
              <a:gd name="T18" fmla="*/ 2147483646 w 33"/>
              <a:gd name="T19" fmla="*/ 2147483646 h 244"/>
              <a:gd name="T20" fmla="*/ 2147483646 w 33"/>
              <a:gd name="T21" fmla="*/ 2147483646 h 244"/>
              <a:gd name="T22" fmla="*/ 2147483646 w 33"/>
              <a:gd name="T23" fmla="*/ 2147483646 h 244"/>
              <a:gd name="T24" fmla="*/ 2147483646 w 33"/>
              <a:gd name="T25" fmla="*/ 2147483646 h 244"/>
              <a:gd name="T26" fmla="*/ 2147483646 w 33"/>
              <a:gd name="T27" fmla="*/ 2147483646 h 2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3"/>
              <a:gd name="T43" fmla="*/ 0 h 244"/>
              <a:gd name="T44" fmla="*/ 33 w 33"/>
              <a:gd name="T45" fmla="*/ 244 h 24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3" h="244">
                <a:moveTo>
                  <a:pt x="2" y="244"/>
                </a:moveTo>
                <a:cubicBezTo>
                  <a:pt x="1" y="239"/>
                  <a:pt x="3" y="232"/>
                  <a:pt x="3" y="225"/>
                </a:cubicBezTo>
                <a:lnTo>
                  <a:pt x="0" y="204"/>
                </a:lnTo>
                <a:lnTo>
                  <a:pt x="8" y="183"/>
                </a:lnTo>
                <a:lnTo>
                  <a:pt x="11" y="153"/>
                </a:lnTo>
                <a:lnTo>
                  <a:pt x="6" y="130"/>
                </a:lnTo>
                <a:lnTo>
                  <a:pt x="6" y="24"/>
                </a:lnTo>
                <a:lnTo>
                  <a:pt x="30" y="0"/>
                </a:lnTo>
                <a:lnTo>
                  <a:pt x="33" y="126"/>
                </a:lnTo>
                <a:lnTo>
                  <a:pt x="33" y="147"/>
                </a:lnTo>
                <a:lnTo>
                  <a:pt x="29" y="186"/>
                </a:lnTo>
                <a:lnTo>
                  <a:pt x="26" y="201"/>
                </a:lnTo>
                <a:cubicBezTo>
                  <a:pt x="24" y="219"/>
                  <a:pt x="29" y="232"/>
                  <a:pt x="12" y="235"/>
                </a:cubicBezTo>
                <a:cubicBezTo>
                  <a:pt x="10" y="238"/>
                  <a:pt x="6" y="244"/>
                  <a:pt x="2" y="244"/>
                </a:cubicBezTo>
                <a:close/>
              </a:path>
            </a:pathLst>
          </a:custGeom>
          <a:gradFill rotWithShape="0">
            <a:gsLst>
              <a:gs pos="0">
                <a:srgbClr val="CC9900"/>
              </a:gs>
              <a:gs pos="100000">
                <a:srgbClr val="CC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229" name="Freeform 113"/>
          <p:cNvSpPr>
            <a:spLocks noChangeAspect="1"/>
          </p:cNvSpPr>
          <p:nvPr/>
        </p:nvSpPr>
        <p:spPr bwMode="auto">
          <a:xfrm>
            <a:off x="4459288" y="3235325"/>
            <a:ext cx="168275" cy="558800"/>
          </a:xfrm>
          <a:custGeom>
            <a:avLst/>
            <a:gdLst>
              <a:gd name="T0" fmla="*/ 0 w 74"/>
              <a:gd name="T1" fmla="*/ 2147483646 h 244"/>
              <a:gd name="T2" fmla="*/ 2147483646 w 74"/>
              <a:gd name="T3" fmla="*/ 2147483646 h 244"/>
              <a:gd name="T4" fmla="*/ 2147483646 w 74"/>
              <a:gd name="T5" fmla="*/ 2147483646 h 244"/>
              <a:gd name="T6" fmla="*/ 2147483646 w 74"/>
              <a:gd name="T7" fmla="*/ 2147483646 h 244"/>
              <a:gd name="T8" fmla="*/ 2147483646 w 74"/>
              <a:gd name="T9" fmla="*/ 2147483646 h 244"/>
              <a:gd name="T10" fmla="*/ 2147483646 w 74"/>
              <a:gd name="T11" fmla="*/ 2147483646 h 244"/>
              <a:gd name="T12" fmla="*/ 2147483646 w 74"/>
              <a:gd name="T13" fmla="*/ 0 h 244"/>
              <a:gd name="T14" fmla="*/ 2147483646 w 74"/>
              <a:gd name="T15" fmla="*/ 2147483646 h 244"/>
              <a:gd name="T16" fmla="*/ 2147483646 w 74"/>
              <a:gd name="T17" fmla="*/ 2147483646 h 244"/>
              <a:gd name="T18" fmla="*/ 2147483646 w 74"/>
              <a:gd name="T19" fmla="*/ 2147483646 h 244"/>
              <a:gd name="T20" fmla="*/ 2147483646 w 74"/>
              <a:gd name="T21" fmla="*/ 2147483646 h 244"/>
              <a:gd name="T22" fmla="*/ 2147483646 w 74"/>
              <a:gd name="T23" fmla="*/ 2147483646 h 244"/>
              <a:gd name="T24" fmla="*/ 2147483646 w 74"/>
              <a:gd name="T25" fmla="*/ 2147483646 h 244"/>
              <a:gd name="T26" fmla="*/ 2147483646 w 74"/>
              <a:gd name="T27" fmla="*/ 2147483646 h 244"/>
              <a:gd name="T28" fmla="*/ 0 w 74"/>
              <a:gd name="T29" fmla="*/ 2147483646 h 24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4"/>
              <a:gd name="T46" fmla="*/ 0 h 244"/>
              <a:gd name="T47" fmla="*/ 74 w 74"/>
              <a:gd name="T48" fmla="*/ 244 h 24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4" h="244">
                <a:moveTo>
                  <a:pt x="0" y="232"/>
                </a:moveTo>
                <a:lnTo>
                  <a:pt x="6" y="210"/>
                </a:lnTo>
                <a:lnTo>
                  <a:pt x="6" y="175"/>
                </a:lnTo>
                <a:lnTo>
                  <a:pt x="11" y="148"/>
                </a:lnTo>
                <a:lnTo>
                  <a:pt x="9" y="91"/>
                </a:lnTo>
                <a:lnTo>
                  <a:pt x="8" y="12"/>
                </a:lnTo>
                <a:lnTo>
                  <a:pt x="33" y="0"/>
                </a:lnTo>
                <a:lnTo>
                  <a:pt x="74" y="12"/>
                </a:lnTo>
                <a:lnTo>
                  <a:pt x="72" y="132"/>
                </a:lnTo>
                <a:lnTo>
                  <a:pt x="74" y="180"/>
                </a:lnTo>
                <a:cubicBezTo>
                  <a:pt x="71" y="194"/>
                  <a:pt x="70" y="210"/>
                  <a:pt x="56" y="213"/>
                </a:cubicBezTo>
                <a:cubicBezTo>
                  <a:pt x="37" y="227"/>
                  <a:pt x="43" y="220"/>
                  <a:pt x="35" y="231"/>
                </a:cubicBezTo>
                <a:cubicBezTo>
                  <a:pt x="31" y="244"/>
                  <a:pt x="28" y="240"/>
                  <a:pt x="14" y="238"/>
                </a:cubicBezTo>
                <a:cubicBezTo>
                  <a:pt x="7" y="240"/>
                  <a:pt x="10" y="240"/>
                  <a:pt x="6" y="240"/>
                </a:cubicBezTo>
                <a:lnTo>
                  <a:pt x="0" y="232"/>
                </a:lnTo>
                <a:close/>
              </a:path>
            </a:pathLst>
          </a:custGeom>
          <a:gradFill rotWithShape="0">
            <a:gsLst>
              <a:gs pos="0">
                <a:srgbClr val="CC9900"/>
              </a:gs>
              <a:gs pos="100000">
                <a:srgbClr val="CC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230" name="Freeform 114"/>
          <p:cNvSpPr>
            <a:spLocks noChangeAspect="1"/>
          </p:cNvSpPr>
          <p:nvPr/>
        </p:nvSpPr>
        <p:spPr bwMode="auto">
          <a:xfrm>
            <a:off x="4460875" y="3051175"/>
            <a:ext cx="146050" cy="123825"/>
          </a:xfrm>
          <a:custGeom>
            <a:avLst/>
            <a:gdLst>
              <a:gd name="T0" fmla="*/ 2147483646 w 93"/>
              <a:gd name="T1" fmla="*/ 0 h 78"/>
              <a:gd name="T2" fmla="*/ 0 w 93"/>
              <a:gd name="T3" fmla="*/ 2147483646 h 78"/>
              <a:gd name="T4" fmla="*/ 2147483646 w 93"/>
              <a:gd name="T5" fmla="*/ 2147483646 h 78"/>
              <a:gd name="T6" fmla="*/ 2147483646 w 93"/>
              <a:gd name="T7" fmla="*/ 0 h 78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78"/>
              <a:gd name="T14" fmla="*/ 93 w 93"/>
              <a:gd name="T15" fmla="*/ 78 h 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78">
                <a:moveTo>
                  <a:pt x="46" y="0"/>
                </a:moveTo>
                <a:lnTo>
                  <a:pt x="0" y="78"/>
                </a:lnTo>
                <a:lnTo>
                  <a:pt x="93" y="78"/>
                </a:lnTo>
                <a:lnTo>
                  <a:pt x="46" y="0"/>
                </a:lnTo>
                <a:close/>
              </a:path>
            </a:pathLst>
          </a:custGeom>
          <a:solidFill>
            <a:srgbClr val="FF3399"/>
          </a:solidFill>
          <a:ln w="127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1231" name="Freeform 115"/>
          <p:cNvSpPr>
            <a:spLocks noChangeAspect="1"/>
          </p:cNvSpPr>
          <p:nvPr/>
        </p:nvSpPr>
        <p:spPr bwMode="auto">
          <a:xfrm>
            <a:off x="4391025" y="3197225"/>
            <a:ext cx="252413" cy="103188"/>
          </a:xfrm>
          <a:custGeom>
            <a:avLst/>
            <a:gdLst>
              <a:gd name="T0" fmla="*/ 0 w 223"/>
              <a:gd name="T1" fmla="*/ 2147483646 h 91"/>
              <a:gd name="T2" fmla="*/ 2147483646 w 223"/>
              <a:gd name="T3" fmla="*/ 2147483646 h 91"/>
              <a:gd name="T4" fmla="*/ 2147483646 w 223"/>
              <a:gd name="T5" fmla="*/ 0 h 91"/>
              <a:gd name="T6" fmla="*/ 2147483646 w 223"/>
              <a:gd name="T7" fmla="*/ 2147483646 h 91"/>
              <a:gd name="T8" fmla="*/ 2147483646 w 223"/>
              <a:gd name="T9" fmla="*/ 2147483646 h 91"/>
              <a:gd name="T10" fmla="*/ 2147483646 w 223"/>
              <a:gd name="T11" fmla="*/ 2147483646 h 91"/>
              <a:gd name="T12" fmla="*/ 2147483646 w 223"/>
              <a:gd name="T13" fmla="*/ 2147483646 h 91"/>
              <a:gd name="T14" fmla="*/ 2147483646 w 223"/>
              <a:gd name="T15" fmla="*/ 2147483646 h 91"/>
              <a:gd name="T16" fmla="*/ 0 w 223"/>
              <a:gd name="T17" fmla="*/ 2147483646 h 9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3"/>
              <a:gd name="T28" fmla="*/ 0 h 91"/>
              <a:gd name="T29" fmla="*/ 223 w 223"/>
              <a:gd name="T30" fmla="*/ 91 h 9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3" h="91">
                <a:moveTo>
                  <a:pt x="0" y="86"/>
                </a:moveTo>
                <a:lnTo>
                  <a:pt x="72" y="14"/>
                </a:lnTo>
                <a:lnTo>
                  <a:pt x="129" y="0"/>
                </a:lnTo>
                <a:lnTo>
                  <a:pt x="223" y="43"/>
                </a:lnTo>
                <a:lnTo>
                  <a:pt x="206" y="62"/>
                </a:lnTo>
                <a:lnTo>
                  <a:pt x="120" y="37"/>
                </a:lnTo>
                <a:lnTo>
                  <a:pt x="77" y="51"/>
                </a:lnTo>
                <a:lnTo>
                  <a:pt x="29" y="91"/>
                </a:lnTo>
                <a:lnTo>
                  <a:pt x="0" y="86"/>
                </a:lnTo>
              </a:path>
            </a:pathLst>
          </a:custGeom>
          <a:solidFill>
            <a:srgbClr val="CC66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1232" name="Freeform 116"/>
          <p:cNvSpPr>
            <a:spLocks noChangeAspect="1"/>
          </p:cNvSpPr>
          <p:nvPr/>
        </p:nvSpPr>
        <p:spPr bwMode="auto">
          <a:xfrm>
            <a:off x="4410075" y="3548063"/>
            <a:ext cx="234950" cy="57150"/>
          </a:xfrm>
          <a:custGeom>
            <a:avLst/>
            <a:gdLst>
              <a:gd name="T0" fmla="*/ 0 w 207"/>
              <a:gd name="T1" fmla="*/ 2147483646 h 50"/>
              <a:gd name="T2" fmla="*/ 2147483646 w 207"/>
              <a:gd name="T3" fmla="*/ 0 h 50"/>
              <a:gd name="T4" fmla="*/ 2147483646 w 207"/>
              <a:gd name="T5" fmla="*/ 2147483646 h 50"/>
              <a:gd name="T6" fmla="*/ 2147483646 w 207"/>
              <a:gd name="T7" fmla="*/ 2147483646 h 50"/>
              <a:gd name="T8" fmla="*/ 2147483646 w 207"/>
              <a:gd name="T9" fmla="*/ 2147483646 h 50"/>
              <a:gd name="T10" fmla="*/ 2147483646 w 207"/>
              <a:gd name="T11" fmla="*/ 2147483646 h 50"/>
              <a:gd name="T12" fmla="*/ 0 w 207"/>
              <a:gd name="T13" fmla="*/ 2147483646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7"/>
              <a:gd name="T22" fmla="*/ 0 h 50"/>
              <a:gd name="T23" fmla="*/ 207 w 207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7" h="50">
                <a:moveTo>
                  <a:pt x="0" y="24"/>
                </a:moveTo>
                <a:lnTo>
                  <a:pt x="63" y="0"/>
                </a:lnTo>
                <a:lnTo>
                  <a:pt x="207" y="5"/>
                </a:lnTo>
                <a:lnTo>
                  <a:pt x="207" y="31"/>
                </a:lnTo>
                <a:lnTo>
                  <a:pt x="68" y="20"/>
                </a:lnTo>
                <a:lnTo>
                  <a:pt x="1" y="50"/>
                </a:lnTo>
                <a:lnTo>
                  <a:pt x="0" y="24"/>
                </a:lnTo>
              </a:path>
            </a:pathLst>
          </a:custGeom>
          <a:solidFill>
            <a:srgbClr val="CC66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1233" name="Line 117"/>
          <p:cNvSpPr>
            <a:spLocks noChangeAspect="1" noChangeShapeType="1"/>
          </p:cNvSpPr>
          <p:nvPr/>
        </p:nvSpPr>
        <p:spPr bwMode="auto">
          <a:xfrm>
            <a:off x="4479925" y="3254375"/>
            <a:ext cx="0" cy="293688"/>
          </a:xfrm>
          <a:prstGeom prst="line">
            <a:avLst/>
          </a:prstGeom>
          <a:noFill/>
          <a:ln w="6350">
            <a:solidFill>
              <a:srgbClr val="CC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34" name="Freeform 118"/>
          <p:cNvSpPr>
            <a:spLocks noChangeAspect="1"/>
          </p:cNvSpPr>
          <p:nvPr/>
        </p:nvSpPr>
        <p:spPr bwMode="auto">
          <a:xfrm>
            <a:off x="4502150" y="3267075"/>
            <a:ext cx="77788" cy="261938"/>
          </a:xfrm>
          <a:custGeom>
            <a:avLst/>
            <a:gdLst>
              <a:gd name="T0" fmla="*/ 2147483646 w 69"/>
              <a:gd name="T1" fmla="*/ 2147483646 h 228"/>
              <a:gd name="T2" fmla="*/ 2147483646 w 69"/>
              <a:gd name="T3" fmla="*/ 2147483646 h 228"/>
              <a:gd name="T4" fmla="*/ 2147483646 w 69"/>
              <a:gd name="T5" fmla="*/ 2147483646 h 228"/>
              <a:gd name="T6" fmla="*/ 2147483646 w 69"/>
              <a:gd name="T7" fmla="*/ 2147483646 h 228"/>
              <a:gd name="T8" fmla="*/ 2147483646 w 69"/>
              <a:gd name="T9" fmla="*/ 2147483646 h 228"/>
              <a:gd name="T10" fmla="*/ 2147483646 w 69"/>
              <a:gd name="T11" fmla="*/ 0 h 228"/>
              <a:gd name="T12" fmla="*/ 2147483646 w 69"/>
              <a:gd name="T13" fmla="*/ 2147483646 h 228"/>
              <a:gd name="T14" fmla="*/ 0 w 69"/>
              <a:gd name="T15" fmla="*/ 2147483646 h 228"/>
              <a:gd name="T16" fmla="*/ 2147483646 w 69"/>
              <a:gd name="T17" fmla="*/ 2147483646 h 22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9"/>
              <a:gd name="T28" fmla="*/ 0 h 228"/>
              <a:gd name="T29" fmla="*/ 69 w 69"/>
              <a:gd name="T30" fmla="*/ 228 h 22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9" h="228">
                <a:moveTo>
                  <a:pt x="2" y="228"/>
                </a:moveTo>
                <a:lnTo>
                  <a:pt x="69" y="228"/>
                </a:lnTo>
                <a:lnTo>
                  <a:pt x="69" y="23"/>
                </a:lnTo>
                <a:lnTo>
                  <a:pt x="59" y="13"/>
                </a:lnTo>
                <a:lnTo>
                  <a:pt x="49" y="3"/>
                </a:lnTo>
                <a:lnTo>
                  <a:pt x="38" y="0"/>
                </a:lnTo>
                <a:lnTo>
                  <a:pt x="14" y="3"/>
                </a:lnTo>
                <a:lnTo>
                  <a:pt x="0" y="15"/>
                </a:lnTo>
                <a:lnTo>
                  <a:pt x="2" y="228"/>
                </a:lnTo>
                <a:close/>
              </a:path>
            </a:pathLst>
          </a:custGeom>
          <a:gradFill rotWithShape="0">
            <a:gsLst>
              <a:gs pos="0">
                <a:srgbClr val="410056"/>
              </a:gs>
              <a:gs pos="50000">
                <a:srgbClr val="9900CC"/>
              </a:gs>
              <a:gs pos="100000">
                <a:srgbClr val="410056"/>
              </a:gs>
            </a:gsLst>
            <a:lin ang="0" scaled="1"/>
          </a:gra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1235" name="Freeform 119"/>
          <p:cNvSpPr>
            <a:spLocks noChangeAspect="1"/>
          </p:cNvSpPr>
          <p:nvPr/>
        </p:nvSpPr>
        <p:spPr bwMode="auto">
          <a:xfrm>
            <a:off x="4427538" y="3298825"/>
            <a:ext cx="34925" cy="244475"/>
          </a:xfrm>
          <a:custGeom>
            <a:avLst/>
            <a:gdLst>
              <a:gd name="T0" fmla="*/ 0 w 16"/>
              <a:gd name="T1" fmla="*/ 2147483646 h 108"/>
              <a:gd name="T2" fmla="*/ 2147483646 w 16"/>
              <a:gd name="T3" fmla="*/ 2147483646 h 108"/>
              <a:gd name="T4" fmla="*/ 2147483646 w 16"/>
              <a:gd name="T5" fmla="*/ 0 h 108"/>
              <a:gd name="T6" fmla="*/ 2147483646 w 16"/>
              <a:gd name="T7" fmla="*/ 0 h 108"/>
              <a:gd name="T8" fmla="*/ 2147483646 w 16"/>
              <a:gd name="T9" fmla="*/ 2147483646 h 108"/>
              <a:gd name="T10" fmla="*/ 0 w 16"/>
              <a:gd name="T11" fmla="*/ 2147483646 h 108"/>
              <a:gd name="T12" fmla="*/ 0 w 16"/>
              <a:gd name="T13" fmla="*/ 2147483646 h 1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108"/>
              <a:gd name="T23" fmla="*/ 16 w 16"/>
              <a:gd name="T24" fmla="*/ 108 h 1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108">
                <a:moveTo>
                  <a:pt x="0" y="108"/>
                </a:moveTo>
                <a:lnTo>
                  <a:pt x="16" y="97"/>
                </a:lnTo>
                <a:lnTo>
                  <a:pt x="16" y="0"/>
                </a:lnTo>
                <a:lnTo>
                  <a:pt x="9" y="0"/>
                </a:lnTo>
                <a:lnTo>
                  <a:pt x="2" y="3"/>
                </a:lnTo>
                <a:lnTo>
                  <a:pt x="0" y="8"/>
                </a:lnTo>
                <a:lnTo>
                  <a:pt x="0" y="108"/>
                </a:lnTo>
                <a:close/>
              </a:path>
            </a:pathLst>
          </a:custGeom>
          <a:gradFill rotWithShape="0">
            <a:gsLst>
              <a:gs pos="0">
                <a:srgbClr val="410056"/>
              </a:gs>
              <a:gs pos="50000">
                <a:srgbClr val="9900CC"/>
              </a:gs>
              <a:gs pos="100000">
                <a:srgbClr val="410056"/>
              </a:gs>
            </a:gsLst>
            <a:lin ang="0" scaled="1"/>
          </a:gra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1236" name="Freeform 120"/>
          <p:cNvSpPr>
            <a:spLocks noChangeAspect="1"/>
          </p:cNvSpPr>
          <p:nvPr/>
        </p:nvSpPr>
        <p:spPr bwMode="auto">
          <a:xfrm>
            <a:off x="4410075" y="3600450"/>
            <a:ext cx="12700" cy="225425"/>
          </a:xfrm>
          <a:custGeom>
            <a:avLst/>
            <a:gdLst>
              <a:gd name="T0" fmla="*/ 2147483646 w 11"/>
              <a:gd name="T1" fmla="*/ 0 h 196"/>
              <a:gd name="T2" fmla="*/ 2147483646 w 11"/>
              <a:gd name="T3" fmla="*/ 2147483646 h 196"/>
              <a:gd name="T4" fmla="*/ 2147483646 w 11"/>
              <a:gd name="T5" fmla="*/ 2147483646 h 196"/>
              <a:gd name="T6" fmla="*/ 2147483646 w 11"/>
              <a:gd name="T7" fmla="*/ 2147483646 h 196"/>
              <a:gd name="T8" fmla="*/ 0 w 11"/>
              <a:gd name="T9" fmla="*/ 2147483646 h 196"/>
              <a:gd name="T10" fmla="*/ 0 w 11"/>
              <a:gd name="T11" fmla="*/ 2147483646 h 1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"/>
              <a:gd name="T19" fmla="*/ 0 h 196"/>
              <a:gd name="T20" fmla="*/ 11 w 11"/>
              <a:gd name="T21" fmla="*/ 196 h 1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" h="196">
                <a:moveTo>
                  <a:pt x="6" y="0"/>
                </a:moveTo>
                <a:lnTo>
                  <a:pt x="11" y="62"/>
                </a:lnTo>
                <a:lnTo>
                  <a:pt x="4" y="77"/>
                </a:lnTo>
                <a:lnTo>
                  <a:pt x="1" y="96"/>
                </a:lnTo>
                <a:lnTo>
                  <a:pt x="0" y="109"/>
                </a:lnTo>
                <a:lnTo>
                  <a:pt x="0" y="196"/>
                </a:lnTo>
              </a:path>
            </a:pathLst>
          </a:custGeom>
          <a:noFill/>
          <a:ln w="6350">
            <a:solidFill>
              <a:srgbClr val="CC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37" name="Freeform 121"/>
          <p:cNvSpPr>
            <a:spLocks noChangeAspect="1"/>
          </p:cNvSpPr>
          <p:nvPr/>
        </p:nvSpPr>
        <p:spPr bwMode="auto">
          <a:xfrm>
            <a:off x="4460875" y="3578225"/>
            <a:ext cx="14288" cy="212725"/>
          </a:xfrm>
          <a:custGeom>
            <a:avLst/>
            <a:gdLst>
              <a:gd name="T0" fmla="*/ 2147483646 w 13"/>
              <a:gd name="T1" fmla="*/ 0 h 187"/>
              <a:gd name="T2" fmla="*/ 2147483646 w 13"/>
              <a:gd name="T3" fmla="*/ 2147483646 h 187"/>
              <a:gd name="T4" fmla="*/ 2147483646 w 13"/>
              <a:gd name="T5" fmla="*/ 2147483646 h 187"/>
              <a:gd name="T6" fmla="*/ 2147483646 w 13"/>
              <a:gd name="T7" fmla="*/ 2147483646 h 187"/>
              <a:gd name="T8" fmla="*/ 0 w 13"/>
              <a:gd name="T9" fmla="*/ 2147483646 h 187"/>
              <a:gd name="T10" fmla="*/ 2147483646 w 13"/>
              <a:gd name="T11" fmla="*/ 2147483646 h 18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"/>
              <a:gd name="T19" fmla="*/ 0 h 187"/>
              <a:gd name="T20" fmla="*/ 13 w 13"/>
              <a:gd name="T21" fmla="*/ 187 h 18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" h="187">
                <a:moveTo>
                  <a:pt x="10" y="0"/>
                </a:moveTo>
                <a:lnTo>
                  <a:pt x="13" y="70"/>
                </a:lnTo>
                <a:lnTo>
                  <a:pt x="8" y="89"/>
                </a:lnTo>
                <a:lnTo>
                  <a:pt x="4" y="113"/>
                </a:lnTo>
                <a:lnTo>
                  <a:pt x="0" y="132"/>
                </a:lnTo>
                <a:lnTo>
                  <a:pt x="4" y="187"/>
                </a:lnTo>
              </a:path>
            </a:pathLst>
          </a:custGeom>
          <a:solidFill>
            <a:srgbClr val="CC6600"/>
          </a:solidFill>
          <a:ln w="6350">
            <a:solidFill>
              <a:srgbClr val="CC66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1238" name="Line 122"/>
          <p:cNvSpPr>
            <a:spLocks noChangeAspect="1" noChangeShapeType="1"/>
          </p:cNvSpPr>
          <p:nvPr/>
        </p:nvSpPr>
        <p:spPr bwMode="auto">
          <a:xfrm>
            <a:off x="4622800" y="3587750"/>
            <a:ext cx="3175" cy="77788"/>
          </a:xfrm>
          <a:prstGeom prst="line">
            <a:avLst/>
          </a:prstGeom>
          <a:noFill/>
          <a:ln w="6350">
            <a:solidFill>
              <a:srgbClr val="CC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39" name="Oval 123"/>
          <p:cNvSpPr>
            <a:spLocks noChangeAspect="1" noChangeArrowheads="1"/>
          </p:cNvSpPr>
          <p:nvPr/>
        </p:nvSpPr>
        <p:spPr bwMode="auto">
          <a:xfrm>
            <a:off x="4516438" y="3616325"/>
            <a:ext cx="63500" cy="65088"/>
          </a:xfrm>
          <a:prstGeom prst="ellipse">
            <a:avLst/>
          </a:prstGeom>
          <a:solidFill>
            <a:schemeClr val="tx1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it-IT" altLang="it-IT"/>
          </a:p>
        </p:txBody>
      </p:sp>
      <p:sp>
        <p:nvSpPr>
          <p:cNvPr id="51240" name="Freeform 124"/>
          <p:cNvSpPr>
            <a:spLocks noChangeAspect="1"/>
          </p:cNvSpPr>
          <p:nvPr/>
        </p:nvSpPr>
        <p:spPr bwMode="auto">
          <a:xfrm>
            <a:off x="4516438" y="3644900"/>
            <a:ext cx="47625" cy="28575"/>
          </a:xfrm>
          <a:custGeom>
            <a:avLst/>
            <a:gdLst>
              <a:gd name="T0" fmla="*/ 0 w 43"/>
              <a:gd name="T1" fmla="*/ 0 h 28"/>
              <a:gd name="T2" fmla="*/ 2147483646 w 43"/>
              <a:gd name="T3" fmla="*/ 2147483646 h 28"/>
              <a:gd name="T4" fmla="*/ 2147483646 w 43"/>
              <a:gd name="T5" fmla="*/ 2147483646 h 28"/>
              <a:gd name="T6" fmla="*/ 0 60000 65536"/>
              <a:gd name="T7" fmla="*/ 0 60000 65536"/>
              <a:gd name="T8" fmla="*/ 0 60000 65536"/>
              <a:gd name="T9" fmla="*/ 0 w 43"/>
              <a:gd name="T10" fmla="*/ 0 h 28"/>
              <a:gd name="T11" fmla="*/ 43 w 43"/>
              <a:gd name="T12" fmla="*/ 28 h 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" h="28">
                <a:moveTo>
                  <a:pt x="0" y="0"/>
                </a:moveTo>
                <a:lnTo>
                  <a:pt x="27" y="4"/>
                </a:lnTo>
                <a:lnTo>
                  <a:pt x="43" y="28"/>
                </a:lnTo>
              </a:path>
            </a:pathLst>
          </a:custGeom>
          <a:solidFill>
            <a:schemeClr val="tx1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1241" name="Line 125"/>
          <p:cNvSpPr>
            <a:spLocks noChangeAspect="1" noChangeShapeType="1"/>
          </p:cNvSpPr>
          <p:nvPr/>
        </p:nvSpPr>
        <p:spPr bwMode="auto">
          <a:xfrm>
            <a:off x="4525963" y="3070225"/>
            <a:ext cx="1587" cy="127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42" name="Line 126"/>
          <p:cNvSpPr>
            <a:spLocks noChangeAspect="1" noChangeShapeType="1"/>
          </p:cNvSpPr>
          <p:nvPr/>
        </p:nvSpPr>
        <p:spPr bwMode="auto">
          <a:xfrm>
            <a:off x="4492625" y="3122613"/>
            <a:ext cx="66675" cy="4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43" name="Line 127"/>
          <p:cNvSpPr>
            <a:spLocks noChangeAspect="1" noChangeShapeType="1"/>
          </p:cNvSpPr>
          <p:nvPr/>
        </p:nvSpPr>
        <p:spPr bwMode="auto">
          <a:xfrm>
            <a:off x="4514850" y="3070225"/>
            <a:ext cx="2857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44" name="Line 128"/>
          <p:cNvSpPr>
            <a:spLocks noChangeAspect="1" noChangeShapeType="1"/>
          </p:cNvSpPr>
          <p:nvPr/>
        </p:nvSpPr>
        <p:spPr bwMode="auto">
          <a:xfrm>
            <a:off x="4492625" y="3114675"/>
            <a:ext cx="3175" cy="174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45" name="Line 129"/>
          <p:cNvSpPr>
            <a:spLocks noChangeAspect="1" noChangeShapeType="1"/>
          </p:cNvSpPr>
          <p:nvPr/>
        </p:nvSpPr>
        <p:spPr bwMode="auto">
          <a:xfrm>
            <a:off x="4559300" y="3114675"/>
            <a:ext cx="1588" cy="174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46" name="Line 130"/>
          <p:cNvSpPr>
            <a:spLocks noChangeAspect="1" noChangeShapeType="1"/>
          </p:cNvSpPr>
          <p:nvPr/>
        </p:nvSpPr>
        <p:spPr bwMode="auto">
          <a:xfrm flipV="1">
            <a:off x="4518025" y="2701925"/>
            <a:ext cx="9525" cy="21399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47" name="Freeform 131"/>
          <p:cNvSpPr>
            <a:spLocks noChangeAspect="1"/>
          </p:cNvSpPr>
          <p:nvPr/>
        </p:nvSpPr>
        <p:spPr bwMode="auto">
          <a:xfrm>
            <a:off x="4505325" y="2692400"/>
            <a:ext cx="42863" cy="69850"/>
          </a:xfrm>
          <a:custGeom>
            <a:avLst/>
            <a:gdLst>
              <a:gd name="T0" fmla="*/ 2147483646 w 38"/>
              <a:gd name="T1" fmla="*/ 0 h 60"/>
              <a:gd name="T2" fmla="*/ 0 w 38"/>
              <a:gd name="T3" fmla="*/ 2147483646 h 60"/>
              <a:gd name="T4" fmla="*/ 2147483646 w 38"/>
              <a:gd name="T5" fmla="*/ 2147483646 h 60"/>
              <a:gd name="T6" fmla="*/ 2147483646 w 38"/>
              <a:gd name="T7" fmla="*/ 0 h 60"/>
              <a:gd name="T8" fmla="*/ 0 60000 65536"/>
              <a:gd name="T9" fmla="*/ 0 60000 65536"/>
              <a:gd name="T10" fmla="*/ 0 60000 65536"/>
              <a:gd name="T11" fmla="*/ 0 60000 65536"/>
              <a:gd name="T12" fmla="*/ 0 w 38"/>
              <a:gd name="T13" fmla="*/ 0 h 60"/>
              <a:gd name="T14" fmla="*/ 38 w 38"/>
              <a:gd name="T15" fmla="*/ 60 h 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" h="60">
                <a:moveTo>
                  <a:pt x="19" y="0"/>
                </a:moveTo>
                <a:lnTo>
                  <a:pt x="0" y="60"/>
                </a:lnTo>
                <a:lnTo>
                  <a:pt x="38" y="60"/>
                </a:lnTo>
                <a:lnTo>
                  <a:pt x="19" y="0"/>
                </a:lnTo>
                <a:close/>
              </a:path>
            </a:pathLst>
          </a:custGeom>
          <a:solidFill>
            <a:srgbClr val="FF66FF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1248" name="Line 133"/>
          <p:cNvSpPr>
            <a:spLocks noChangeAspect="1" noChangeShapeType="1"/>
          </p:cNvSpPr>
          <p:nvPr/>
        </p:nvSpPr>
        <p:spPr bwMode="auto">
          <a:xfrm>
            <a:off x="4622800" y="3271838"/>
            <a:ext cx="0" cy="295275"/>
          </a:xfrm>
          <a:prstGeom prst="line">
            <a:avLst/>
          </a:prstGeom>
          <a:noFill/>
          <a:ln w="6350">
            <a:solidFill>
              <a:srgbClr val="CC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49" name="Line 134"/>
          <p:cNvSpPr>
            <a:spLocks noChangeAspect="1" noChangeShapeType="1"/>
          </p:cNvSpPr>
          <p:nvPr/>
        </p:nvSpPr>
        <p:spPr bwMode="auto">
          <a:xfrm>
            <a:off x="4422775" y="3294063"/>
            <a:ext cx="0" cy="295275"/>
          </a:xfrm>
          <a:prstGeom prst="line">
            <a:avLst/>
          </a:prstGeom>
          <a:noFill/>
          <a:ln w="6350">
            <a:solidFill>
              <a:srgbClr val="CC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50" name="Arc 135"/>
          <p:cNvSpPr>
            <a:spLocks/>
          </p:cNvSpPr>
          <p:nvPr/>
        </p:nvSpPr>
        <p:spPr bwMode="auto">
          <a:xfrm rot="1500394">
            <a:off x="1379538" y="3759200"/>
            <a:ext cx="635000" cy="914400"/>
          </a:xfrm>
          <a:custGeom>
            <a:avLst/>
            <a:gdLst>
              <a:gd name="T0" fmla="*/ 0 w 16356"/>
              <a:gd name="T1" fmla="*/ 2147483646 h 21600"/>
              <a:gd name="T2" fmla="*/ 2147483646 w 16356"/>
              <a:gd name="T3" fmla="*/ 2147483646 h 21600"/>
              <a:gd name="T4" fmla="*/ 2147483646 w 16356"/>
              <a:gd name="T5" fmla="*/ 2147483646 h 21600"/>
              <a:gd name="T6" fmla="*/ 0 60000 65536"/>
              <a:gd name="T7" fmla="*/ 0 60000 65536"/>
              <a:gd name="T8" fmla="*/ 0 60000 65536"/>
              <a:gd name="T9" fmla="*/ 0 w 16356"/>
              <a:gd name="T10" fmla="*/ 0 h 21600"/>
              <a:gd name="T11" fmla="*/ 16356 w 1635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356" h="21600" fill="none" extrusionOk="0">
                <a:moveTo>
                  <a:pt x="-1" y="20"/>
                </a:moveTo>
                <a:cubicBezTo>
                  <a:pt x="314" y="6"/>
                  <a:pt x="629" y="-1"/>
                  <a:pt x="944" y="0"/>
                </a:cubicBezTo>
                <a:cubicBezTo>
                  <a:pt x="6740" y="0"/>
                  <a:pt x="12294" y="2330"/>
                  <a:pt x="16355" y="6466"/>
                </a:cubicBezTo>
              </a:path>
              <a:path w="16356" h="21600" stroke="0" extrusionOk="0">
                <a:moveTo>
                  <a:pt x="-1" y="20"/>
                </a:moveTo>
                <a:cubicBezTo>
                  <a:pt x="314" y="6"/>
                  <a:pt x="629" y="-1"/>
                  <a:pt x="944" y="0"/>
                </a:cubicBezTo>
                <a:cubicBezTo>
                  <a:pt x="6740" y="0"/>
                  <a:pt x="12294" y="2330"/>
                  <a:pt x="16355" y="6466"/>
                </a:cubicBezTo>
                <a:lnTo>
                  <a:pt x="944" y="21600"/>
                </a:lnTo>
                <a:lnTo>
                  <a:pt x="-1" y="20"/>
                </a:lnTo>
                <a:close/>
              </a:path>
            </a:pathLst>
          </a:custGeom>
          <a:noFill/>
          <a:ln w="9525">
            <a:solidFill>
              <a:srgbClr val="FF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31240" name="Rectangle 136"/>
          <p:cNvSpPr>
            <a:spLocks noChangeAspect="1" noChangeArrowheads="1"/>
          </p:cNvSpPr>
          <p:nvPr/>
        </p:nvSpPr>
        <p:spPr bwMode="auto">
          <a:xfrm>
            <a:off x="2000250" y="3317875"/>
            <a:ext cx="2762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3600" b="1">
                <a:solidFill>
                  <a:srgbClr val="33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j</a:t>
            </a:r>
            <a:endParaRPr lang="it-IT" sz="3600" b="1">
              <a:solidFill>
                <a:srgbClr val="339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ZapfHumnst BT" pitchFamily="34" charset="0"/>
            </a:endParaRPr>
          </a:p>
        </p:txBody>
      </p:sp>
      <p:sp>
        <p:nvSpPr>
          <p:cNvPr id="51252" name="Arc 137"/>
          <p:cNvSpPr>
            <a:spLocks/>
          </p:cNvSpPr>
          <p:nvPr/>
        </p:nvSpPr>
        <p:spPr bwMode="auto">
          <a:xfrm rot="1808013">
            <a:off x="1489075" y="3913188"/>
            <a:ext cx="1479550" cy="600075"/>
          </a:xfrm>
          <a:custGeom>
            <a:avLst/>
            <a:gdLst>
              <a:gd name="T0" fmla="*/ 2147483646 w 20965"/>
              <a:gd name="T1" fmla="*/ 0 h 9991"/>
              <a:gd name="T2" fmla="*/ 2147483646 w 20965"/>
              <a:gd name="T3" fmla="*/ 2147483646 h 9991"/>
              <a:gd name="T4" fmla="*/ 0 w 20965"/>
              <a:gd name="T5" fmla="*/ 2147483646 h 9991"/>
              <a:gd name="T6" fmla="*/ 0 60000 65536"/>
              <a:gd name="T7" fmla="*/ 0 60000 65536"/>
              <a:gd name="T8" fmla="*/ 0 60000 65536"/>
              <a:gd name="T9" fmla="*/ 0 w 20965"/>
              <a:gd name="T10" fmla="*/ 0 h 9991"/>
              <a:gd name="T11" fmla="*/ 20965 w 20965"/>
              <a:gd name="T12" fmla="*/ 9991 h 99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965" h="9991" fill="none" extrusionOk="0">
                <a:moveTo>
                  <a:pt x="19150" y="0"/>
                </a:moveTo>
                <a:cubicBezTo>
                  <a:pt x="19943" y="1520"/>
                  <a:pt x="20552" y="3129"/>
                  <a:pt x="20965" y="4793"/>
                </a:cubicBezTo>
              </a:path>
              <a:path w="20965" h="9991" stroke="0" extrusionOk="0">
                <a:moveTo>
                  <a:pt x="19150" y="0"/>
                </a:moveTo>
                <a:cubicBezTo>
                  <a:pt x="19943" y="1520"/>
                  <a:pt x="20552" y="3129"/>
                  <a:pt x="20965" y="4793"/>
                </a:cubicBezTo>
                <a:lnTo>
                  <a:pt x="0" y="9991"/>
                </a:lnTo>
                <a:lnTo>
                  <a:pt x="1915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31242" name="Rectangle 138"/>
          <p:cNvSpPr>
            <a:spLocks noChangeAspect="1" noChangeArrowheads="1"/>
          </p:cNvSpPr>
          <p:nvPr/>
        </p:nvSpPr>
        <p:spPr bwMode="auto">
          <a:xfrm>
            <a:off x="2990850" y="4079875"/>
            <a:ext cx="2889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a</a:t>
            </a:r>
            <a:endParaRPr lang="it-IT" sz="36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ZapfHumnst BT" pitchFamily="34" charset="0"/>
            </a:endParaRPr>
          </a:p>
        </p:txBody>
      </p:sp>
      <p:sp>
        <p:nvSpPr>
          <p:cNvPr id="51254" name="Freeform 139"/>
          <p:cNvSpPr>
            <a:spLocks/>
          </p:cNvSpPr>
          <p:nvPr/>
        </p:nvSpPr>
        <p:spPr bwMode="auto">
          <a:xfrm>
            <a:off x="1585913" y="4475163"/>
            <a:ext cx="4762" cy="14287"/>
          </a:xfrm>
          <a:custGeom>
            <a:avLst/>
            <a:gdLst>
              <a:gd name="T0" fmla="*/ 0 w 3"/>
              <a:gd name="T1" fmla="*/ 0 h 9"/>
              <a:gd name="T2" fmla="*/ 2147483646 w 3"/>
              <a:gd name="T3" fmla="*/ 2147483646 h 9"/>
              <a:gd name="T4" fmla="*/ 0 w 3"/>
              <a:gd name="T5" fmla="*/ 0 h 9"/>
              <a:gd name="T6" fmla="*/ 0 60000 65536"/>
              <a:gd name="T7" fmla="*/ 0 60000 65536"/>
              <a:gd name="T8" fmla="*/ 0 60000 65536"/>
              <a:gd name="T9" fmla="*/ 0 w 3"/>
              <a:gd name="T10" fmla="*/ 0 h 9"/>
              <a:gd name="T11" fmla="*/ 3 w 3"/>
              <a:gd name="T12" fmla="*/ 9 h 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" h="9">
                <a:moveTo>
                  <a:pt x="0" y="0"/>
                </a:moveTo>
                <a:cubicBezTo>
                  <a:pt x="1" y="3"/>
                  <a:pt x="3" y="9"/>
                  <a:pt x="3" y="9"/>
                </a:cubicBezTo>
                <a:cubicBezTo>
                  <a:pt x="3" y="9"/>
                  <a:pt x="1" y="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1255" name="Line 140"/>
          <p:cNvSpPr>
            <a:spLocks noChangeShapeType="1"/>
          </p:cNvSpPr>
          <p:nvPr/>
        </p:nvSpPr>
        <p:spPr bwMode="auto">
          <a:xfrm flipV="1">
            <a:off x="1619250" y="3975100"/>
            <a:ext cx="2895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256" name="Line 141"/>
          <p:cNvSpPr>
            <a:spLocks noChangeShapeType="1"/>
          </p:cNvSpPr>
          <p:nvPr/>
        </p:nvSpPr>
        <p:spPr bwMode="auto">
          <a:xfrm>
            <a:off x="1619250" y="4508500"/>
            <a:ext cx="6781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TESTI CONSIGLIATI</a:t>
            </a:r>
          </a:p>
        </p:txBody>
      </p:sp>
      <p:sp>
        <p:nvSpPr>
          <p:cNvPr id="428035" name="Rectangle 3"/>
          <p:cNvSpPr>
            <a:spLocks noGrp="1" noChangeArrowheads="1"/>
          </p:cNvSpPr>
          <p:nvPr>
            <p:ph idx="1"/>
          </p:nvPr>
        </p:nvSpPr>
        <p:spPr>
          <a:xfrm>
            <a:off x="107950" y="1196975"/>
            <a:ext cx="8928100" cy="5184775"/>
          </a:xfrm>
        </p:spPr>
        <p:txBody>
          <a:bodyPr/>
          <a:lstStyle/>
          <a:p>
            <a:pPr marL="982663" indent="-982663" eaLnBrk="1" hangingPunct="1">
              <a:buFont typeface="Wingdings" pitchFamily="2" charset="2"/>
              <a:buChar char="q"/>
              <a:defRPr/>
            </a:pPr>
            <a:r>
              <a:rPr lang="it-IT" sz="2800" dirty="0" smtClean="0"/>
              <a:t>K. KRAUS</a:t>
            </a:r>
            <a:r>
              <a:rPr lang="it-IT" dirty="0" smtClean="0"/>
              <a:t>, </a:t>
            </a:r>
            <a:r>
              <a:rPr lang="it-IT" i="1" dirty="0" smtClean="0"/>
              <a:t>Fotogrammetria - </a:t>
            </a:r>
            <a:r>
              <a:rPr lang="it-IT" i="1" dirty="0" err="1" smtClean="0"/>
              <a:t>Vol.I</a:t>
            </a:r>
            <a:r>
              <a:rPr lang="it-IT" i="1" dirty="0" smtClean="0"/>
              <a:t/>
            </a:r>
            <a:br>
              <a:rPr lang="it-IT" i="1" dirty="0" smtClean="0"/>
            </a:br>
            <a:r>
              <a:rPr lang="it-IT" dirty="0" smtClean="0"/>
              <a:t> </a:t>
            </a:r>
            <a:r>
              <a:rPr lang="it-IT" sz="2400" dirty="0" smtClean="0"/>
              <a:t>Ed. </a:t>
            </a:r>
            <a:r>
              <a:rPr lang="it-IT" sz="2400" dirty="0" err="1" smtClean="0"/>
              <a:t>Levrotto</a:t>
            </a:r>
            <a:r>
              <a:rPr lang="it-IT" sz="2400" dirty="0" smtClean="0"/>
              <a:t> &amp; Bella, Torino,1994.</a:t>
            </a:r>
          </a:p>
          <a:p>
            <a:pPr marL="982663" indent="-982663" eaLnBrk="1" hangingPunct="1">
              <a:buFont typeface="Wingdings" pitchFamily="2" charset="2"/>
              <a:buChar char="q"/>
              <a:defRPr/>
            </a:pPr>
            <a:endParaRPr lang="it-IT" sz="2400" dirty="0" smtClean="0"/>
          </a:p>
          <a:p>
            <a:pPr marL="982663" indent="-982663" eaLnBrk="1" hangingPunct="1">
              <a:buFont typeface="Wingdings" pitchFamily="2" charset="2"/>
              <a:buChar char="q"/>
              <a:defRPr/>
            </a:pPr>
            <a:r>
              <a:rPr lang="it-IT" sz="2800" dirty="0" smtClean="0"/>
              <a:t>A. </a:t>
            </a:r>
            <a:r>
              <a:rPr lang="it-IT" sz="2800" dirty="0" err="1" smtClean="0"/>
              <a:t>Selvini</a:t>
            </a:r>
            <a:r>
              <a:rPr lang="it-IT" sz="2800" dirty="0" smtClean="0"/>
              <a:t>, F. </a:t>
            </a:r>
            <a:r>
              <a:rPr lang="it-IT" sz="2800" dirty="0" err="1" smtClean="0"/>
              <a:t>Guzzetti</a:t>
            </a:r>
            <a:r>
              <a:rPr lang="it-IT" sz="2800" dirty="0" smtClean="0"/>
              <a:t>,</a:t>
            </a:r>
            <a:r>
              <a:rPr lang="it-IT" dirty="0" smtClean="0"/>
              <a:t> </a:t>
            </a:r>
            <a:r>
              <a:rPr lang="it-IT" i="1" dirty="0" smtClean="0"/>
              <a:t>Fotogrammetria Generale.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UTET, 2002, Torino.</a:t>
            </a:r>
          </a:p>
          <a:p>
            <a:pPr marL="982663" indent="-982663" eaLnBrk="1" hangingPunct="1">
              <a:buFont typeface="Wingdings" pitchFamily="2" charset="2"/>
              <a:buChar char="q"/>
              <a:defRPr/>
            </a:pPr>
            <a:endParaRPr lang="it-IT" i="1" dirty="0" smtClean="0"/>
          </a:p>
          <a:p>
            <a:pPr marL="982663" indent="-982663" eaLnBrk="1" hangingPunct="1">
              <a:buFont typeface="Wingdings" pitchFamily="2" charset="2"/>
              <a:buChar char="q"/>
              <a:defRPr/>
            </a:pPr>
            <a:r>
              <a:rPr lang="it-IT" i="1" dirty="0" smtClean="0"/>
              <a:t>Dispense (formato pdf) e copie dei lucidi delle presentazioni –   </a:t>
            </a:r>
            <a:r>
              <a:rPr lang="it-IT" u="sng" dirty="0" smtClean="0">
                <a:effectLst/>
              </a:rPr>
              <a:t>https://elly.dia.unipr.it</a:t>
            </a:r>
            <a:endParaRPr lang="it-IT" i="1" dirty="0" smtClean="0"/>
          </a:p>
        </p:txBody>
      </p:sp>
      <p:sp>
        <p:nvSpPr>
          <p:cNvPr id="19460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C459FA8-3A4C-430C-B6A5-F0CCD32C1F27}" type="slidenum">
              <a:rPr lang="it-IT" altLang="it-IT" smtClean="0"/>
              <a:pPr eaLnBrk="1" hangingPunct="1"/>
              <a:t>3</a:t>
            </a:fld>
            <a:endParaRPr lang="it-IT" altLang="it-IT" smtClean="0"/>
          </a:p>
        </p:txBody>
      </p:sp>
    </p:spTree>
  </p:cSld>
  <p:clrMapOvr>
    <a:masterClrMapping/>
  </p:clrMapOvr>
  <p:transition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IL PROBLEMA DELL’ORIENTAMENTO</a:t>
            </a:r>
          </a:p>
        </p:txBody>
      </p:sp>
      <p:sp>
        <p:nvSpPr>
          <p:cNvPr id="432265" name="Rectangle 13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722313" indent="-722313" algn="ctr" eaLnBrk="1" hangingPunct="1">
              <a:buFontTx/>
              <a:buNone/>
              <a:defRPr/>
            </a:pPr>
            <a:r>
              <a:rPr lang="it-IT" sz="2800" smtClean="0">
                <a:solidFill>
                  <a:schemeClr val="folHlink"/>
                </a:solidFill>
              </a:rPr>
              <a:t>ORIENTAMENTO (ESTERNO) DI UN FOTOGRAMMA</a:t>
            </a:r>
          </a:p>
          <a:p>
            <a:pPr marL="722313" indent="-722313" eaLnBrk="1" hangingPunct="1">
              <a:buFontTx/>
              <a:buNone/>
              <a:defRPr/>
            </a:pPr>
            <a:r>
              <a:rPr lang="it-IT" sz="2800" smtClean="0"/>
              <a:t>Un </a:t>
            </a:r>
            <a:r>
              <a:rPr lang="it-IT" sz="2800" u="sng" smtClean="0"/>
              <a:t>fotogramma</a:t>
            </a:r>
            <a:r>
              <a:rPr lang="it-IT" sz="2800" smtClean="0"/>
              <a:t> ha 6 gradi di libertà:</a:t>
            </a:r>
          </a:p>
          <a:p>
            <a:pPr marL="722313" indent="-722313" eaLnBrk="1" hangingPunct="1">
              <a:buFont typeface="Wingdings" pitchFamily="2" charset="2"/>
              <a:buChar char="q"/>
              <a:defRPr/>
            </a:pPr>
            <a:r>
              <a:rPr lang="it-IT" sz="2400" smtClean="0"/>
              <a:t>3 GdL Traslazionali: Posizione della stazione in X, Y e Z;</a:t>
            </a:r>
          </a:p>
          <a:p>
            <a:pPr marL="722313" indent="-722313" eaLnBrk="1" hangingPunct="1">
              <a:buFont typeface="Wingdings" pitchFamily="2" charset="2"/>
              <a:buChar char="q"/>
              <a:defRPr/>
            </a:pPr>
            <a:r>
              <a:rPr lang="it-IT" sz="2400" smtClean="0"/>
              <a:t>3 GdL Rotazionali: Direzione dell’asse ottico della camera;</a:t>
            </a:r>
          </a:p>
          <a:p>
            <a:pPr marL="722313" indent="-722313" eaLnBrk="1" hangingPunct="1">
              <a:buFont typeface="Wingdings" pitchFamily="2" charset="2"/>
              <a:buChar char="q"/>
              <a:defRPr/>
            </a:pPr>
            <a:endParaRPr lang="it-IT" sz="2400" smtClean="0"/>
          </a:p>
          <a:p>
            <a:pPr marL="722313" indent="-722313" eaLnBrk="1" hangingPunct="1">
              <a:buFont typeface="Wingdings" pitchFamily="2" charset="2"/>
              <a:buNone/>
              <a:defRPr/>
            </a:pPr>
            <a:endParaRPr lang="it-IT" sz="2400" smtClean="0"/>
          </a:p>
          <a:p>
            <a:pPr marL="722313" indent="-722313" eaLnBrk="1" hangingPunct="1">
              <a:buFont typeface="Wingdings" pitchFamily="2" charset="2"/>
              <a:buChar char="q"/>
              <a:defRPr/>
            </a:pPr>
            <a:endParaRPr lang="it-IT" sz="2400" smtClean="0"/>
          </a:p>
        </p:txBody>
      </p:sp>
      <p:sp>
        <p:nvSpPr>
          <p:cNvPr id="52228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E83DF78-D439-430D-8B9C-4AF6DE5AD77D}" type="slidenum">
              <a:rPr lang="it-IT" altLang="it-IT" smtClean="0"/>
              <a:pPr eaLnBrk="1" hangingPunct="1"/>
              <a:t>39</a:t>
            </a:fld>
            <a:endParaRPr lang="it-IT" altLang="it-IT" smtClean="0"/>
          </a:p>
        </p:txBody>
      </p:sp>
      <p:pic>
        <p:nvPicPr>
          <p:cNvPr id="52229" name="Picture 138" descr="TEO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692400"/>
            <a:ext cx="5761037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IL PROBLEMA DELL’ORIENTAMENTO</a:t>
            </a:r>
          </a:p>
        </p:txBody>
      </p:sp>
      <p:sp>
        <p:nvSpPr>
          <p:cNvPr id="433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just" eaLnBrk="1" hangingPunct="1">
              <a:buFontTx/>
              <a:buNone/>
              <a:defRPr/>
            </a:pPr>
            <a:r>
              <a:rPr lang="it-IT" sz="2400" smtClean="0"/>
              <a:t>Una volta orientati i fotogrammi la restituzione avviene (solitamente) per intersezione in avanti.</a:t>
            </a:r>
          </a:p>
          <a:p>
            <a:pPr marL="0" indent="0" algn="just" eaLnBrk="1" hangingPunct="1">
              <a:buFontTx/>
              <a:buNone/>
              <a:defRPr/>
            </a:pPr>
            <a:r>
              <a:rPr lang="it-IT" sz="2400" smtClean="0"/>
              <a:t>Come per una rete topografica gli orientamenti possono essere stimati durante la compensazione a minimi quadrati.</a:t>
            </a:r>
          </a:p>
          <a:p>
            <a:pPr marL="0" indent="0" algn="just" eaLnBrk="1" hangingPunct="1">
              <a:buFontTx/>
              <a:buNone/>
              <a:defRPr/>
            </a:pPr>
            <a:r>
              <a:rPr lang="it-IT" sz="2000" b="1" smtClean="0"/>
              <a:t>(N.B.: VALORI APPROSSIMATI)</a:t>
            </a:r>
          </a:p>
          <a:p>
            <a:pPr marL="0" indent="0" eaLnBrk="1" hangingPunct="1">
              <a:buFont typeface="Wingdings" pitchFamily="2" charset="2"/>
              <a:buChar char="q"/>
              <a:defRPr/>
            </a:pPr>
            <a:endParaRPr lang="it-IT" sz="240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it-IT" sz="2400" smtClean="0"/>
          </a:p>
          <a:p>
            <a:pPr marL="0" indent="0" eaLnBrk="1" hangingPunct="1">
              <a:buFont typeface="Wingdings" pitchFamily="2" charset="2"/>
              <a:buChar char="q"/>
              <a:defRPr/>
            </a:pPr>
            <a:endParaRPr lang="it-IT" sz="2400" smtClean="0"/>
          </a:p>
        </p:txBody>
      </p:sp>
      <p:sp>
        <p:nvSpPr>
          <p:cNvPr id="53252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64FBEAC-2D66-40F7-A96B-F44696C0635D}" type="slidenum">
              <a:rPr lang="it-IT" altLang="it-IT" smtClean="0"/>
              <a:pPr eaLnBrk="1" hangingPunct="1"/>
              <a:t>40</a:t>
            </a:fld>
            <a:endParaRPr lang="it-IT" altLang="it-IT" smtClean="0"/>
          </a:p>
        </p:txBody>
      </p:sp>
      <p:sp>
        <p:nvSpPr>
          <p:cNvPr id="53253" name="Rectangle 8"/>
          <p:cNvSpPr>
            <a:spLocks noChangeArrowheads="1"/>
          </p:cNvSpPr>
          <p:nvPr/>
        </p:nvSpPr>
        <p:spPr bwMode="auto">
          <a:xfrm>
            <a:off x="6084888" y="4365625"/>
            <a:ext cx="719137" cy="287338"/>
          </a:xfrm>
          <a:prstGeom prst="rect">
            <a:avLst/>
          </a:prstGeom>
          <a:solidFill>
            <a:schemeClr val="tx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it-IT" altLang="it-IT"/>
          </a:p>
        </p:txBody>
      </p:sp>
      <p:sp>
        <p:nvSpPr>
          <p:cNvPr id="53254" name="Rectangle 7"/>
          <p:cNvSpPr>
            <a:spLocks noChangeArrowheads="1"/>
          </p:cNvSpPr>
          <p:nvPr/>
        </p:nvSpPr>
        <p:spPr bwMode="auto">
          <a:xfrm>
            <a:off x="4211638" y="5084763"/>
            <a:ext cx="720725" cy="287337"/>
          </a:xfrm>
          <a:prstGeom prst="rect">
            <a:avLst/>
          </a:prstGeom>
          <a:solidFill>
            <a:schemeClr val="tx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it-IT" altLang="it-IT"/>
          </a:p>
        </p:txBody>
      </p:sp>
      <p:sp>
        <p:nvSpPr>
          <p:cNvPr id="53255" name="Rectangle 6"/>
          <p:cNvSpPr>
            <a:spLocks noChangeArrowheads="1"/>
          </p:cNvSpPr>
          <p:nvPr/>
        </p:nvSpPr>
        <p:spPr bwMode="auto">
          <a:xfrm>
            <a:off x="2268538" y="4149725"/>
            <a:ext cx="647700" cy="287338"/>
          </a:xfrm>
          <a:prstGeom prst="rect">
            <a:avLst/>
          </a:prstGeom>
          <a:solidFill>
            <a:schemeClr val="tx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it-IT" altLang="it-IT"/>
          </a:p>
        </p:txBody>
      </p:sp>
      <p:pic>
        <p:nvPicPr>
          <p:cNvPr id="53256" name="Picture 5" descr="img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708275"/>
            <a:ext cx="586740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IL PROCESSO FOTOGRAMMETRICO</a:t>
            </a:r>
          </a:p>
        </p:txBody>
      </p:sp>
      <p:sp>
        <p:nvSpPr>
          <p:cNvPr id="434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just" eaLnBrk="1" hangingPunct="1">
              <a:buFontTx/>
              <a:buNone/>
              <a:defRPr/>
            </a:pPr>
            <a:r>
              <a:rPr lang="it-IT" sz="2800" dirty="0" smtClean="0"/>
              <a:t>Le equazioni di collinearità, in quest’ottica, possono essere assimilate alle equazioni di osservazione di una rete plano-altimetrica rilevata con un teodolite.</a:t>
            </a:r>
          </a:p>
        </p:txBody>
      </p:sp>
      <p:sp>
        <p:nvSpPr>
          <p:cNvPr id="54276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5D1D749-06D6-4D47-964B-BC6D1A536B2D}" type="slidenum">
              <a:rPr lang="it-IT" altLang="it-IT" smtClean="0"/>
              <a:pPr eaLnBrk="1" hangingPunct="1"/>
              <a:t>41</a:t>
            </a:fld>
            <a:endParaRPr lang="it-IT" altLang="it-IT" smtClean="0"/>
          </a:p>
        </p:txBody>
      </p:sp>
      <p:pic>
        <p:nvPicPr>
          <p:cNvPr id="54277" name="Picture 4" descr="Cam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3038475"/>
            <a:ext cx="374332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4181" name="Rectangle 5"/>
          <p:cNvSpPr>
            <a:spLocks noChangeArrowheads="1"/>
          </p:cNvSpPr>
          <p:nvPr/>
        </p:nvSpPr>
        <p:spPr bwMode="auto">
          <a:xfrm>
            <a:off x="3779838" y="2206625"/>
            <a:ext cx="5184775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marL="609600" indent="-609600" algn="just" eaLnBrk="1" hangingPunct="1">
              <a:spcBef>
                <a:spcPct val="20000"/>
              </a:spcBef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SCHEMA DELLE OPERAZIONI:</a:t>
            </a:r>
          </a:p>
          <a:p>
            <a:pPr marL="609600" indent="-609600" algn="just" eaLnBrk="1" hangingPunct="1">
              <a:spcBef>
                <a:spcPct val="20000"/>
              </a:spcBef>
              <a:defRPr/>
            </a:pPr>
            <a:endParaRPr lang="it-IT" sz="24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609600" indent="-609600" algn="just" eaLnBrk="1" hangingPunct="1">
              <a:spcBef>
                <a:spcPct val="20000"/>
              </a:spcBef>
              <a:buFontTx/>
              <a:buAutoNum type="arabicPeriod"/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Progettazione della rete (blocco)</a:t>
            </a:r>
          </a:p>
          <a:p>
            <a:pPr marL="609600" indent="-609600" algn="just" eaLnBrk="1" hangingPunct="1">
              <a:spcBef>
                <a:spcPct val="20000"/>
              </a:spcBef>
              <a:buFontTx/>
              <a:buAutoNum type="arabicPeriod"/>
              <a:defRPr/>
            </a:pPr>
            <a:endParaRPr lang="it-IT" sz="24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609600" indent="-609600" algn="just" eaLnBrk="1" hangingPunct="1">
              <a:spcBef>
                <a:spcPct val="20000"/>
              </a:spcBef>
              <a:buFontTx/>
              <a:buAutoNum type="arabicPeriod"/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Realizzazione delle prese;</a:t>
            </a:r>
          </a:p>
          <a:p>
            <a:pPr marL="609600" indent="-609600" algn="just" eaLnBrk="1" hangingPunct="1">
              <a:spcBef>
                <a:spcPct val="20000"/>
              </a:spcBef>
              <a:buFontTx/>
              <a:buAutoNum type="arabicPeriod"/>
              <a:defRPr/>
            </a:pPr>
            <a:endParaRPr lang="it-IT" sz="24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609600" indent="-609600" algn="just" eaLnBrk="1" hangingPunct="1">
              <a:spcBef>
                <a:spcPct val="20000"/>
              </a:spcBef>
              <a:buFontTx/>
              <a:buAutoNum type="arabicPeriod"/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Orientamento dei fotogrammi;</a:t>
            </a:r>
          </a:p>
          <a:p>
            <a:pPr marL="609600" indent="-609600" algn="just" eaLnBrk="1" hangingPunct="1">
              <a:spcBef>
                <a:spcPct val="20000"/>
              </a:spcBef>
              <a:buFontTx/>
              <a:buAutoNum type="arabicPeriod"/>
              <a:defRPr/>
            </a:pPr>
            <a:endParaRPr lang="it-IT" sz="24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609600" indent="-609600" algn="just" eaLnBrk="1" hangingPunct="1">
              <a:spcBef>
                <a:spcPct val="20000"/>
              </a:spcBef>
              <a:buFontTx/>
              <a:buAutoNum type="arabicPeriod"/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Restituzione.</a:t>
            </a:r>
          </a:p>
        </p:txBody>
      </p:sp>
    </p:spTree>
  </p:cSld>
  <p:clrMapOvr>
    <a:masterClrMapping/>
  </p:clrMapOvr>
  <p:transition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IL PROCESSO FOTOGRAMMETRICO</a:t>
            </a:r>
          </a:p>
        </p:txBody>
      </p:sp>
      <p:sp>
        <p:nvSpPr>
          <p:cNvPr id="435203" name="Rectangle 3"/>
          <p:cNvSpPr>
            <a:spLocks noGrp="1" noChangeArrowheads="1"/>
          </p:cNvSpPr>
          <p:nvPr>
            <p:ph idx="1"/>
          </p:nvPr>
        </p:nvSpPr>
        <p:spPr>
          <a:xfrm>
            <a:off x="107950" y="690563"/>
            <a:ext cx="8928100" cy="1009650"/>
          </a:xfrm>
        </p:spPr>
        <p:txBody>
          <a:bodyPr/>
          <a:lstStyle/>
          <a:p>
            <a:pPr marL="0" indent="0" algn="just" eaLnBrk="1" hangingPunct="1">
              <a:buFontTx/>
              <a:buNone/>
              <a:defRPr/>
            </a:pPr>
            <a:r>
              <a:rPr lang="it-IT" sz="2800" dirty="0" smtClean="0"/>
              <a:t>Le equazioni di collinearità sono una schematizzazione della realtà e non sono pertanto strettamente verificate:</a:t>
            </a:r>
          </a:p>
          <a:p>
            <a:pPr marL="0" indent="0" algn="just" eaLnBrk="1" hangingPunct="1">
              <a:buFontTx/>
              <a:buNone/>
              <a:defRPr/>
            </a:pPr>
            <a:endParaRPr lang="it-IT" sz="2400" dirty="0" smtClean="0"/>
          </a:p>
        </p:txBody>
      </p:sp>
      <p:sp>
        <p:nvSpPr>
          <p:cNvPr id="55300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1BA4E88-E80F-467A-BDA0-44B3A6FD4DE1}" type="slidenum">
              <a:rPr lang="it-IT" altLang="it-IT" smtClean="0"/>
              <a:pPr eaLnBrk="1" hangingPunct="1"/>
              <a:t>42</a:t>
            </a:fld>
            <a:endParaRPr lang="it-IT" altLang="it-IT" smtClean="0"/>
          </a:p>
        </p:txBody>
      </p:sp>
      <p:pic>
        <p:nvPicPr>
          <p:cNvPr id="55301" name="Picture 4" descr="Cam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743200"/>
            <a:ext cx="24479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5206" name="Rectangle 6"/>
          <p:cNvSpPr>
            <a:spLocks noChangeArrowheads="1"/>
          </p:cNvSpPr>
          <p:nvPr/>
        </p:nvSpPr>
        <p:spPr bwMode="auto">
          <a:xfrm>
            <a:off x="142875" y="1844675"/>
            <a:ext cx="6445250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NELLO SPAZIO OGGETTO:</a:t>
            </a:r>
          </a:p>
          <a:p>
            <a:pPr algn="just" eaLnBrk="1" hangingPunct="1">
              <a:spcBef>
                <a:spcPct val="20000"/>
              </a:spcBef>
              <a:defRPr/>
            </a:pPr>
            <a:r>
              <a:rPr lang="it-IT" sz="23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Il raggio di proiezione non è detto che si propaghi nell’aria seguendo una traiettoria rettilinea (rifrazione atmosferica)</a:t>
            </a:r>
          </a:p>
          <a:p>
            <a:pPr algn="just" eaLnBrk="1" hangingPunct="1">
              <a:spcBef>
                <a:spcPct val="20000"/>
              </a:spcBef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ATTRAVERSO IL CORPO OTTICO (LENTI):</a:t>
            </a:r>
          </a:p>
          <a:p>
            <a:pPr algn="just" eaLnBrk="1" hangingPunct="1">
              <a:spcBef>
                <a:spcPct val="20000"/>
              </a:spcBef>
              <a:defRPr/>
            </a:pPr>
            <a:r>
              <a:rPr lang="it-IT" sz="23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Il raggio subisce delle deviazioni dovute alla rifrazione attraverso le lenti</a:t>
            </a:r>
          </a:p>
          <a:p>
            <a:pPr algn="just" eaLnBrk="1" hangingPunct="1">
              <a:spcBef>
                <a:spcPct val="20000"/>
              </a:spcBef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SUL “PIANO” IMMAGINE:</a:t>
            </a:r>
          </a:p>
          <a:p>
            <a:pPr algn="just" eaLnBrk="1" hangingPunct="1">
              <a:spcBef>
                <a:spcPct val="20000"/>
              </a:spcBef>
              <a:defRPr/>
            </a:pPr>
            <a:r>
              <a:rPr lang="it-IT" sz="23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 superficie sulla quale viene registrata l’informazione (pellicola o sensore digitale) può non essere piana o subire delle deformazioni.</a:t>
            </a:r>
          </a:p>
        </p:txBody>
      </p:sp>
    </p:spTree>
  </p:cSld>
  <p:clrMapOvr>
    <a:masterClrMapping/>
  </p:clrMapOvr>
  <p:transition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IL PROCESSO FOTOGRAMMETRICO</a:t>
            </a:r>
          </a:p>
        </p:txBody>
      </p:sp>
      <p:sp>
        <p:nvSpPr>
          <p:cNvPr id="436227" name="Rectangle 3"/>
          <p:cNvSpPr>
            <a:spLocks noGrp="1" noChangeArrowheads="1"/>
          </p:cNvSpPr>
          <p:nvPr>
            <p:ph idx="1"/>
          </p:nvPr>
        </p:nvSpPr>
        <p:spPr>
          <a:xfrm>
            <a:off x="107950" y="690563"/>
            <a:ext cx="8928100" cy="1009650"/>
          </a:xfrm>
        </p:spPr>
        <p:txBody>
          <a:bodyPr/>
          <a:lstStyle/>
          <a:p>
            <a:pPr marL="0" indent="0" algn="just" eaLnBrk="1" hangingPunct="1">
              <a:buFontTx/>
              <a:buNone/>
              <a:defRPr/>
            </a:pPr>
            <a:r>
              <a:rPr lang="it-IT" sz="2800" dirty="0" smtClean="0"/>
              <a:t>Le equazioni di collinearità sono una schematizzazione della realtà e non sono pertanto strettamente verificate:</a:t>
            </a:r>
            <a:endParaRPr lang="it-IT" sz="2400" dirty="0" smtClean="0"/>
          </a:p>
        </p:txBody>
      </p:sp>
      <p:sp>
        <p:nvSpPr>
          <p:cNvPr id="56324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CCADBBF-631F-46C3-A8C2-ED8208DD0C86}" type="slidenum">
              <a:rPr lang="it-IT" altLang="it-IT" smtClean="0"/>
              <a:pPr eaLnBrk="1" hangingPunct="1"/>
              <a:t>43</a:t>
            </a:fld>
            <a:endParaRPr lang="it-IT" altLang="it-IT" smtClean="0"/>
          </a:p>
        </p:txBody>
      </p:sp>
      <p:sp>
        <p:nvSpPr>
          <p:cNvPr id="436229" name="Rectangle 5"/>
          <p:cNvSpPr>
            <a:spLocks noChangeArrowheads="1"/>
          </p:cNvSpPr>
          <p:nvPr/>
        </p:nvSpPr>
        <p:spPr bwMode="auto">
          <a:xfrm>
            <a:off x="107950" y="1989138"/>
            <a:ext cx="6408738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it-IT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Il nostro scopo è quantificare tutti gli errori sistematici (significativi) che rendono non valida la condizione di collinearità e cercare, per quanto possibile, di eliminarli o ridurli.</a:t>
            </a:r>
          </a:p>
        </p:txBody>
      </p:sp>
      <p:sp>
        <p:nvSpPr>
          <p:cNvPr id="436230" name="Rectangle 6"/>
          <p:cNvSpPr>
            <a:spLocks noChangeArrowheads="1"/>
          </p:cNvSpPr>
          <p:nvPr/>
        </p:nvSpPr>
        <p:spPr bwMode="auto">
          <a:xfrm>
            <a:off x="107950" y="4797425"/>
            <a:ext cx="903605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marL="722313" indent="-722313" algn="just" eaLnBrk="1" hangingPunct="1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it-IT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CALIBRAZIONE</a:t>
            </a:r>
          </a:p>
          <a:p>
            <a:pPr marL="722313" indent="-722313" algn="just" eaLnBrk="1" hangingPunct="1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it-IT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722313" indent="-722313" algn="just" eaLnBrk="1" hangingPunct="1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it-IT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MODELLAZIONE DEGLI EFFETTI SISTEMATICI</a:t>
            </a:r>
          </a:p>
        </p:txBody>
      </p:sp>
      <p:pic>
        <p:nvPicPr>
          <p:cNvPr id="56327" name="Picture 7" descr="Cam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743200"/>
            <a:ext cx="24479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PROGRAMMA SINTETICO DEL CORSO</a:t>
            </a:r>
          </a:p>
        </p:txBody>
      </p:sp>
      <p:sp>
        <p:nvSpPr>
          <p:cNvPr id="57347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CA9DCC3-EA5E-44D7-AD6C-8D19055B6488}" type="slidenum">
              <a:rPr lang="it-IT" altLang="it-IT" smtClean="0"/>
              <a:pPr eaLnBrk="1" hangingPunct="1"/>
              <a:t>44</a:t>
            </a:fld>
            <a:endParaRPr lang="it-IT" altLang="it-IT" smtClean="0"/>
          </a:p>
        </p:txBody>
      </p:sp>
      <p:sp>
        <p:nvSpPr>
          <p:cNvPr id="456707" name="Rectangle 3"/>
          <p:cNvSpPr>
            <a:spLocks noChangeArrowheads="1"/>
          </p:cNvSpPr>
          <p:nvPr/>
        </p:nvSpPr>
        <p:spPr bwMode="auto">
          <a:xfrm>
            <a:off x="152400" y="685800"/>
            <a:ext cx="8839200" cy="504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marL="574675" indent="-574675" eaLnBrk="1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it-IT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I dati in Fotogrammetria e Telerilevamento</a:t>
            </a:r>
            <a:endParaRPr lang="it-IT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574675" indent="-574675" eaLnBrk="1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it-IT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Fotogrammetria analitica – Equazioni di </a:t>
            </a:r>
            <a:r>
              <a:rPr lang="it-IT" sz="24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collinearità</a:t>
            </a:r>
            <a:endParaRPr lang="it-IT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574675" indent="-574675" eaLnBrk="1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Fotogrammetria analitica – </a:t>
            </a:r>
            <a:r>
              <a:rPr lang="it-IT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Orientamento Interno</a:t>
            </a:r>
            <a:endParaRPr lang="it-IT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574675" indent="-574675" eaLnBrk="1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Fotogrammetria analitica – </a:t>
            </a:r>
            <a:r>
              <a:rPr lang="it-IT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Orientamento Esterno</a:t>
            </a:r>
            <a:endParaRPr lang="it-IT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574675" indent="-574675" eaLnBrk="1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Prodotti della </a:t>
            </a:r>
            <a:r>
              <a:rPr lang="it-IT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fotogrammetria</a:t>
            </a:r>
          </a:p>
          <a:p>
            <a:pPr marL="574675" indent="-574675" eaLnBrk="1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it-IT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Fotogrammetria digitale</a:t>
            </a:r>
            <a:endParaRPr lang="it-IT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574675" indent="-574675" eaLnBrk="1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Laser a </a:t>
            </a:r>
            <a:r>
              <a:rPr lang="it-IT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scansione</a:t>
            </a:r>
            <a:endParaRPr lang="it-IT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574675" indent="-574675" eaLnBrk="1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it-IT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Approfondimento sul Telerilevamento</a:t>
            </a:r>
            <a:endParaRPr lang="it-IT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Richiami teorici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0" y="908720"/>
            <a:ext cx="6660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BREVE POSTILLA IN MERITO AL SIGNIFICATO DI PRECISIONE, ACCURATEZZA, AFFIDABILITA’:</a:t>
            </a: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32050"/>
            <a:ext cx="7632848" cy="2373168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-36512" y="1555051"/>
            <a:ext cx="8424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i="1" dirty="0" smtClean="0"/>
              <a:t>LA SEMPLIFICAZIONE PIU’ COMUNE: IL LANCIATORE DI FRECCETTE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0" y="4122946"/>
            <a:ext cx="66602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PRECISIONE: </a:t>
            </a:r>
            <a:r>
              <a:rPr lang="it-IT" dirty="0" smtClean="0"/>
              <a:t>GRADO DI CONCORDANZA FRA I RISULTATI (A PRIORI – A POSTERIORI)</a:t>
            </a:r>
          </a:p>
          <a:p>
            <a:r>
              <a:rPr lang="it-IT" b="1" dirty="0" smtClean="0"/>
              <a:t>ACCURATEZZA: </a:t>
            </a:r>
            <a:r>
              <a:rPr lang="it-IT" dirty="0" smtClean="0"/>
              <a:t>GRADO DI CONCORDANZA FRA IL RISULTATO E IL VALORE VERO (i.e. VALORE DI RIFERIMENTO)</a:t>
            </a:r>
          </a:p>
          <a:p>
            <a:r>
              <a:rPr lang="it-IT" b="1" dirty="0" smtClean="0"/>
              <a:t>AFFIDABILITA’: </a:t>
            </a:r>
            <a:r>
              <a:rPr lang="it-IT" dirty="0" smtClean="0"/>
              <a:t>CAPACITA’ DI EVIDENZIARE EVENTUALI ERRORI GROSSOLANI DI MISURA</a:t>
            </a:r>
            <a:endParaRPr lang="it-IT" b="1" dirty="0" smtClean="0"/>
          </a:p>
        </p:txBody>
      </p:sp>
    </p:spTree>
  </p:cSld>
  <p:clrMapOvr>
    <a:masterClrMapping/>
  </p:clrMapOvr>
  <p:transition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Richiami teorici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950" y="690563"/>
            <a:ext cx="8928100" cy="523875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it-IT" sz="2400" cap="all" dirty="0" smtClean="0"/>
              <a:t>PRINCIPALI STIMATORI:</a:t>
            </a:r>
            <a:endParaRPr lang="it-IT" sz="2400" cap="all" dirty="0"/>
          </a:p>
        </p:txBody>
      </p:sp>
      <p:sp>
        <p:nvSpPr>
          <p:cNvPr id="58372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3A32348-EF44-439D-A74B-E5DFBEE380B4}" type="slidenum">
              <a:rPr lang="it-IT" altLang="it-IT" smtClean="0"/>
              <a:pPr eaLnBrk="1" hangingPunct="1"/>
              <a:t>46</a:t>
            </a:fld>
            <a:endParaRPr lang="it-IT" altLang="it-IT" smtClean="0"/>
          </a:p>
        </p:txBody>
      </p:sp>
      <p:sp>
        <p:nvSpPr>
          <p:cNvPr id="58373" name="CasellaDiTesto 4"/>
          <p:cNvSpPr txBox="1">
            <a:spLocks noChangeArrowheads="1"/>
          </p:cNvSpPr>
          <p:nvPr/>
        </p:nvSpPr>
        <p:spPr bwMode="auto">
          <a:xfrm>
            <a:off x="142875" y="1214438"/>
            <a:ext cx="885825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sz="2000" dirty="0"/>
          </a:p>
          <a:p>
            <a:pPr eaLnBrk="1" hangingPunct="1"/>
            <a:r>
              <a:rPr lang="it-IT" altLang="it-IT" sz="2000" dirty="0"/>
              <a:t>MEDIA:</a:t>
            </a:r>
          </a:p>
          <a:p>
            <a:pPr eaLnBrk="1" hangingPunct="1"/>
            <a:endParaRPr lang="it-IT" altLang="it-IT" sz="2000" dirty="0"/>
          </a:p>
          <a:p>
            <a:pPr eaLnBrk="1" hangingPunct="1"/>
            <a:endParaRPr lang="it-IT" altLang="it-IT" sz="2000" dirty="0"/>
          </a:p>
          <a:p>
            <a:pPr eaLnBrk="1" hangingPunct="1"/>
            <a:r>
              <a:rPr lang="it-IT" altLang="it-IT" sz="2000" dirty="0"/>
              <a:t>VARIANZA:</a:t>
            </a:r>
          </a:p>
          <a:p>
            <a:pPr eaLnBrk="1" hangingPunct="1"/>
            <a:endParaRPr lang="it-IT" altLang="it-IT" sz="2000" dirty="0"/>
          </a:p>
          <a:p>
            <a:pPr eaLnBrk="1" hangingPunct="1"/>
            <a:endParaRPr lang="it-IT" altLang="it-IT" sz="2000" dirty="0"/>
          </a:p>
          <a:p>
            <a:pPr eaLnBrk="1" hangingPunct="1"/>
            <a:r>
              <a:rPr lang="it-IT" altLang="it-IT" sz="2000" dirty="0"/>
              <a:t>SQM (SCARTO QUADRATICO MEDIO):</a:t>
            </a:r>
          </a:p>
          <a:p>
            <a:pPr eaLnBrk="1" hangingPunct="1"/>
            <a:endParaRPr lang="it-IT" altLang="it-IT" sz="2000" dirty="0"/>
          </a:p>
          <a:p>
            <a:pPr eaLnBrk="1" hangingPunct="1"/>
            <a:endParaRPr lang="it-IT" altLang="it-IT" sz="2000" dirty="0"/>
          </a:p>
          <a:p>
            <a:pPr eaLnBrk="1" hangingPunct="1"/>
            <a:endParaRPr lang="it-IT" altLang="it-IT" sz="2000" dirty="0" smtClean="0"/>
          </a:p>
          <a:p>
            <a:pPr eaLnBrk="1" hangingPunct="1"/>
            <a:r>
              <a:rPr lang="it-IT" altLang="it-IT" sz="2000" dirty="0" smtClean="0"/>
              <a:t>EQM </a:t>
            </a:r>
            <a:r>
              <a:rPr lang="it-IT" altLang="it-IT" sz="2000" dirty="0"/>
              <a:t>(ERRORE QUADRATICO MEDIO): </a:t>
            </a:r>
          </a:p>
          <a:p>
            <a:pPr eaLnBrk="1" hangingPunct="1"/>
            <a:endParaRPr lang="it-IT" altLang="it-IT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/>
              <p:cNvSpPr/>
              <p:nvPr/>
            </p:nvSpPr>
            <p:spPr>
              <a:xfrm>
                <a:off x="1782907" y="1233886"/>
                <a:ext cx="1435714" cy="8712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it-IT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grow m:val="on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907" y="1233886"/>
                <a:ext cx="1435714" cy="8712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5"/>
              <p:cNvSpPr/>
              <p:nvPr/>
            </p:nvSpPr>
            <p:spPr>
              <a:xfrm>
                <a:off x="1782907" y="2178243"/>
                <a:ext cx="2334613" cy="8712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it-IT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grow m:val="on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it-IT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" name="Rettango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907" y="2178243"/>
                <a:ext cx="2334613" cy="8712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6"/>
              <p:cNvSpPr/>
              <p:nvPr/>
            </p:nvSpPr>
            <p:spPr>
              <a:xfrm>
                <a:off x="5148064" y="2907136"/>
                <a:ext cx="3137718" cy="1169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it-IT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it-IT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nary>
                            <m:naryPr>
                              <m:chr m:val="∑"/>
                              <m:limLoc m:val="undOvr"/>
                              <m:grow m:val="on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i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sPre>
                                        <m:sPre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PrePr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/>
                                        <m:e>
                                          <m:r>
                                            <a:rPr lang="it-IT" i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</m:e>
                                      </m:sPre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Rettango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2907136"/>
                <a:ext cx="3137718" cy="11699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7"/>
              <p:cNvSpPr/>
              <p:nvPr/>
            </p:nvSpPr>
            <p:spPr>
              <a:xfrm>
                <a:off x="5148064" y="4149080"/>
                <a:ext cx="1942711" cy="1169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</a:rPr>
                        <m:t>𝑟𝑚𝑠</m:t>
                      </m:r>
                      <m:r>
                        <a:rPr lang="it-IT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nary>
                            <m:naryPr>
                              <m:chr m:val="∑"/>
                              <m:limLoc m:val="undOvr"/>
                              <m:grow m:val="on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i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</m:e>
                      </m:ra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Rettango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4149080"/>
                <a:ext cx="1942711" cy="11699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tangolo 3"/>
              <p:cNvSpPr/>
              <p:nvPr/>
            </p:nvSpPr>
            <p:spPr>
              <a:xfrm>
                <a:off x="5148064" y="5525482"/>
                <a:ext cx="18542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it-IT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𝑟𝑚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it-IT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i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it-IT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Rettango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5525482"/>
                <a:ext cx="1854226" cy="369332"/>
              </a:xfrm>
              <a:prstGeom prst="rect">
                <a:avLst/>
              </a:prstGeom>
              <a:blipFill>
                <a:blip r:embed="rId6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1948914"/>
      </p:ext>
    </p:extLst>
  </p:cSld>
  <p:clrMapOvr>
    <a:masterClrMapping/>
  </p:clrMapOvr>
  <p:transition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Richiami teorici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950" y="690563"/>
            <a:ext cx="8928100" cy="523875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it-IT" sz="2400" cap="all" dirty="0" smtClean="0"/>
              <a:t>Metodi di stima a Minimi Quadrati:</a:t>
            </a:r>
          </a:p>
          <a:p>
            <a:pPr>
              <a:buFontTx/>
              <a:buNone/>
              <a:defRPr/>
            </a:pPr>
            <a:r>
              <a:rPr lang="it-IT" sz="2400" cap="all" dirty="0" smtClean="0"/>
              <a:t>Caso lineare</a:t>
            </a:r>
          </a:p>
          <a:p>
            <a:pPr>
              <a:buFontTx/>
              <a:buNone/>
              <a:defRPr/>
            </a:pPr>
            <a:endParaRPr lang="it-IT" sz="2400" cap="all" dirty="0" smtClean="0"/>
          </a:p>
          <a:p>
            <a:pPr>
              <a:buFontTx/>
              <a:buNone/>
              <a:defRPr/>
            </a:pPr>
            <a:r>
              <a:rPr lang="it-IT" sz="2400" cap="all" dirty="0" smtClean="0"/>
              <a:t>Modello deterministico</a:t>
            </a:r>
          </a:p>
          <a:p>
            <a:pPr>
              <a:buFontTx/>
              <a:buNone/>
              <a:defRPr/>
            </a:pPr>
            <a:endParaRPr lang="it-IT" sz="2400" cap="all" dirty="0" smtClean="0"/>
          </a:p>
          <a:p>
            <a:pPr>
              <a:buFontTx/>
              <a:buNone/>
              <a:defRPr/>
            </a:pPr>
            <a:endParaRPr lang="it-IT" sz="2400" cap="all" dirty="0" smtClean="0"/>
          </a:p>
          <a:p>
            <a:pPr>
              <a:buFontTx/>
              <a:buNone/>
              <a:defRPr/>
            </a:pPr>
            <a:endParaRPr lang="it-IT" sz="2400" cap="all" dirty="0" smtClean="0"/>
          </a:p>
          <a:p>
            <a:pPr>
              <a:buFontTx/>
              <a:buNone/>
              <a:defRPr/>
            </a:pPr>
            <a:r>
              <a:rPr lang="it-IT" sz="2400" cap="all" dirty="0" smtClean="0"/>
              <a:t>Modello stocastico</a:t>
            </a:r>
          </a:p>
          <a:p>
            <a:pPr>
              <a:buFontTx/>
              <a:buNone/>
              <a:defRPr/>
            </a:pPr>
            <a:r>
              <a:rPr lang="it-IT" sz="2400" cap="all" dirty="0" smtClean="0"/>
              <a:t>Data </a:t>
            </a:r>
            <a:r>
              <a:rPr lang="it-IT" sz="2400" cap="all" dirty="0" err="1" smtClean="0"/>
              <a:t>C</a:t>
            </a:r>
            <a:r>
              <a:rPr lang="it-IT" sz="2400" baseline="-25000" dirty="0" err="1" smtClean="0"/>
              <a:t>yy</a:t>
            </a:r>
            <a:r>
              <a:rPr lang="it-IT" sz="2400" dirty="0" smtClean="0"/>
              <a:t> = matrice varianza-covarianza delle osservabili y</a:t>
            </a:r>
            <a:endParaRPr lang="it-IT" sz="2400" baseline="-25000" dirty="0" smtClean="0"/>
          </a:p>
          <a:p>
            <a:pPr>
              <a:buFontTx/>
              <a:buNone/>
              <a:defRPr/>
            </a:pPr>
            <a:endParaRPr lang="it-IT" sz="2400" cap="all" dirty="0"/>
          </a:p>
        </p:txBody>
      </p:sp>
      <p:sp>
        <p:nvSpPr>
          <p:cNvPr id="59396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B6EAE91-F295-461D-AEAB-3E3AC5874CC3}" type="slidenum">
              <a:rPr lang="it-IT" altLang="it-IT" smtClean="0"/>
              <a:pPr eaLnBrk="1" hangingPunct="1"/>
              <a:t>47</a:t>
            </a:fld>
            <a:endParaRPr lang="it-IT" altLang="it-IT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tangolo 3"/>
              <p:cNvSpPr/>
              <p:nvPr/>
            </p:nvSpPr>
            <p:spPr>
              <a:xfrm>
                <a:off x="3067207" y="2780928"/>
                <a:ext cx="3009584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it-IT" sz="3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3200" i="1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it-IT" sz="32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3200" i="1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4" name="Rettango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7207" y="2780928"/>
                <a:ext cx="3009584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/>
              <p:cNvSpPr/>
              <p:nvPr/>
            </p:nvSpPr>
            <p:spPr>
              <a:xfrm>
                <a:off x="1720193" y="5157192"/>
                <a:ext cx="5703613" cy="6338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it-IT" sz="3200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it-IT" sz="32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3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  <m:sup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Sup>
                        <m:sSubSupPr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𝑦𝑦</m:t>
                          </m:r>
                        </m:sub>
                        <m:sup>
                          <m:r>
                            <a:rPr lang="it-IT" sz="3200" i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d>
                        <m:dPr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2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it-IT" sz="32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32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it-IT" sz="3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 sz="3200" i="0">
                          <a:latin typeface="Cambria Math" panose="02040503050406030204" pitchFamily="18" charset="0"/>
                        </a:rPr>
                        <m:t>min</m:t>
                      </m:r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5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0193" y="5157192"/>
                <a:ext cx="5703613" cy="6338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Richiami teorici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950" y="690563"/>
            <a:ext cx="8928100" cy="523875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it-IT" sz="2400" cap="all" dirty="0" smtClean="0"/>
              <a:t>Metodi di stima a Minimi Quadrati:</a:t>
            </a:r>
          </a:p>
          <a:p>
            <a:pPr>
              <a:buFontTx/>
              <a:buNone/>
              <a:defRPr/>
            </a:pPr>
            <a:r>
              <a:rPr lang="it-IT" sz="2400" cap="all" dirty="0" smtClean="0"/>
              <a:t>Caso non-lineare</a:t>
            </a:r>
          </a:p>
          <a:p>
            <a:pPr>
              <a:buFontTx/>
              <a:buNone/>
              <a:defRPr/>
            </a:pPr>
            <a:r>
              <a:rPr lang="it-IT" sz="2400" cap="all" dirty="0" smtClean="0"/>
              <a:t>Modello deterministico</a:t>
            </a:r>
          </a:p>
          <a:p>
            <a:pPr>
              <a:buFontTx/>
              <a:buNone/>
              <a:defRPr/>
            </a:pPr>
            <a:endParaRPr lang="it-IT" sz="2400" cap="all" dirty="0" smtClean="0"/>
          </a:p>
          <a:p>
            <a:pPr>
              <a:buFontTx/>
              <a:buNone/>
              <a:defRPr/>
            </a:pPr>
            <a:endParaRPr lang="it-IT" sz="2400" cap="all" dirty="0" smtClean="0"/>
          </a:p>
          <a:p>
            <a:pPr>
              <a:buFontTx/>
              <a:buNone/>
              <a:defRPr/>
            </a:pPr>
            <a:endParaRPr lang="it-IT" sz="2400" cap="all" dirty="0" smtClean="0"/>
          </a:p>
          <a:p>
            <a:pPr>
              <a:buFontTx/>
              <a:buNone/>
              <a:defRPr/>
            </a:pPr>
            <a:endParaRPr lang="it-IT" sz="2400" cap="all" dirty="0" smtClean="0"/>
          </a:p>
          <a:p>
            <a:pPr>
              <a:buFontTx/>
              <a:buNone/>
              <a:defRPr/>
            </a:pPr>
            <a:endParaRPr lang="it-IT" sz="2400" cap="all" dirty="0" smtClean="0"/>
          </a:p>
          <a:p>
            <a:pPr>
              <a:buFontTx/>
              <a:buNone/>
              <a:defRPr/>
            </a:pPr>
            <a:endParaRPr lang="it-IT" sz="2400" cap="all" dirty="0" smtClean="0"/>
          </a:p>
          <a:p>
            <a:pPr>
              <a:buFontTx/>
              <a:buNone/>
              <a:defRPr/>
            </a:pPr>
            <a:r>
              <a:rPr lang="it-IT" sz="2400" cap="all" dirty="0" smtClean="0"/>
              <a:t>Modello stocastico</a:t>
            </a:r>
          </a:p>
        </p:txBody>
      </p:sp>
      <p:sp>
        <p:nvSpPr>
          <p:cNvPr id="60420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3F62740-5F0F-4EEF-805A-5263C8622301}" type="slidenum">
              <a:rPr lang="it-IT" altLang="it-IT" smtClean="0"/>
              <a:pPr eaLnBrk="1" hangingPunct="1"/>
              <a:t>48</a:t>
            </a:fld>
            <a:endParaRPr lang="it-IT" altLang="it-IT" smtClean="0"/>
          </a:p>
        </p:txBody>
      </p:sp>
      <p:graphicFrame>
        <p:nvGraphicFramePr>
          <p:cNvPr id="60421" name="Object 5"/>
          <p:cNvGraphicFramePr>
            <a:graphicFrameLocks noChangeAspect="1"/>
          </p:cNvGraphicFramePr>
          <p:nvPr/>
        </p:nvGraphicFramePr>
        <p:xfrm>
          <a:off x="3735388" y="2071688"/>
          <a:ext cx="162242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4" name="Equation" r:id="rId3" imgW="1079032" imgH="342751" progId="Equation.3">
                  <p:embed/>
                </p:oleObj>
              </mc:Choice>
              <mc:Fallback>
                <p:oleObj name="Equation" r:id="rId3" imgW="1079032" imgH="342751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0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5388" y="2071688"/>
                        <a:ext cx="1622425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5482097"/>
              </p:ext>
            </p:extLst>
          </p:nvPr>
        </p:nvGraphicFramePr>
        <p:xfrm>
          <a:off x="487363" y="2714625"/>
          <a:ext cx="8013700" cy="138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5" name="Equation" r:id="rId5" imgW="5346700" imgH="927100" progId="Equation.DSMT4">
                  <p:embed/>
                </p:oleObj>
              </mc:Choice>
              <mc:Fallback>
                <p:oleObj name="Equation" r:id="rId5" imgW="5346700" imgH="9271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10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363" y="2714625"/>
                        <a:ext cx="8013700" cy="138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tangolo 3"/>
              <p:cNvSpPr/>
              <p:nvPr/>
            </p:nvSpPr>
            <p:spPr>
              <a:xfrm>
                <a:off x="-78072" y="2575640"/>
                <a:ext cx="9144570" cy="14885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it-IT" sz="28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8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sz="28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it-IT" sz="2800" i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grow m:val="on"/>
                          <m:supHide m:val="on"/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800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num>
                                <m:den>
                                  <m:r>
                                    <a:rPr lang="it-IT" sz="2800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it-IT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it-IT" sz="2800" i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it-IT" sz="28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it-IT" sz="2800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</m:sSub>
                          <m:r>
                            <a:rPr lang="it-IT" sz="2800" i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it-IT" sz="28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</m:nary>
                      <m:d>
                        <m:d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it-IT" sz="2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it-IT" sz="28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800" i="1">
                          <a:latin typeface="Cambria Math" panose="02040503050406030204" pitchFamily="18" charset="0"/>
                        </a:rPr>
                        <m:t>𝐽𝑑𝑥</m:t>
                      </m:r>
                      <m:r>
                        <a:rPr lang="it-IT" sz="28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800" i="1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4" name="Rettango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8072" y="2575640"/>
                <a:ext cx="9144570" cy="148854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tangolo 8"/>
              <p:cNvSpPr/>
              <p:nvPr/>
            </p:nvSpPr>
            <p:spPr>
              <a:xfrm>
                <a:off x="1720193" y="5301208"/>
                <a:ext cx="5703613" cy="6338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it-IT" sz="3200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it-IT" sz="32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3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  <m:sup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Sup>
                        <m:sSubSupPr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𝑦𝑦</m:t>
                          </m:r>
                        </m:sub>
                        <m:sup>
                          <m:r>
                            <a:rPr lang="it-IT" sz="3200" i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d>
                        <m:dPr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2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it-IT" sz="32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32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it-IT" sz="3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 sz="3200" i="0">
                          <a:latin typeface="Cambria Math" panose="02040503050406030204" pitchFamily="18" charset="0"/>
                        </a:rPr>
                        <m:t>min</m:t>
                      </m:r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9" name="Rettango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0193" y="5301208"/>
                <a:ext cx="5703613" cy="6338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dirty="0" smtClean="0"/>
              <a:t>SEMINARI, VISITE ed ESERCITAZIONI</a:t>
            </a:r>
          </a:p>
        </p:txBody>
      </p:sp>
      <p:sp>
        <p:nvSpPr>
          <p:cNvPr id="455683" name="Rectangle 3"/>
          <p:cNvSpPr>
            <a:spLocks noGrp="1" noChangeArrowheads="1"/>
          </p:cNvSpPr>
          <p:nvPr>
            <p:ph idx="1"/>
          </p:nvPr>
        </p:nvSpPr>
        <p:spPr>
          <a:xfrm>
            <a:off x="107950" y="1196975"/>
            <a:ext cx="8928100" cy="5184775"/>
          </a:xfrm>
        </p:spPr>
        <p:txBody>
          <a:bodyPr/>
          <a:lstStyle/>
          <a:p>
            <a:pPr marL="982663" indent="-982663" eaLnBrk="1" hangingPunct="1">
              <a:buFont typeface="Wingdings" pitchFamily="2" charset="2"/>
              <a:buChar char="q"/>
              <a:defRPr/>
            </a:pPr>
            <a:r>
              <a:rPr lang="it-IT" sz="2800" dirty="0" smtClean="0"/>
              <a:t>ESERCITAZIONE SUL LASER A SCANSIONE </a:t>
            </a:r>
          </a:p>
          <a:p>
            <a:pPr marL="982663" indent="-982663" eaLnBrk="1" hangingPunct="1">
              <a:buFont typeface="Wingdings" pitchFamily="2" charset="2"/>
              <a:buChar char="q"/>
              <a:defRPr/>
            </a:pPr>
            <a:endParaRPr lang="it-IT" sz="2800" dirty="0"/>
          </a:p>
          <a:p>
            <a:pPr marL="982663" indent="-982663" eaLnBrk="1" hangingPunct="1">
              <a:buFont typeface="Wingdings" pitchFamily="2" charset="2"/>
              <a:buChar char="q"/>
              <a:defRPr/>
            </a:pPr>
            <a:r>
              <a:rPr lang="it-IT" sz="2800" dirty="0" smtClean="0"/>
              <a:t>SEMINARI DIDATTICI</a:t>
            </a:r>
          </a:p>
          <a:p>
            <a:pPr marL="982663" indent="-982663" eaLnBrk="1" hangingPunct="1">
              <a:buFont typeface="Wingdings" pitchFamily="2" charset="2"/>
              <a:buChar char="q"/>
              <a:defRPr/>
            </a:pPr>
            <a:endParaRPr lang="it-IT" sz="2800" dirty="0"/>
          </a:p>
          <a:p>
            <a:pPr marL="982663" indent="-982663" eaLnBrk="1" hangingPunct="1">
              <a:buFont typeface="Wingdings" pitchFamily="2" charset="2"/>
              <a:buChar char="q"/>
              <a:defRPr/>
            </a:pPr>
            <a:r>
              <a:rPr lang="it-IT" sz="2800" dirty="0" smtClean="0"/>
              <a:t>USO DI DRONI PER IL RILIEVO E IL MONITORAGGIO AMBIENTALE</a:t>
            </a:r>
          </a:p>
          <a:p>
            <a:pPr marL="0" indent="0" eaLnBrk="1" hangingPunct="1">
              <a:buFontTx/>
              <a:buNone/>
              <a:defRPr/>
            </a:pPr>
            <a:endParaRPr lang="it-IT" sz="2800" dirty="0" smtClean="0"/>
          </a:p>
          <a:p>
            <a:pPr marL="982663" indent="-982663" eaLnBrk="1" hangingPunct="1">
              <a:buFont typeface="Wingdings" pitchFamily="2" charset="2"/>
              <a:buChar char="q"/>
              <a:defRPr/>
            </a:pPr>
            <a:endParaRPr lang="it-IT" sz="2800" dirty="0" smtClean="0"/>
          </a:p>
        </p:txBody>
      </p:sp>
      <p:sp>
        <p:nvSpPr>
          <p:cNvPr id="20484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4468ECA-F15E-4C63-BB52-A35A7A240512}" type="slidenum">
              <a:rPr lang="it-IT" altLang="it-IT" smtClean="0"/>
              <a:pPr eaLnBrk="1" hangingPunct="1"/>
              <a:t>4</a:t>
            </a:fld>
            <a:endParaRPr lang="it-IT" altLang="it-IT" smtClean="0"/>
          </a:p>
        </p:txBody>
      </p:sp>
    </p:spTree>
  </p:cSld>
  <p:clrMapOvr>
    <a:masterClrMapping/>
  </p:clrMapOvr>
  <p:transition>
    <p:fade thruBlk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Richiami teorici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950" y="690563"/>
            <a:ext cx="8928100" cy="523875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it-IT" sz="2400" cap="all" dirty="0" smtClean="0"/>
              <a:t>Metodi di stima a Minimi Quadrati:</a:t>
            </a:r>
          </a:p>
          <a:p>
            <a:pPr>
              <a:buFontTx/>
              <a:buNone/>
              <a:defRPr/>
            </a:pPr>
            <a:r>
              <a:rPr lang="it-IT" sz="2400" cap="all" dirty="0" smtClean="0"/>
              <a:t>soluzione</a:t>
            </a:r>
          </a:p>
          <a:p>
            <a:pPr>
              <a:buFontTx/>
              <a:buNone/>
              <a:defRPr/>
            </a:pPr>
            <a:r>
              <a:rPr lang="it-IT" sz="2400" cap="all" dirty="0" smtClean="0"/>
              <a:t>Parametri:</a:t>
            </a:r>
          </a:p>
          <a:p>
            <a:pPr>
              <a:buFontTx/>
              <a:buNone/>
              <a:defRPr/>
            </a:pPr>
            <a:endParaRPr lang="it-IT" sz="2400" cap="all" dirty="0" smtClean="0"/>
          </a:p>
          <a:p>
            <a:pPr>
              <a:buFontTx/>
              <a:buNone/>
              <a:defRPr/>
            </a:pPr>
            <a:endParaRPr lang="it-IT" sz="2400" cap="all" dirty="0" smtClean="0"/>
          </a:p>
          <a:p>
            <a:pPr>
              <a:buFontTx/>
              <a:buNone/>
              <a:defRPr/>
            </a:pPr>
            <a:r>
              <a:rPr lang="it-IT" sz="2400" cap="all" dirty="0" smtClean="0"/>
              <a:t>Varianze:</a:t>
            </a:r>
          </a:p>
          <a:p>
            <a:pPr>
              <a:buFontTx/>
              <a:buNone/>
              <a:defRPr/>
            </a:pPr>
            <a:endParaRPr lang="it-IT" sz="2400" cap="all" dirty="0" smtClean="0"/>
          </a:p>
          <a:p>
            <a:pPr>
              <a:buFontTx/>
              <a:buNone/>
              <a:defRPr/>
            </a:pPr>
            <a:endParaRPr lang="it-IT" sz="2400" cap="all" dirty="0" smtClean="0"/>
          </a:p>
          <a:p>
            <a:pPr>
              <a:buFontTx/>
              <a:buNone/>
              <a:defRPr/>
            </a:pPr>
            <a:endParaRPr lang="it-IT" sz="2400" cap="all" dirty="0" smtClean="0"/>
          </a:p>
          <a:p>
            <a:pPr>
              <a:buFontTx/>
              <a:buNone/>
              <a:defRPr/>
            </a:pPr>
            <a:endParaRPr lang="it-IT" sz="2400" cap="all" dirty="0" smtClean="0"/>
          </a:p>
          <a:p>
            <a:pPr>
              <a:buFontTx/>
              <a:buNone/>
              <a:defRPr/>
            </a:pPr>
            <a:endParaRPr lang="it-IT" sz="2400" cap="all" dirty="0" smtClean="0"/>
          </a:p>
          <a:p>
            <a:pPr>
              <a:buFontTx/>
              <a:buNone/>
              <a:defRPr/>
            </a:pPr>
            <a:endParaRPr lang="it-IT" sz="2400" cap="all" dirty="0" smtClean="0"/>
          </a:p>
          <a:p>
            <a:pPr>
              <a:buFontTx/>
              <a:buNone/>
              <a:defRPr/>
            </a:pPr>
            <a:endParaRPr lang="it-IT" sz="2400" cap="all" dirty="0" smtClean="0"/>
          </a:p>
        </p:txBody>
      </p:sp>
      <p:sp>
        <p:nvSpPr>
          <p:cNvPr id="61444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61CD196-E87D-4FE1-95D7-617C61A145B0}" type="slidenum">
              <a:rPr lang="it-IT" altLang="it-IT" smtClean="0"/>
              <a:pPr eaLnBrk="1" hangingPunct="1"/>
              <a:t>49</a:t>
            </a:fld>
            <a:endParaRPr lang="it-IT" altLang="it-IT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tangolo 3"/>
              <p:cNvSpPr/>
              <p:nvPr/>
            </p:nvSpPr>
            <p:spPr>
              <a:xfrm>
                <a:off x="0" y="1983867"/>
                <a:ext cx="8928992" cy="7550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it-IT" sz="32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𝑦𝑦</m:t>
                                  </m:r>
                                </m:sub>
                                <m:sup>
                                  <m:r>
                                    <a:rPr lang="it-IT" sz="3200" i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bSup>
                              <m:r>
                                <a:rPr lang="it-IT" sz="3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it-IT" sz="3200" i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Sup>
                        <m:sSubSupPr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𝑦𝑦</m:t>
                          </m:r>
                        </m:sub>
                        <m:sup>
                          <m:r>
                            <a:rPr lang="it-IT" sz="3200" i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d>
                        <m:dPr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2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it-IT" sz="32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32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4" name="Rettango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83867"/>
                <a:ext cx="8928992" cy="7550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/>
              <p:cNvSpPr/>
              <p:nvPr/>
            </p:nvSpPr>
            <p:spPr>
              <a:xfrm>
                <a:off x="395536" y="3447151"/>
                <a:ext cx="8352928" cy="23264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it-IT" sz="28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it-IT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𝑥𝑥</m:t>
                              </m:r>
                            </m:sub>
                          </m:sSub>
                          <m:r>
                            <a:rPr lang="it-IT" sz="2800" i="0">
                              <a:latin typeface="Cambria Math" panose="020405030504060302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sz="28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Sup>
                                    <m:sSubSupPr>
                                      <m:ctrlPr>
                                        <a:rPr lang="it-IT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it-IT" sz="2800" i="1">
                                          <a:latin typeface="Cambria Math" panose="02040503050406030204" pitchFamily="18" charset="0"/>
                                        </a:rPr>
                                        <m:t>𝑦𝑦</m:t>
                                      </m:r>
                                    </m:sub>
                                    <m:sup>
                                      <m:r>
                                        <a:rPr lang="it-IT" sz="2800" i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bSup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</m:e>
                            <m:sup>
                              <m:r>
                                <a:rPr lang="it-IT" sz="2800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it-IT" sz="2800" i="0">
                              <a:latin typeface="Cambria Math" panose="020405030504060302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sz="28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it-IT" sz="2800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            </m:t>
                          </m:r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sz="28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sz="2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𝑦𝑦</m:t>
                              </m:r>
                            </m:sub>
                            <m:sup>
                              <m:r>
                                <a:rPr lang="it-IT" sz="2800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it-IT" sz="28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it-IT" sz="2800" dirty="0" smtClean="0"/>
              </a:p>
              <a:p>
                <a:endParaRPr lang="it-IT" sz="28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𝑣𝑣</m:t>
                          </m:r>
                        </m:sub>
                      </m:sSub>
                      <m:r>
                        <a:rPr lang="it-IT" sz="2800" i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sz="28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𝑦𝑦</m:t>
                              </m:r>
                            </m:sub>
                          </m:sSub>
                          <m:r>
                            <a:rPr lang="it-IT" sz="28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it-IT" sz="2800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              </m:t>
                      </m:r>
                      <m:sSub>
                        <m:sSub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𝑦𝑦</m:t>
                          </m:r>
                        </m:sub>
                      </m:sSub>
                      <m:r>
                        <a:rPr lang="it-IT" sz="2800" i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sz="28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sz="2800" i="1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it-IT" sz="2800" i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5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3447151"/>
                <a:ext cx="8352928" cy="23264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F9F3B06-BE71-4321-9E50-30BC3241D64F}" type="slidenum">
              <a:rPr lang="it-IT" altLang="it-IT"/>
              <a:pPr eaLnBrk="1" hangingPunct="1"/>
              <a:t>50</a:t>
            </a:fld>
            <a:endParaRPr lang="it-IT" altLang="it-IT"/>
          </a:p>
        </p:txBody>
      </p:sp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ROTAZIONI NEL PIANO</a:t>
            </a:r>
          </a:p>
        </p:txBody>
      </p:sp>
      <p:sp>
        <p:nvSpPr>
          <p:cNvPr id="323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690563"/>
            <a:ext cx="8856663" cy="1154112"/>
          </a:xfrm>
        </p:spPr>
        <p:txBody>
          <a:bodyPr/>
          <a:lstStyle/>
          <a:p>
            <a:pPr marL="0" indent="0" algn="just" eaLnBrk="1" hangingPunct="1">
              <a:spcBef>
                <a:spcPct val="50000"/>
              </a:spcBef>
              <a:buClr>
                <a:srgbClr val="FF6600"/>
              </a:buClr>
              <a:buFontTx/>
              <a:buNone/>
              <a:defRPr/>
            </a:pPr>
            <a:r>
              <a:rPr lang="it-IT" sz="1800" dirty="0" smtClean="0">
                <a:solidFill>
                  <a:schemeClr val="tx2"/>
                </a:solidFill>
                <a:effectLst/>
              </a:rPr>
              <a:t>Una generica rotazione nello spazio 3D può essere sempre scomposta univocamente in tre rotazioni piane attorno a tre assi mutualmente ortogonali: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it-IT" sz="1800" dirty="0" smtClean="0"/>
          </a:p>
        </p:txBody>
      </p:sp>
      <p:grpSp>
        <p:nvGrpSpPr>
          <p:cNvPr id="5125" name="Group 853"/>
          <p:cNvGrpSpPr>
            <a:grpSpLocks/>
          </p:cNvGrpSpPr>
          <p:nvPr/>
        </p:nvGrpSpPr>
        <p:grpSpPr bwMode="auto">
          <a:xfrm>
            <a:off x="292100" y="2079625"/>
            <a:ext cx="2384425" cy="2951163"/>
            <a:chOff x="184" y="1310"/>
            <a:chExt cx="1502" cy="1859"/>
          </a:xfrm>
        </p:grpSpPr>
        <p:sp>
          <p:nvSpPr>
            <p:cNvPr id="5131" name="Line 80"/>
            <p:cNvSpPr>
              <a:spLocks noChangeShapeType="1"/>
            </p:cNvSpPr>
            <p:nvPr/>
          </p:nvSpPr>
          <p:spPr bwMode="auto">
            <a:xfrm flipH="1">
              <a:off x="543" y="2600"/>
              <a:ext cx="10" cy="1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2" name="Line 81"/>
            <p:cNvSpPr>
              <a:spLocks noChangeShapeType="1"/>
            </p:cNvSpPr>
            <p:nvPr/>
          </p:nvSpPr>
          <p:spPr bwMode="auto">
            <a:xfrm flipH="1">
              <a:off x="538" y="2613"/>
              <a:ext cx="5" cy="2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3" name="Line 82"/>
            <p:cNvSpPr>
              <a:spLocks noChangeShapeType="1"/>
            </p:cNvSpPr>
            <p:nvPr/>
          </p:nvSpPr>
          <p:spPr bwMode="auto">
            <a:xfrm flipH="1">
              <a:off x="537" y="2633"/>
              <a:ext cx="1" cy="1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4" name="Line 83"/>
            <p:cNvSpPr>
              <a:spLocks noChangeShapeType="1"/>
            </p:cNvSpPr>
            <p:nvPr/>
          </p:nvSpPr>
          <p:spPr bwMode="auto">
            <a:xfrm>
              <a:off x="537" y="2650"/>
              <a:ext cx="1" cy="1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5" name="Line 84"/>
            <p:cNvSpPr>
              <a:spLocks noChangeShapeType="1"/>
            </p:cNvSpPr>
            <p:nvPr/>
          </p:nvSpPr>
          <p:spPr bwMode="auto">
            <a:xfrm>
              <a:off x="538" y="2660"/>
              <a:ext cx="5" cy="1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6" name="Line 85"/>
            <p:cNvSpPr>
              <a:spLocks noChangeShapeType="1"/>
            </p:cNvSpPr>
            <p:nvPr/>
          </p:nvSpPr>
          <p:spPr bwMode="auto">
            <a:xfrm>
              <a:off x="543" y="2672"/>
              <a:ext cx="5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7" name="Line 86"/>
            <p:cNvSpPr>
              <a:spLocks noChangeShapeType="1"/>
            </p:cNvSpPr>
            <p:nvPr/>
          </p:nvSpPr>
          <p:spPr bwMode="auto">
            <a:xfrm flipV="1">
              <a:off x="548" y="2671"/>
              <a:ext cx="10" cy="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8" name="Line 87"/>
            <p:cNvSpPr>
              <a:spLocks noChangeShapeType="1"/>
            </p:cNvSpPr>
            <p:nvPr/>
          </p:nvSpPr>
          <p:spPr bwMode="auto">
            <a:xfrm flipV="1">
              <a:off x="558" y="2663"/>
              <a:ext cx="10" cy="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9" name="Line 88"/>
            <p:cNvSpPr>
              <a:spLocks noChangeShapeType="1"/>
            </p:cNvSpPr>
            <p:nvPr/>
          </p:nvSpPr>
          <p:spPr bwMode="auto">
            <a:xfrm flipV="1">
              <a:off x="568" y="2651"/>
              <a:ext cx="10" cy="1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40" name="Line 89"/>
            <p:cNvSpPr>
              <a:spLocks noChangeShapeType="1"/>
            </p:cNvSpPr>
            <p:nvPr/>
          </p:nvSpPr>
          <p:spPr bwMode="auto">
            <a:xfrm flipV="1">
              <a:off x="578" y="2631"/>
              <a:ext cx="5" cy="2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41" name="Line 90"/>
            <p:cNvSpPr>
              <a:spLocks noChangeShapeType="1"/>
            </p:cNvSpPr>
            <p:nvPr/>
          </p:nvSpPr>
          <p:spPr bwMode="auto">
            <a:xfrm flipV="1">
              <a:off x="583" y="2614"/>
              <a:ext cx="1" cy="1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42" name="Line 91"/>
            <p:cNvSpPr>
              <a:spLocks noChangeShapeType="1"/>
            </p:cNvSpPr>
            <p:nvPr/>
          </p:nvSpPr>
          <p:spPr bwMode="auto">
            <a:xfrm flipH="1" flipV="1">
              <a:off x="583" y="2604"/>
              <a:ext cx="1" cy="1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43" name="Line 92"/>
            <p:cNvSpPr>
              <a:spLocks noChangeShapeType="1"/>
            </p:cNvSpPr>
            <p:nvPr/>
          </p:nvSpPr>
          <p:spPr bwMode="auto">
            <a:xfrm flipH="1" flipV="1">
              <a:off x="578" y="2592"/>
              <a:ext cx="5" cy="1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44" name="Line 93"/>
            <p:cNvSpPr>
              <a:spLocks noChangeShapeType="1"/>
            </p:cNvSpPr>
            <p:nvPr/>
          </p:nvSpPr>
          <p:spPr bwMode="auto">
            <a:xfrm flipH="1" flipV="1">
              <a:off x="574" y="2590"/>
              <a:ext cx="4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45" name="Line 94"/>
            <p:cNvSpPr>
              <a:spLocks noChangeShapeType="1"/>
            </p:cNvSpPr>
            <p:nvPr/>
          </p:nvSpPr>
          <p:spPr bwMode="auto">
            <a:xfrm flipH="1">
              <a:off x="563" y="2590"/>
              <a:ext cx="11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46" name="Line 95"/>
            <p:cNvSpPr>
              <a:spLocks noChangeShapeType="1"/>
            </p:cNvSpPr>
            <p:nvPr/>
          </p:nvSpPr>
          <p:spPr bwMode="auto">
            <a:xfrm flipH="1">
              <a:off x="553" y="2592"/>
              <a:ext cx="10" cy="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47" name="Line 96"/>
            <p:cNvSpPr>
              <a:spLocks noChangeShapeType="1"/>
            </p:cNvSpPr>
            <p:nvPr/>
          </p:nvSpPr>
          <p:spPr bwMode="auto">
            <a:xfrm flipH="1">
              <a:off x="542" y="2618"/>
              <a:ext cx="2" cy="1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48" name="Line 97"/>
            <p:cNvSpPr>
              <a:spLocks noChangeShapeType="1"/>
            </p:cNvSpPr>
            <p:nvPr/>
          </p:nvSpPr>
          <p:spPr bwMode="auto">
            <a:xfrm flipH="1">
              <a:off x="540" y="2630"/>
              <a:ext cx="2" cy="1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49" name="Line 98"/>
            <p:cNvSpPr>
              <a:spLocks noChangeShapeType="1"/>
            </p:cNvSpPr>
            <p:nvPr/>
          </p:nvSpPr>
          <p:spPr bwMode="auto">
            <a:xfrm>
              <a:off x="540" y="2647"/>
              <a:ext cx="2" cy="1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50" name="Line 99"/>
            <p:cNvSpPr>
              <a:spLocks noChangeShapeType="1"/>
            </p:cNvSpPr>
            <p:nvPr/>
          </p:nvSpPr>
          <p:spPr bwMode="auto">
            <a:xfrm>
              <a:off x="542" y="2662"/>
              <a:ext cx="5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51" name="Line 100"/>
            <p:cNvSpPr>
              <a:spLocks noChangeShapeType="1"/>
            </p:cNvSpPr>
            <p:nvPr/>
          </p:nvSpPr>
          <p:spPr bwMode="auto">
            <a:xfrm flipV="1">
              <a:off x="577" y="2633"/>
              <a:ext cx="2" cy="1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52" name="Line 101"/>
            <p:cNvSpPr>
              <a:spLocks noChangeShapeType="1"/>
            </p:cNvSpPr>
            <p:nvPr/>
          </p:nvSpPr>
          <p:spPr bwMode="auto">
            <a:xfrm flipV="1">
              <a:off x="579" y="2616"/>
              <a:ext cx="2" cy="1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53" name="Line 102"/>
            <p:cNvSpPr>
              <a:spLocks noChangeShapeType="1"/>
            </p:cNvSpPr>
            <p:nvPr/>
          </p:nvSpPr>
          <p:spPr bwMode="auto">
            <a:xfrm flipH="1" flipV="1">
              <a:off x="579" y="2601"/>
              <a:ext cx="2" cy="1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54" name="Line 103"/>
            <p:cNvSpPr>
              <a:spLocks noChangeShapeType="1"/>
            </p:cNvSpPr>
            <p:nvPr/>
          </p:nvSpPr>
          <p:spPr bwMode="auto">
            <a:xfrm flipH="1" flipV="1">
              <a:off x="574" y="2594"/>
              <a:ext cx="5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55" name="Line 104"/>
            <p:cNvSpPr>
              <a:spLocks noChangeShapeType="1"/>
            </p:cNvSpPr>
            <p:nvPr/>
          </p:nvSpPr>
          <p:spPr bwMode="auto">
            <a:xfrm flipH="1">
              <a:off x="547" y="2600"/>
              <a:ext cx="6" cy="1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56" name="Line 105"/>
            <p:cNvSpPr>
              <a:spLocks noChangeShapeType="1"/>
            </p:cNvSpPr>
            <p:nvPr/>
          </p:nvSpPr>
          <p:spPr bwMode="auto">
            <a:xfrm flipH="1">
              <a:off x="545" y="2615"/>
              <a:ext cx="2" cy="1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57" name="Line 106"/>
            <p:cNvSpPr>
              <a:spLocks noChangeShapeType="1"/>
            </p:cNvSpPr>
            <p:nvPr/>
          </p:nvSpPr>
          <p:spPr bwMode="auto">
            <a:xfrm flipH="1">
              <a:off x="544" y="2628"/>
              <a:ext cx="1" cy="1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58" name="Line 107"/>
            <p:cNvSpPr>
              <a:spLocks noChangeShapeType="1"/>
            </p:cNvSpPr>
            <p:nvPr/>
          </p:nvSpPr>
          <p:spPr bwMode="auto">
            <a:xfrm>
              <a:off x="544" y="2645"/>
              <a:ext cx="2" cy="1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59" name="Line 108"/>
            <p:cNvSpPr>
              <a:spLocks noChangeShapeType="1"/>
            </p:cNvSpPr>
            <p:nvPr/>
          </p:nvSpPr>
          <p:spPr bwMode="auto">
            <a:xfrm>
              <a:off x="546" y="2659"/>
              <a:ext cx="5" cy="1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60" name="Line 109"/>
            <p:cNvSpPr>
              <a:spLocks noChangeShapeType="1"/>
            </p:cNvSpPr>
            <p:nvPr/>
          </p:nvSpPr>
          <p:spPr bwMode="auto">
            <a:xfrm flipV="1">
              <a:off x="551" y="2671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61" name="Line 110"/>
            <p:cNvSpPr>
              <a:spLocks noChangeShapeType="1"/>
            </p:cNvSpPr>
            <p:nvPr/>
          </p:nvSpPr>
          <p:spPr bwMode="auto">
            <a:xfrm flipV="1">
              <a:off x="568" y="2648"/>
              <a:ext cx="6" cy="1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62" name="Line 111"/>
            <p:cNvSpPr>
              <a:spLocks noChangeShapeType="1"/>
            </p:cNvSpPr>
            <p:nvPr/>
          </p:nvSpPr>
          <p:spPr bwMode="auto">
            <a:xfrm flipV="1">
              <a:off x="574" y="2636"/>
              <a:ext cx="2" cy="1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63" name="Line 112"/>
            <p:cNvSpPr>
              <a:spLocks noChangeShapeType="1"/>
            </p:cNvSpPr>
            <p:nvPr/>
          </p:nvSpPr>
          <p:spPr bwMode="auto">
            <a:xfrm flipV="1">
              <a:off x="576" y="2619"/>
              <a:ext cx="1" cy="1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64" name="Line 113"/>
            <p:cNvSpPr>
              <a:spLocks noChangeShapeType="1"/>
            </p:cNvSpPr>
            <p:nvPr/>
          </p:nvSpPr>
          <p:spPr bwMode="auto">
            <a:xfrm flipH="1" flipV="1">
              <a:off x="576" y="2604"/>
              <a:ext cx="1" cy="1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65" name="Line 114"/>
            <p:cNvSpPr>
              <a:spLocks noChangeShapeType="1"/>
            </p:cNvSpPr>
            <p:nvPr/>
          </p:nvSpPr>
          <p:spPr bwMode="auto">
            <a:xfrm flipH="1" flipV="1">
              <a:off x="570" y="2592"/>
              <a:ext cx="6" cy="1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66" name="Line 115"/>
            <p:cNvSpPr>
              <a:spLocks noChangeShapeType="1"/>
            </p:cNvSpPr>
            <p:nvPr/>
          </p:nvSpPr>
          <p:spPr bwMode="auto">
            <a:xfrm flipH="1">
              <a:off x="563" y="2592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67" name="Line 406"/>
            <p:cNvSpPr>
              <a:spLocks noChangeShapeType="1"/>
            </p:cNvSpPr>
            <p:nvPr/>
          </p:nvSpPr>
          <p:spPr bwMode="auto">
            <a:xfrm flipH="1">
              <a:off x="882" y="2063"/>
              <a:ext cx="77" cy="9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68" name="Line 407"/>
            <p:cNvSpPr>
              <a:spLocks noChangeShapeType="1"/>
            </p:cNvSpPr>
            <p:nvPr/>
          </p:nvSpPr>
          <p:spPr bwMode="auto">
            <a:xfrm>
              <a:off x="882" y="2153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69" name="Line 408"/>
            <p:cNvSpPr>
              <a:spLocks noChangeShapeType="1"/>
            </p:cNvSpPr>
            <p:nvPr/>
          </p:nvSpPr>
          <p:spPr bwMode="auto">
            <a:xfrm flipH="1">
              <a:off x="886" y="2063"/>
              <a:ext cx="78" cy="9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70" name="Line 410"/>
            <p:cNvSpPr>
              <a:spLocks noChangeShapeType="1"/>
            </p:cNvSpPr>
            <p:nvPr/>
          </p:nvSpPr>
          <p:spPr bwMode="auto">
            <a:xfrm>
              <a:off x="947" y="2063"/>
              <a:ext cx="21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71" name="Line 411"/>
            <p:cNvSpPr>
              <a:spLocks noChangeShapeType="1"/>
            </p:cNvSpPr>
            <p:nvPr/>
          </p:nvSpPr>
          <p:spPr bwMode="auto">
            <a:xfrm flipH="1">
              <a:off x="891" y="2063"/>
              <a:ext cx="77" cy="9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72" name="Line 412"/>
            <p:cNvSpPr>
              <a:spLocks noChangeShapeType="1"/>
            </p:cNvSpPr>
            <p:nvPr/>
          </p:nvSpPr>
          <p:spPr bwMode="auto">
            <a:xfrm flipV="1">
              <a:off x="980" y="2098"/>
              <a:ext cx="2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73" name="Line 413"/>
            <p:cNvSpPr>
              <a:spLocks noChangeShapeType="1"/>
            </p:cNvSpPr>
            <p:nvPr/>
          </p:nvSpPr>
          <p:spPr bwMode="auto">
            <a:xfrm flipH="1">
              <a:off x="978" y="2098"/>
              <a:ext cx="4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74" name="Line 414"/>
            <p:cNvSpPr>
              <a:spLocks noChangeShapeType="1"/>
            </p:cNvSpPr>
            <p:nvPr/>
          </p:nvSpPr>
          <p:spPr bwMode="auto">
            <a:xfrm flipH="1">
              <a:off x="973" y="2098"/>
              <a:ext cx="5" cy="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75" name="Line 415"/>
            <p:cNvSpPr>
              <a:spLocks noChangeShapeType="1"/>
            </p:cNvSpPr>
            <p:nvPr/>
          </p:nvSpPr>
          <p:spPr bwMode="auto">
            <a:xfrm>
              <a:off x="973" y="2106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76" name="Line 416"/>
            <p:cNvSpPr>
              <a:spLocks noChangeShapeType="1"/>
            </p:cNvSpPr>
            <p:nvPr/>
          </p:nvSpPr>
          <p:spPr bwMode="auto">
            <a:xfrm flipV="1">
              <a:off x="982" y="2098"/>
              <a:ext cx="5" cy="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77" name="Line 417"/>
            <p:cNvSpPr>
              <a:spLocks noChangeShapeType="1"/>
            </p:cNvSpPr>
            <p:nvPr/>
          </p:nvSpPr>
          <p:spPr bwMode="auto">
            <a:xfrm flipH="1" flipV="1">
              <a:off x="985" y="2093"/>
              <a:ext cx="2" cy="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78" name="Line 418"/>
            <p:cNvSpPr>
              <a:spLocks noChangeShapeType="1"/>
            </p:cNvSpPr>
            <p:nvPr/>
          </p:nvSpPr>
          <p:spPr bwMode="auto">
            <a:xfrm flipH="1">
              <a:off x="976" y="2093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79" name="Line 419"/>
            <p:cNvSpPr>
              <a:spLocks noChangeShapeType="1"/>
            </p:cNvSpPr>
            <p:nvPr/>
          </p:nvSpPr>
          <p:spPr bwMode="auto">
            <a:xfrm flipH="1">
              <a:off x="965" y="2093"/>
              <a:ext cx="11" cy="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80" name="Line 420"/>
            <p:cNvSpPr>
              <a:spLocks noChangeShapeType="1"/>
            </p:cNvSpPr>
            <p:nvPr/>
          </p:nvSpPr>
          <p:spPr bwMode="auto">
            <a:xfrm flipH="1">
              <a:off x="938" y="2098"/>
              <a:ext cx="27" cy="1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81" name="Line 421"/>
            <p:cNvSpPr>
              <a:spLocks noChangeShapeType="1"/>
            </p:cNvSpPr>
            <p:nvPr/>
          </p:nvSpPr>
          <p:spPr bwMode="auto">
            <a:xfrm flipH="1">
              <a:off x="927" y="2115"/>
              <a:ext cx="11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82" name="Line 422"/>
            <p:cNvSpPr>
              <a:spLocks noChangeShapeType="1"/>
            </p:cNvSpPr>
            <p:nvPr/>
          </p:nvSpPr>
          <p:spPr bwMode="auto">
            <a:xfrm>
              <a:off x="919" y="2119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83" name="Line 423"/>
            <p:cNvSpPr>
              <a:spLocks noChangeShapeType="1"/>
            </p:cNvSpPr>
            <p:nvPr/>
          </p:nvSpPr>
          <p:spPr bwMode="auto">
            <a:xfrm>
              <a:off x="927" y="2119"/>
              <a:ext cx="6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84" name="Line 424"/>
            <p:cNvSpPr>
              <a:spLocks noChangeShapeType="1"/>
            </p:cNvSpPr>
            <p:nvPr/>
          </p:nvSpPr>
          <p:spPr bwMode="auto">
            <a:xfrm>
              <a:off x="933" y="2123"/>
              <a:ext cx="2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85" name="Line 425"/>
            <p:cNvSpPr>
              <a:spLocks noChangeShapeType="1"/>
            </p:cNvSpPr>
            <p:nvPr/>
          </p:nvSpPr>
          <p:spPr bwMode="auto">
            <a:xfrm flipH="1">
              <a:off x="934" y="2127"/>
              <a:ext cx="1" cy="1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86" name="Line 426"/>
            <p:cNvSpPr>
              <a:spLocks noChangeShapeType="1"/>
            </p:cNvSpPr>
            <p:nvPr/>
          </p:nvSpPr>
          <p:spPr bwMode="auto">
            <a:xfrm>
              <a:off x="934" y="2144"/>
              <a:ext cx="2" cy="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87" name="Line 427"/>
            <p:cNvSpPr>
              <a:spLocks noChangeShapeType="1"/>
            </p:cNvSpPr>
            <p:nvPr/>
          </p:nvSpPr>
          <p:spPr bwMode="auto">
            <a:xfrm>
              <a:off x="936" y="2149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88" name="Line 428"/>
            <p:cNvSpPr>
              <a:spLocks noChangeShapeType="1"/>
            </p:cNvSpPr>
            <p:nvPr/>
          </p:nvSpPr>
          <p:spPr bwMode="auto">
            <a:xfrm flipH="1">
              <a:off x="930" y="2127"/>
              <a:ext cx="1" cy="1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89" name="Line 429"/>
            <p:cNvSpPr>
              <a:spLocks noChangeShapeType="1"/>
            </p:cNvSpPr>
            <p:nvPr/>
          </p:nvSpPr>
          <p:spPr bwMode="auto">
            <a:xfrm>
              <a:off x="930" y="2144"/>
              <a:ext cx="1" cy="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90" name="Line 430"/>
            <p:cNvSpPr>
              <a:spLocks noChangeShapeType="1"/>
            </p:cNvSpPr>
            <p:nvPr/>
          </p:nvSpPr>
          <p:spPr bwMode="auto">
            <a:xfrm>
              <a:off x="927" y="2119"/>
              <a:ext cx="2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91" name="Line 431"/>
            <p:cNvSpPr>
              <a:spLocks noChangeShapeType="1"/>
            </p:cNvSpPr>
            <p:nvPr/>
          </p:nvSpPr>
          <p:spPr bwMode="auto">
            <a:xfrm flipH="1">
              <a:off x="923" y="2123"/>
              <a:ext cx="6" cy="26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92" name="Line 432"/>
            <p:cNvSpPr>
              <a:spLocks noChangeShapeType="1"/>
            </p:cNvSpPr>
            <p:nvPr/>
          </p:nvSpPr>
          <p:spPr bwMode="auto">
            <a:xfrm>
              <a:off x="923" y="2149"/>
              <a:ext cx="2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93" name="Line 433"/>
            <p:cNvSpPr>
              <a:spLocks noChangeShapeType="1"/>
            </p:cNvSpPr>
            <p:nvPr/>
          </p:nvSpPr>
          <p:spPr bwMode="auto">
            <a:xfrm>
              <a:off x="925" y="2153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94" name="Line 434"/>
            <p:cNvSpPr>
              <a:spLocks noChangeShapeType="1"/>
            </p:cNvSpPr>
            <p:nvPr/>
          </p:nvSpPr>
          <p:spPr bwMode="auto">
            <a:xfrm flipV="1">
              <a:off x="933" y="2149"/>
              <a:ext cx="11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95" name="Line 435"/>
            <p:cNvSpPr>
              <a:spLocks noChangeShapeType="1"/>
            </p:cNvSpPr>
            <p:nvPr/>
          </p:nvSpPr>
          <p:spPr bwMode="auto">
            <a:xfrm flipV="1">
              <a:off x="944" y="2136"/>
              <a:ext cx="16" cy="1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96" name="Line 436"/>
            <p:cNvSpPr>
              <a:spLocks noChangeShapeType="1"/>
            </p:cNvSpPr>
            <p:nvPr/>
          </p:nvSpPr>
          <p:spPr bwMode="auto">
            <a:xfrm>
              <a:off x="951" y="2063"/>
              <a:ext cx="10" cy="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97" name="Line 437"/>
            <p:cNvSpPr>
              <a:spLocks noChangeShapeType="1"/>
            </p:cNvSpPr>
            <p:nvPr/>
          </p:nvSpPr>
          <p:spPr bwMode="auto">
            <a:xfrm flipH="1">
              <a:off x="955" y="2063"/>
              <a:ext cx="1" cy="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98" name="Line 554"/>
            <p:cNvSpPr>
              <a:spLocks noChangeShapeType="1"/>
            </p:cNvSpPr>
            <p:nvPr/>
          </p:nvSpPr>
          <p:spPr bwMode="auto">
            <a:xfrm flipH="1">
              <a:off x="862" y="1670"/>
              <a:ext cx="4" cy="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99" name="Line 555"/>
            <p:cNvSpPr>
              <a:spLocks noChangeShapeType="1"/>
            </p:cNvSpPr>
            <p:nvPr/>
          </p:nvSpPr>
          <p:spPr bwMode="auto">
            <a:xfrm flipH="1">
              <a:off x="853" y="1679"/>
              <a:ext cx="9" cy="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00" name="Line 556"/>
            <p:cNvSpPr>
              <a:spLocks noChangeShapeType="1"/>
            </p:cNvSpPr>
            <p:nvPr/>
          </p:nvSpPr>
          <p:spPr bwMode="auto">
            <a:xfrm flipH="1">
              <a:off x="819" y="1687"/>
              <a:ext cx="34" cy="26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01" name="Line 557"/>
            <p:cNvSpPr>
              <a:spLocks noChangeShapeType="1"/>
            </p:cNvSpPr>
            <p:nvPr/>
          </p:nvSpPr>
          <p:spPr bwMode="auto">
            <a:xfrm flipH="1">
              <a:off x="811" y="1713"/>
              <a:ext cx="8" cy="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02" name="Line 558"/>
            <p:cNvSpPr>
              <a:spLocks noChangeShapeType="1"/>
            </p:cNvSpPr>
            <p:nvPr/>
          </p:nvSpPr>
          <p:spPr bwMode="auto">
            <a:xfrm flipH="1">
              <a:off x="806" y="1721"/>
              <a:ext cx="5" cy="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03" name="Line 559"/>
            <p:cNvSpPr>
              <a:spLocks noChangeShapeType="1"/>
            </p:cNvSpPr>
            <p:nvPr/>
          </p:nvSpPr>
          <p:spPr bwMode="auto">
            <a:xfrm flipV="1">
              <a:off x="811" y="1679"/>
              <a:ext cx="4" cy="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04" name="Line 560"/>
            <p:cNvSpPr>
              <a:spLocks noChangeShapeType="1"/>
            </p:cNvSpPr>
            <p:nvPr/>
          </p:nvSpPr>
          <p:spPr bwMode="auto">
            <a:xfrm flipV="1">
              <a:off x="815" y="1670"/>
              <a:ext cx="8" cy="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05" name="Line 561"/>
            <p:cNvSpPr>
              <a:spLocks noChangeShapeType="1"/>
            </p:cNvSpPr>
            <p:nvPr/>
          </p:nvSpPr>
          <p:spPr bwMode="auto">
            <a:xfrm>
              <a:off x="823" y="1670"/>
              <a:ext cx="13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06" name="Line 562"/>
            <p:cNvSpPr>
              <a:spLocks noChangeShapeType="1"/>
            </p:cNvSpPr>
            <p:nvPr/>
          </p:nvSpPr>
          <p:spPr bwMode="auto">
            <a:xfrm>
              <a:off x="836" y="1670"/>
              <a:ext cx="17" cy="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07" name="Line 563"/>
            <p:cNvSpPr>
              <a:spLocks noChangeShapeType="1"/>
            </p:cNvSpPr>
            <p:nvPr/>
          </p:nvSpPr>
          <p:spPr bwMode="auto">
            <a:xfrm flipV="1">
              <a:off x="815" y="1675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08" name="Line 564"/>
            <p:cNvSpPr>
              <a:spLocks noChangeShapeType="1"/>
            </p:cNvSpPr>
            <p:nvPr/>
          </p:nvSpPr>
          <p:spPr bwMode="auto">
            <a:xfrm>
              <a:off x="823" y="1675"/>
              <a:ext cx="13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09" name="Line 565"/>
            <p:cNvSpPr>
              <a:spLocks noChangeShapeType="1"/>
            </p:cNvSpPr>
            <p:nvPr/>
          </p:nvSpPr>
          <p:spPr bwMode="auto">
            <a:xfrm>
              <a:off x="836" y="1675"/>
              <a:ext cx="17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10" name="Line 566"/>
            <p:cNvSpPr>
              <a:spLocks noChangeShapeType="1"/>
            </p:cNvSpPr>
            <p:nvPr/>
          </p:nvSpPr>
          <p:spPr bwMode="auto">
            <a:xfrm>
              <a:off x="853" y="1679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11" name="Line 567"/>
            <p:cNvSpPr>
              <a:spLocks noChangeShapeType="1"/>
            </p:cNvSpPr>
            <p:nvPr/>
          </p:nvSpPr>
          <p:spPr bwMode="auto">
            <a:xfrm>
              <a:off x="811" y="1721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12" name="Line 568"/>
            <p:cNvSpPr>
              <a:spLocks noChangeShapeType="1"/>
            </p:cNvSpPr>
            <p:nvPr/>
          </p:nvSpPr>
          <p:spPr bwMode="auto">
            <a:xfrm>
              <a:off x="819" y="1721"/>
              <a:ext cx="17" cy="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13" name="Line 569"/>
            <p:cNvSpPr>
              <a:spLocks noChangeShapeType="1"/>
            </p:cNvSpPr>
            <p:nvPr/>
          </p:nvSpPr>
          <p:spPr bwMode="auto">
            <a:xfrm>
              <a:off x="836" y="1726"/>
              <a:ext cx="13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14" name="Line 570"/>
            <p:cNvSpPr>
              <a:spLocks noChangeShapeType="1"/>
            </p:cNvSpPr>
            <p:nvPr/>
          </p:nvSpPr>
          <p:spPr bwMode="auto">
            <a:xfrm flipV="1">
              <a:off x="849" y="1721"/>
              <a:ext cx="9" cy="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15" name="Line 571"/>
            <p:cNvSpPr>
              <a:spLocks noChangeShapeType="1"/>
            </p:cNvSpPr>
            <p:nvPr/>
          </p:nvSpPr>
          <p:spPr bwMode="auto">
            <a:xfrm>
              <a:off x="819" y="1721"/>
              <a:ext cx="17" cy="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16" name="Line 572"/>
            <p:cNvSpPr>
              <a:spLocks noChangeShapeType="1"/>
            </p:cNvSpPr>
            <p:nvPr/>
          </p:nvSpPr>
          <p:spPr bwMode="auto">
            <a:xfrm>
              <a:off x="836" y="1730"/>
              <a:ext cx="13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17" name="Line 573"/>
            <p:cNvSpPr>
              <a:spLocks noChangeShapeType="1"/>
            </p:cNvSpPr>
            <p:nvPr/>
          </p:nvSpPr>
          <p:spPr bwMode="auto">
            <a:xfrm flipV="1">
              <a:off x="849" y="1721"/>
              <a:ext cx="9" cy="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18" name="Line 574"/>
            <p:cNvSpPr>
              <a:spLocks noChangeShapeType="1"/>
            </p:cNvSpPr>
            <p:nvPr/>
          </p:nvSpPr>
          <p:spPr bwMode="auto">
            <a:xfrm flipV="1">
              <a:off x="858" y="1713"/>
              <a:ext cx="4" cy="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19" name="Line 575"/>
            <p:cNvSpPr>
              <a:spLocks noChangeShapeType="1"/>
            </p:cNvSpPr>
            <p:nvPr/>
          </p:nvSpPr>
          <p:spPr bwMode="auto">
            <a:xfrm flipV="1">
              <a:off x="1609" y="2703"/>
              <a:ext cx="4" cy="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20" name="Line 576"/>
            <p:cNvSpPr>
              <a:spLocks noChangeShapeType="1"/>
            </p:cNvSpPr>
            <p:nvPr/>
          </p:nvSpPr>
          <p:spPr bwMode="auto">
            <a:xfrm flipV="1">
              <a:off x="1613" y="2694"/>
              <a:ext cx="9" cy="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21" name="Line 577"/>
            <p:cNvSpPr>
              <a:spLocks noChangeShapeType="1"/>
            </p:cNvSpPr>
            <p:nvPr/>
          </p:nvSpPr>
          <p:spPr bwMode="auto">
            <a:xfrm>
              <a:off x="1622" y="2694"/>
              <a:ext cx="1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22" name="Line 578"/>
            <p:cNvSpPr>
              <a:spLocks noChangeShapeType="1"/>
            </p:cNvSpPr>
            <p:nvPr/>
          </p:nvSpPr>
          <p:spPr bwMode="auto">
            <a:xfrm>
              <a:off x="1634" y="2694"/>
              <a:ext cx="5" cy="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23" name="Line 579"/>
            <p:cNvSpPr>
              <a:spLocks noChangeShapeType="1"/>
            </p:cNvSpPr>
            <p:nvPr/>
          </p:nvSpPr>
          <p:spPr bwMode="auto">
            <a:xfrm>
              <a:off x="1639" y="2699"/>
              <a:ext cx="1" cy="1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24" name="Line 580"/>
            <p:cNvSpPr>
              <a:spLocks noChangeShapeType="1"/>
            </p:cNvSpPr>
            <p:nvPr/>
          </p:nvSpPr>
          <p:spPr bwMode="auto">
            <a:xfrm flipH="1">
              <a:off x="1630" y="2712"/>
              <a:ext cx="9" cy="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25" name="Line 581"/>
            <p:cNvSpPr>
              <a:spLocks noChangeShapeType="1"/>
            </p:cNvSpPr>
            <p:nvPr/>
          </p:nvSpPr>
          <p:spPr bwMode="auto">
            <a:xfrm>
              <a:off x="1630" y="2737"/>
              <a:ext cx="1" cy="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26" name="Line 582"/>
            <p:cNvSpPr>
              <a:spLocks noChangeShapeType="1"/>
            </p:cNvSpPr>
            <p:nvPr/>
          </p:nvSpPr>
          <p:spPr bwMode="auto">
            <a:xfrm>
              <a:off x="1630" y="2746"/>
              <a:ext cx="9" cy="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27" name="Line 583"/>
            <p:cNvSpPr>
              <a:spLocks noChangeShapeType="1"/>
            </p:cNvSpPr>
            <p:nvPr/>
          </p:nvSpPr>
          <p:spPr bwMode="auto">
            <a:xfrm>
              <a:off x="1630" y="2694"/>
              <a:ext cx="4" cy="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28" name="Line 584"/>
            <p:cNvSpPr>
              <a:spLocks noChangeShapeType="1"/>
            </p:cNvSpPr>
            <p:nvPr/>
          </p:nvSpPr>
          <p:spPr bwMode="auto">
            <a:xfrm>
              <a:off x="1634" y="2699"/>
              <a:ext cx="1" cy="1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29" name="Line 585"/>
            <p:cNvSpPr>
              <a:spLocks noChangeShapeType="1"/>
            </p:cNvSpPr>
            <p:nvPr/>
          </p:nvSpPr>
          <p:spPr bwMode="auto">
            <a:xfrm flipH="1">
              <a:off x="1626" y="2712"/>
              <a:ext cx="8" cy="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30" name="Line 586"/>
            <p:cNvSpPr>
              <a:spLocks noChangeShapeType="1"/>
            </p:cNvSpPr>
            <p:nvPr/>
          </p:nvSpPr>
          <p:spPr bwMode="auto">
            <a:xfrm>
              <a:off x="1626" y="2737"/>
              <a:ext cx="1" cy="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31" name="Line 587"/>
            <p:cNvSpPr>
              <a:spLocks noChangeShapeType="1"/>
            </p:cNvSpPr>
            <p:nvPr/>
          </p:nvSpPr>
          <p:spPr bwMode="auto">
            <a:xfrm>
              <a:off x="1626" y="2746"/>
              <a:ext cx="4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32" name="Line 588"/>
            <p:cNvSpPr>
              <a:spLocks noChangeShapeType="1"/>
            </p:cNvSpPr>
            <p:nvPr/>
          </p:nvSpPr>
          <p:spPr bwMode="auto">
            <a:xfrm>
              <a:off x="1630" y="2750"/>
              <a:ext cx="9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33" name="Line 589"/>
            <p:cNvSpPr>
              <a:spLocks noChangeShapeType="1"/>
            </p:cNvSpPr>
            <p:nvPr/>
          </p:nvSpPr>
          <p:spPr bwMode="auto">
            <a:xfrm>
              <a:off x="1639" y="2754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34" name="Line 590"/>
            <p:cNvSpPr>
              <a:spLocks noChangeShapeType="1"/>
            </p:cNvSpPr>
            <p:nvPr/>
          </p:nvSpPr>
          <p:spPr bwMode="auto">
            <a:xfrm flipV="1">
              <a:off x="1647" y="2750"/>
              <a:ext cx="9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35" name="Line 591"/>
            <p:cNvSpPr>
              <a:spLocks noChangeShapeType="1"/>
            </p:cNvSpPr>
            <p:nvPr/>
          </p:nvSpPr>
          <p:spPr bwMode="auto">
            <a:xfrm flipV="1">
              <a:off x="1656" y="2742"/>
              <a:ext cx="8" cy="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36" name="Line 592"/>
            <p:cNvSpPr>
              <a:spLocks noChangeShapeType="1"/>
            </p:cNvSpPr>
            <p:nvPr/>
          </p:nvSpPr>
          <p:spPr bwMode="auto">
            <a:xfrm flipV="1">
              <a:off x="1664" y="2724"/>
              <a:ext cx="9" cy="1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37" name="Line 593"/>
            <p:cNvSpPr>
              <a:spLocks noChangeShapeType="1"/>
            </p:cNvSpPr>
            <p:nvPr/>
          </p:nvSpPr>
          <p:spPr bwMode="auto">
            <a:xfrm flipH="1">
              <a:off x="1669" y="2694"/>
              <a:ext cx="17" cy="6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38" name="Line 594"/>
            <p:cNvSpPr>
              <a:spLocks noChangeShapeType="1"/>
            </p:cNvSpPr>
            <p:nvPr/>
          </p:nvSpPr>
          <p:spPr bwMode="auto">
            <a:xfrm flipH="1">
              <a:off x="1664" y="2754"/>
              <a:ext cx="5" cy="1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39" name="Line 595"/>
            <p:cNvSpPr>
              <a:spLocks noChangeShapeType="1"/>
            </p:cNvSpPr>
            <p:nvPr/>
          </p:nvSpPr>
          <p:spPr bwMode="auto">
            <a:xfrm flipH="1">
              <a:off x="1656" y="2767"/>
              <a:ext cx="8" cy="1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40" name="Line 596"/>
            <p:cNvSpPr>
              <a:spLocks noChangeShapeType="1"/>
            </p:cNvSpPr>
            <p:nvPr/>
          </p:nvSpPr>
          <p:spPr bwMode="auto">
            <a:xfrm flipH="1">
              <a:off x="1643" y="2780"/>
              <a:ext cx="13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41" name="Line 597"/>
            <p:cNvSpPr>
              <a:spLocks noChangeShapeType="1"/>
            </p:cNvSpPr>
            <p:nvPr/>
          </p:nvSpPr>
          <p:spPr bwMode="auto">
            <a:xfrm flipH="1">
              <a:off x="1630" y="2784"/>
              <a:ext cx="13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42" name="Line 598"/>
            <p:cNvSpPr>
              <a:spLocks noChangeShapeType="1"/>
            </p:cNvSpPr>
            <p:nvPr/>
          </p:nvSpPr>
          <p:spPr bwMode="auto">
            <a:xfrm flipH="1" flipV="1">
              <a:off x="1622" y="2780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43" name="Line 599"/>
            <p:cNvSpPr>
              <a:spLocks noChangeShapeType="1"/>
            </p:cNvSpPr>
            <p:nvPr/>
          </p:nvSpPr>
          <p:spPr bwMode="auto">
            <a:xfrm flipH="1" flipV="1">
              <a:off x="1617" y="2776"/>
              <a:ext cx="5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44" name="Line 600"/>
            <p:cNvSpPr>
              <a:spLocks noChangeShapeType="1"/>
            </p:cNvSpPr>
            <p:nvPr/>
          </p:nvSpPr>
          <p:spPr bwMode="auto">
            <a:xfrm flipV="1">
              <a:off x="1617" y="2771"/>
              <a:ext cx="1" cy="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45" name="Line 601"/>
            <p:cNvSpPr>
              <a:spLocks noChangeShapeType="1"/>
            </p:cNvSpPr>
            <p:nvPr/>
          </p:nvSpPr>
          <p:spPr bwMode="auto">
            <a:xfrm flipV="1">
              <a:off x="1617" y="2767"/>
              <a:ext cx="5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46" name="Line 602"/>
            <p:cNvSpPr>
              <a:spLocks noChangeShapeType="1"/>
            </p:cNvSpPr>
            <p:nvPr/>
          </p:nvSpPr>
          <p:spPr bwMode="auto">
            <a:xfrm>
              <a:off x="1622" y="2767"/>
              <a:ext cx="4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47" name="Line 603"/>
            <p:cNvSpPr>
              <a:spLocks noChangeShapeType="1"/>
            </p:cNvSpPr>
            <p:nvPr/>
          </p:nvSpPr>
          <p:spPr bwMode="auto">
            <a:xfrm flipH="1">
              <a:off x="1622" y="2771"/>
              <a:ext cx="4" cy="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48" name="Line 604"/>
            <p:cNvSpPr>
              <a:spLocks noChangeShapeType="1"/>
            </p:cNvSpPr>
            <p:nvPr/>
          </p:nvSpPr>
          <p:spPr bwMode="auto">
            <a:xfrm flipH="1">
              <a:off x="1664" y="2694"/>
              <a:ext cx="17" cy="6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49" name="Line 605"/>
            <p:cNvSpPr>
              <a:spLocks noChangeShapeType="1"/>
            </p:cNvSpPr>
            <p:nvPr/>
          </p:nvSpPr>
          <p:spPr bwMode="auto">
            <a:xfrm flipH="1">
              <a:off x="1660" y="2754"/>
              <a:ext cx="4" cy="1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50" name="Line 606"/>
            <p:cNvSpPr>
              <a:spLocks noChangeShapeType="1"/>
            </p:cNvSpPr>
            <p:nvPr/>
          </p:nvSpPr>
          <p:spPr bwMode="auto">
            <a:xfrm flipH="1">
              <a:off x="1651" y="2767"/>
              <a:ext cx="9" cy="1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51" name="Line 607"/>
            <p:cNvSpPr>
              <a:spLocks noChangeShapeType="1"/>
            </p:cNvSpPr>
            <p:nvPr/>
          </p:nvSpPr>
          <p:spPr bwMode="auto">
            <a:xfrm flipH="1">
              <a:off x="1643" y="2780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52" name="Line 608"/>
            <p:cNvSpPr>
              <a:spLocks noChangeShapeType="1"/>
            </p:cNvSpPr>
            <p:nvPr/>
          </p:nvSpPr>
          <p:spPr bwMode="auto">
            <a:xfrm flipV="1">
              <a:off x="281" y="3113"/>
              <a:ext cx="8" cy="1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53" name="Line 609"/>
            <p:cNvSpPr>
              <a:spLocks noChangeShapeType="1"/>
            </p:cNvSpPr>
            <p:nvPr/>
          </p:nvSpPr>
          <p:spPr bwMode="auto">
            <a:xfrm flipV="1">
              <a:off x="289" y="3108"/>
              <a:ext cx="9" cy="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54" name="Line 611"/>
            <p:cNvSpPr>
              <a:spLocks noChangeShapeType="1"/>
            </p:cNvSpPr>
            <p:nvPr/>
          </p:nvSpPr>
          <p:spPr bwMode="auto">
            <a:xfrm>
              <a:off x="298" y="3108"/>
              <a:ext cx="13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55" name="Line 612"/>
            <p:cNvSpPr>
              <a:spLocks noChangeShapeType="1"/>
            </p:cNvSpPr>
            <p:nvPr/>
          </p:nvSpPr>
          <p:spPr bwMode="auto">
            <a:xfrm>
              <a:off x="311" y="3108"/>
              <a:ext cx="4" cy="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56" name="Line 613"/>
            <p:cNvSpPr>
              <a:spLocks noChangeShapeType="1"/>
            </p:cNvSpPr>
            <p:nvPr/>
          </p:nvSpPr>
          <p:spPr bwMode="auto">
            <a:xfrm>
              <a:off x="315" y="3117"/>
              <a:ext cx="1" cy="1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57" name="Line 614"/>
            <p:cNvSpPr>
              <a:spLocks noChangeShapeType="1"/>
            </p:cNvSpPr>
            <p:nvPr/>
          </p:nvSpPr>
          <p:spPr bwMode="auto">
            <a:xfrm>
              <a:off x="306" y="3108"/>
              <a:ext cx="5" cy="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58" name="Line 615"/>
            <p:cNvSpPr>
              <a:spLocks noChangeShapeType="1"/>
            </p:cNvSpPr>
            <p:nvPr/>
          </p:nvSpPr>
          <p:spPr bwMode="auto">
            <a:xfrm>
              <a:off x="311" y="3117"/>
              <a:ext cx="1" cy="1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59" name="Line 616"/>
            <p:cNvSpPr>
              <a:spLocks noChangeShapeType="1"/>
            </p:cNvSpPr>
            <p:nvPr/>
          </p:nvSpPr>
          <p:spPr bwMode="auto">
            <a:xfrm flipH="1">
              <a:off x="306" y="3130"/>
              <a:ext cx="5" cy="1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60" name="Line 617"/>
            <p:cNvSpPr>
              <a:spLocks noChangeShapeType="1"/>
            </p:cNvSpPr>
            <p:nvPr/>
          </p:nvSpPr>
          <p:spPr bwMode="auto">
            <a:xfrm flipH="1">
              <a:off x="302" y="3147"/>
              <a:ext cx="4" cy="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61" name="Line 618"/>
            <p:cNvSpPr>
              <a:spLocks noChangeShapeType="1"/>
            </p:cNvSpPr>
            <p:nvPr/>
          </p:nvSpPr>
          <p:spPr bwMode="auto">
            <a:xfrm flipH="1">
              <a:off x="294" y="3155"/>
              <a:ext cx="8" cy="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62" name="Line 619"/>
            <p:cNvSpPr>
              <a:spLocks noChangeShapeType="1"/>
            </p:cNvSpPr>
            <p:nvPr/>
          </p:nvSpPr>
          <p:spPr bwMode="auto">
            <a:xfrm flipH="1">
              <a:off x="285" y="3164"/>
              <a:ext cx="9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63" name="Line 620"/>
            <p:cNvSpPr>
              <a:spLocks noChangeShapeType="1"/>
            </p:cNvSpPr>
            <p:nvPr/>
          </p:nvSpPr>
          <p:spPr bwMode="auto">
            <a:xfrm flipH="1">
              <a:off x="281" y="3168"/>
              <a:ext cx="4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64" name="Line 621"/>
            <p:cNvSpPr>
              <a:spLocks noChangeShapeType="1"/>
            </p:cNvSpPr>
            <p:nvPr/>
          </p:nvSpPr>
          <p:spPr bwMode="auto">
            <a:xfrm flipH="1" flipV="1">
              <a:off x="276" y="3164"/>
              <a:ext cx="5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65" name="Line 622"/>
            <p:cNvSpPr>
              <a:spLocks noChangeShapeType="1"/>
            </p:cNvSpPr>
            <p:nvPr/>
          </p:nvSpPr>
          <p:spPr bwMode="auto">
            <a:xfrm flipV="1">
              <a:off x="276" y="3160"/>
              <a:ext cx="1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66" name="Line 623"/>
            <p:cNvSpPr>
              <a:spLocks noChangeShapeType="1"/>
            </p:cNvSpPr>
            <p:nvPr/>
          </p:nvSpPr>
          <p:spPr bwMode="auto">
            <a:xfrm flipV="1">
              <a:off x="276" y="3155"/>
              <a:ext cx="5" cy="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67" name="Line 624"/>
            <p:cNvSpPr>
              <a:spLocks noChangeShapeType="1"/>
            </p:cNvSpPr>
            <p:nvPr/>
          </p:nvSpPr>
          <p:spPr bwMode="auto">
            <a:xfrm>
              <a:off x="281" y="3155"/>
              <a:ext cx="4" cy="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68" name="Line 625"/>
            <p:cNvSpPr>
              <a:spLocks noChangeShapeType="1"/>
            </p:cNvSpPr>
            <p:nvPr/>
          </p:nvSpPr>
          <p:spPr bwMode="auto">
            <a:xfrm flipH="1">
              <a:off x="281" y="3160"/>
              <a:ext cx="4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69" name="Line 626"/>
            <p:cNvSpPr>
              <a:spLocks noChangeShapeType="1"/>
            </p:cNvSpPr>
            <p:nvPr/>
          </p:nvSpPr>
          <p:spPr bwMode="auto">
            <a:xfrm>
              <a:off x="306" y="3147"/>
              <a:ext cx="1" cy="1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70" name="Line 627"/>
            <p:cNvSpPr>
              <a:spLocks noChangeShapeType="1"/>
            </p:cNvSpPr>
            <p:nvPr/>
          </p:nvSpPr>
          <p:spPr bwMode="auto">
            <a:xfrm>
              <a:off x="306" y="3160"/>
              <a:ext cx="5" cy="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71" name="Line 628"/>
            <p:cNvSpPr>
              <a:spLocks noChangeShapeType="1"/>
            </p:cNvSpPr>
            <p:nvPr/>
          </p:nvSpPr>
          <p:spPr bwMode="auto">
            <a:xfrm>
              <a:off x="311" y="3168"/>
              <a:ext cx="1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72" name="Line 629"/>
            <p:cNvSpPr>
              <a:spLocks noChangeShapeType="1"/>
            </p:cNvSpPr>
            <p:nvPr/>
          </p:nvSpPr>
          <p:spPr bwMode="auto">
            <a:xfrm flipV="1">
              <a:off x="323" y="3164"/>
              <a:ext cx="9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73" name="Line 630"/>
            <p:cNvSpPr>
              <a:spLocks noChangeShapeType="1"/>
            </p:cNvSpPr>
            <p:nvPr/>
          </p:nvSpPr>
          <p:spPr bwMode="auto">
            <a:xfrm flipV="1">
              <a:off x="332" y="3151"/>
              <a:ext cx="9" cy="1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74" name="Line 631"/>
            <p:cNvSpPr>
              <a:spLocks noChangeShapeType="1"/>
            </p:cNvSpPr>
            <p:nvPr/>
          </p:nvSpPr>
          <p:spPr bwMode="auto">
            <a:xfrm flipH="1">
              <a:off x="336" y="3113"/>
              <a:ext cx="5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75" name="Line 632"/>
            <p:cNvSpPr>
              <a:spLocks noChangeShapeType="1"/>
            </p:cNvSpPr>
            <p:nvPr/>
          </p:nvSpPr>
          <p:spPr bwMode="auto">
            <a:xfrm>
              <a:off x="336" y="3117"/>
              <a:ext cx="5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76" name="Line 633"/>
            <p:cNvSpPr>
              <a:spLocks noChangeShapeType="1"/>
            </p:cNvSpPr>
            <p:nvPr/>
          </p:nvSpPr>
          <p:spPr bwMode="auto">
            <a:xfrm flipV="1">
              <a:off x="341" y="3117"/>
              <a:ext cx="4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77" name="Line 634"/>
            <p:cNvSpPr>
              <a:spLocks noChangeShapeType="1"/>
            </p:cNvSpPr>
            <p:nvPr/>
          </p:nvSpPr>
          <p:spPr bwMode="auto">
            <a:xfrm flipV="1">
              <a:off x="345" y="3113"/>
              <a:ext cx="1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78" name="Line 635"/>
            <p:cNvSpPr>
              <a:spLocks noChangeShapeType="1"/>
            </p:cNvSpPr>
            <p:nvPr/>
          </p:nvSpPr>
          <p:spPr bwMode="auto">
            <a:xfrm flipH="1" flipV="1">
              <a:off x="341" y="3108"/>
              <a:ext cx="4" cy="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79" name="Line 636"/>
            <p:cNvSpPr>
              <a:spLocks noChangeShapeType="1"/>
            </p:cNvSpPr>
            <p:nvPr/>
          </p:nvSpPr>
          <p:spPr bwMode="auto">
            <a:xfrm flipH="1">
              <a:off x="336" y="3108"/>
              <a:ext cx="5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80" name="Line 637"/>
            <p:cNvSpPr>
              <a:spLocks noChangeShapeType="1"/>
            </p:cNvSpPr>
            <p:nvPr/>
          </p:nvSpPr>
          <p:spPr bwMode="auto">
            <a:xfrm flipH="1">
              <a:off x="328" y="3108"/>
              <a:ext cx="8" cy="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81" name="Line 638"/>
            <p:cNvSpPr>
              <a:spLocks noChangeShapeType="1"/>
            </p:cNvSpPr>
            <p:nvPr/>
          </p:nvSpPr>
          <p:spPr bwMode="auto">
            <a:xfrm flipH="1">
              <a:off x="319" y="3113"/>
              <a:ext cx="9" cy="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82" name="Line 639"/>
            <p:cNvSpPr>
              <a:spLocks noChangeShapeType="1"/>
            </p:cNvSpPr>
            <p:nvPr/>
          </p:nvSpPr>
          <p:spPr bwMode="auto">
            <a:xfrm flipH="1">
              <a:off x="315" y="3121"/>
              <a:ext cx="4" cy="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83" name="Line 640"/>
            <p:cNvSpPr>
              <a:spLocks noChangeShapeType="1"/>
            </p:cNvSpPr>
            <p:nvPr/>
          </p:nvSpPr>
          <p:spPr bwMode="auto">
            <a:xfrm flipH="1">
              <a:off x="311" y="3130"/>
              <a:ext cx="4" cy="1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84" name="Line 641"/>
            <p:cNvSpPr>
              <a:spLocks noChangeShapeType="1"/>
            </p:cNvSpPr>
            <p:nvPr/>
          </p:nvSpPr>
          <p:spPr bwMode="auto">
            <a:xfrm>
              <a:off x="311" y="3147"/>
              <a:ext cx="1" cy="1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85" name="Line 642"/>
            <p:cNvSpPr>
              <a:spLocks noChangeShapeType="1"/>
            </p:cNvSpPr>
            <p:nvPr/>
          </p:nvSpPr>
          <p:spPr bwMode="auto">
            <a:xfrm>
              <a:off x="311" y="3160"/>
              <a:ext cx="4" cy="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86" name="Line 643"/>
            <p:cNvSpPr>
              <a:spLocks noChangeShapeType="1"/>
            </p:cNvSpPr>
            <p:nvPr/>
          </p:nvSpPr>
          <p:spPr bwMode="auto">
            <a:xfrm flipH="1" flipV="1">
              <a:off x="749" y="1994"/>
              <a:ext cx="37" cy="66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87" name="Line 644"/>
            <p:cNvSpPr>
              <a:spLocks noChangeShapeType="1"/>
            </p:cNvSpPr>
            <p:nvPr/>
          </p:nvSpPr>
          <p:spPr bwMode="auto">
            <a:xfrm flipH="1" flipV="1">
              <a:off x="749" y="1994"/>
              <a:ext cx="102" cy="4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88" name="Line 645"/>
            <p:cNvSpPr>
              <a:spLocks noChangeShapeType="1"/>
            </p:cNvSpPr>
            <p:nvPr/>
          </p:nvSpPr>
          <p:spPr bwMode="auto">
            <a:xfrm>
              <a:off x="636" y="2270"/>
              <a:ext cx="1" cy="39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89" name="Line 646"/>
            <p:cNvSpPr>
              <a:spLocks noChangeShapeType="1"/>
            </p:cNvSpPr>
            <p:nvPr/>
          </p:nvSpPr>
          <p:spPr bwMode="auto">
            <a:xfrm flipH="1">
              <a:off x="501" y="2000"/>
              <a:ext cx="11" cy="6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90" name="Line 647"/>
            <p:cNvSpPr>
              <a:spLocks noChangeShapeType="1"/>
            </p:cNvSpPr>
            <p:nvPr/>
          </p:nvSpPr>
          <p:spPr bwMode="auto">
            <a:xfrm flipH="1">
              <a:off x="458" y="2006"/>
              <a:ext cx="43" cy="4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91" name="Line 648"/>
            <p:cNvSpPr>
              <a:spLocks noChangeShapeType="1"/>
            </p:cNvSpPr>
            <p:nvPr/>
          </p:nvSpPr>
          <p:spPr bwMode="auto">
            <a:xfrm flipH="1">
              <a:off x="446" y="2046"/>
              <a:ext cx="12" cy="3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92" name="Line 649"/>
            <p:cNvSpPr>
              <a:spLocks noChangeShapeType="1"/>
            </p:cNvSpPr>
            <p:nvPr/>
          </p:nvSpPr>
          <p:spPr bwMode="auto">
            <a:xfrm>
              <a:off x="446" y="2085"/>
              <a:ext cx="12" cy="4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93" name="Line 650"/>
            <p:cNvSpPr>
              <a:spLocks noChangeShapeType="1"/>
            </p:cNvSpPr>
            <p:nvPr/>
          </p:nvSpPr>
          <p:spPr bwMode="auto">
            <a:xfrm>
              <a:off x="458" y="2125"/>
              <a:ext cx="43" cy="4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94" name="Line 651"/>
            <p:cNvSpPr>
              <a:spLocks noChangeShapeType="1"/>
            </p:cNvSpPr>
            <p:nvPr/>
          </p:nvSpPr>
          <p:spPr bwMode="auto">
            <a:xfrm>
              <a:off x="501" y="2165"/>
              <a:ext cx="59" cy="2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95" name="Line 652"/>
            <p:cNvSpPr>
              <a:spLocks noChangeShapeType="1"/>
            </p:cNvSpPr>
            <p:nvPr/>
          </p:nvSpPr>
          <p:spPr bwMode="auto">
            <a:xfrm>
              <a:off x="560" y="2189"/>
              <a:ext cx="76" cy="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96" name="Line 653"/>
            <p:cNvSpPr>
              <a:spLocks noChangeShapeType="1"/>
            </p:cNvSpPr>
            <p:nvPr/>
          </p:nvSpPr>
          <p:spPr bwMode="auto">
            <a:xfrm flipV="1">
              <a:off x="636" y="2189"/>
              <a:ext cx="77" cy="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97" name="Line 654"/>
            <p:cNvSpPr>
              <a:spLocks noChangeShapeType="1"/>
            </p:cNvSpPr>
            <p:nvPr/>
          </p:nvSpPr>
          <p:spPr bwMode="auto">
            <a:xfrm flipV="1">
              <a:off x="713" y="2165"/>
              <a:ext cx="58" cy="2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98" name="Line 655"/>
            <p:cNvSpPr>
              <a:spLocks noChangeShapeType="1"/>
            </p:cNvSpPr>
            <p:nvPr/>
          </p:nvSpPr>
          <p:spPr bwMode="auto">
            <a:xfrm flipV="1">
              <a:off x="771" y="2125"/>
              <a:ext cx="43" cy="4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99" name="Line 656"/>
            <p:cNvSpPr>
              <a:spLocks noChangeShapeType="1"/>
            </p:cNvSpPr>
            <p:nvPr/>
          </p:nvSpPr>
          <p:spPr bwMode="auto">
            <a:xfrm flipV="1">
              <a:off x="814" y="2085"/>
              <a:ext cx="13" cy="4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00" name="Line 657"/>
            <p:cNvSpPr>
              <a:spLocks noChangeShapeType="1"/>
            </p:cNvSpPr>
            <p:nvPr/>
          </p:nvSpPr>
          <p:spPr bwMode="auto">
            <a:xfrm flipH="1" flipV="1">
              <a:off x="814" y="2046"/>
              <a:ext cx="13" cy="3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01" name="Line 658"/>
            <p:cNvSpPr>
              <a:spLocks noChangeShapeType="1"/>
            </p:cNvSpPr>
            <p:nvPr/>
          </p:nvSpPr>
          <p:spPr bwMode="auto">
            <a:xfrm flipH="1" flipV="1">
              <a:off x="771" y="2006"/>
              <a:ext cx="43" cy="4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02" name="Line 659"/>
            <p:cNvSpPr>
              <a:spLocks noChangeShapeType="1"/>
            </p:cNvSpPr>
            <p:nvPr/>
          </p:nvSpPr>
          <p:spPr bwMode="auto">
            <a:xfrm flipH="1" flipV="1">
              <a:off x="749" y="1994"/>
              <a:ext cx="22" cy="1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03" name="Line 660"/>
            <p:cNvSpPr>
              <a:spLocks noChangeShapeType="1"/>
            </p:cNvSpPr>
            <p:nvPr/>
          </p:nvSpPr>
          <p:spPr bwMode="auto">
            <a:xfrm flipH="1">
              <a:off x="184" y="3021"/>
              <a:ext cx="52" cy="9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04" name="Line 661"/>
            <p:cNvSpPr>
              <a:spLocks noChangeShapeType="1"/>
            </p:cNvSpPr>
            <p:nvPr/>
          </p:nvSpPr>
          <p:spPr bwMode="auto">
            <a:xfrm flipH="1">
              <a:off x="184" y="3071"/>
              <a:ext cx="100" cy="4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05" name="Line 662"/>
            <p:cNvSpPr>
              <a:spLocks noChangeShapeType="1"/>
            </p:cNvSpPr>
            <p:nvPr/>
          </p:nvSpPr>
          <p:spPr bwMode="auto">
            <a:xfrm flipV="1">
              <a:off x="1490" y="2669"/>
              <a:ext cx="105" cy="3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06" name="Line 663"/>
            <p:cNvSpPr>
              <a:spLocks noChangeShapeType="1"/>
            </p:cNvSpPr>
            <p:nvPr/>
          </p:nvSpPr>
          <p:spPr bwMode="auto">
            <a:xfrm>
              <a:off x="1490" y="2634"/>
              <a:ext cx="105" cy="3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07" name="Line 664"/>
            <p:cNvSpPr>
              <a:spLocks noChangeShapeType="1"/>
            </p:cNvSpPr>
            <p:nvPr/>
          </p:nvSpPr>
          <p:spPr bwMode="auto">
            <a:xfrm flipH="1" flipV="1">
              <a:off x="636" y="1744"/>
              <a:ext cx="35" cy="106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08" name="Line 665"/>
            <p:cNvSpPr>
              <a:spLocks noChangeShapeType="1"/>
            </p:cNvSpPr>
            <p:nvPr/>
          </p:nvSpPr>
          <p:spPr bwMode="auto">
            <a:xfrm flipV="1">
              <a:off x="601" y="1744"/>
              <a:ext cx="35" cy="106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09" name="Line 666"/>
            <p:cNvSpPr>
              <a:spLocks noChangeShapeType="1"/>
            </p:cNvSpPr>
            <p:nvPr/>
          </p:nvSpPr>
          <p:spPr bwMode="auto">
            <a:xfrm flipH="1">
              <a:off x="184" y="2669"/>
              <a:ext cx="452" cy="45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10" name="Line 667"/>
            <p:cNvSpPr>
              <a:spLocks noChangeShapeType="1"/>
            </p:cNvSpPr>
            <p:nvPr/>
          </p:nvSpPr>
          <p:spPr bwMode="auto">
            <a:xfrm>
              <a:off x="636" y="2669"/>
              <a:ext cx="95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11" name="Line 668"/>
            <p:cNvSpPr>
              <a:spLocks noChangeShapeType="1"/>
            </p:cNvSpPr>
            <p:nvPr/>
          </p:nvSpPr>
          <p:spPr bwMode="auto">
            <a:xfrm>
              <a:off x="641" y="1316"/>
              <a:ext cx="20" cy="9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12" name="Line 669"/>
            <p:cNvSpPr>
              <a:spLocks noChangeShapeType="1"/>
            </p:cNvSpPr>
            <p:nvPr/>
          </p:nvSpPr>
          <p:spPr bwMode="auto">
            <a:xfrm>
              <a:off x="661" y="1415"/>
              <a:ext cx="63" cy="8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13" name="Line 670"/>
            <p:cNvSpPr>
              <a:spLocks noChangeShapeType="1"/>
            </p:cNvSpPr>
            <p:nvPr/>
          </p:nvSpPr>
          <p:spPr bwMode="auto">
            <a:xfrm>
              <a:off x="597" y="1442"/>
              <a:ext cx="42" cy="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14" name="Line 671"/>
            <p:cNvSpPr>
              <a:spLocks noChangeShapeType="1"/>
            </p:cNvSpPr>
            <p:nvPr/>
          </p:nvSpPr>
          <p:spPr bwMode="auto">
            <a:xfrm flipV="1">
              <a:off x="639" y="1456"/>
              <a:ext cx="47" cy="1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15" name="Line 672"/>
            <p:cNvSpPr>
              <a:spLocks noChangeShapeType="1"/>
            </p:cNvSpPr>
            <p:nvPr/>
          </p:nvSpPr>
          <p:spPr bwMode="auto">
            <a:xfrm>
              <a:off x="639" y="1310"/>
              <a:ext cx="30" cy="10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16" name="Line 673"/>
            <p:cNvSpPr>
              <a:spLocks noChangeShapeType="1"/>
            </p:cNvSpPr>
            <p:nvPr/>
          </p:nvSpPr>
          <p:spPr bwMode="auto">
            <a:xfrm>
              <a:off x="669" y="1413"/>
              <a:ext cx="60" cy="8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17" name="Line 674"/>
            <p:cNvSpPr>
              <a:spLocks noChangeShapeType="1"/>
            </p:cNvSpPr>
            <p:nvPr/>
          </p:nvSpPr>
          <p:spPr bwMode="auto">
            <a:xfrm flipH="1" flipV="1">
              <a:off x="597" y="1442"/>
              <a:ext cx="84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18" name="Line 675"/>
            <p:cNvSpPr>
              <a:spLocks noChangeShapeType="1"/>
            </p:cNvSpPr>
            <p:nvPr/>
          </p:nvSpPr>
          <p:spPr bwMode="auto">
            <a:xfrm flipH="1">
              <a:off x="671" y="1447"/>
              <a:ext cx="7" cy="1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19" name="Line 676"/>
            <p:cNvSpPr>
              <a:spLocks noChangeShapeType="1"/>
            </p:cNvSpPr>
            <p:nvPr/>
          </p:nvSpPr>
          <p:spPr bwMode="auto">
            <a:xfrm flipH="1">
              <a:off x="652" y="1438"/>
              <a:ext cx="12" cy="26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20" name="Line 677"/>
            <p:cNvSpPr>
              <a:spLocks noChangeShapeType="1"/>
            </p:cNvSpPr>
            <p:nvPr/>
          </p:nvSpPr>
          <p:spPr bwMode="auto">
            <a:xfrm flipH="1">
              <a:off x="642" y="1435"/>
              <a:ext cx="15" cy="2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21" name="Line 678"/>
            <p:cNvSpPr>
              <a:spLocks noChangeShapeType="1"/>
            </p:cNvSpPr>
            <p:nvPr/>
          </p:nvSpPr>
          <p:spPr bwMode="auto">
            <a:xfrm flipH="1">
              <a:off x="634" y="1433"/>
              <a:ext cx="14" cy="2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22" name="Line 679"/>
            <p:cNvSpPr>
              <a:spLocks noChangeShapeType="1"/>
            </p:cNvSpPr>
            <p:nvPr/>
          </p:nvSpPr>
          <p:spPr bwMode="auto">
            <a:xfrm flipH="1">
              <a:off x="626" y="1433"/>
              <a:ext cx="13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23" name="Line 680"/>
            <p:cNvSpPr>
              <a:spLocks noChangeShapeType="1"/>
            </p:cNvSpPr>
            <p:nvPr/>
          </p:nvSpPr>
          <p:spPr bwMode="auto">
            <a:xfrm flipH="1">
              <a:off x="612" y="1434"/>
              <a:ext cx="8" cy="1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24" name="Line 681"/>
            <p:cNvSpPr>
              <a:spLocks noChangeShapeType="1"/>
            </p:cNvSpPr>
            <p:nvPr/>
          </p:nvSpPr>
          <p:spPr bwMode="auto">
            <a:xfrm flipH="1">
              <a:off x="618" y="1433"/>
              <a:ext cx="12" cy="2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25" name="Line 682"/>
            <p:cNvSpPr>
              <a:spLocks noChangeShapeType="1"/>
            </p:cNvSpPr>
            <p:nvPr/>
          </p:nvSpPr>
          <p:spPr bwMode="auto">
            <a:xfrm flipH="1">
              <a:off x="603" y="1438"/>
              <a:ext cx="4" cy="1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26" name="Line 683"/>
            <p:cNvSpPr>
              <a:spLocks noChangeShapeType="1"/>
            </p:cNvSpPr>
            <p:nvPr/>
          </p:nvSpPr>
          <p:spPr bwMode="auto">
            <a:xfrm flipH="1">
              <a:off x="683" y="1455"/>
              <a:ext cx="2" cy="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27" name="Line 684"/>
            <p:cNvSpPr>
              <a:spLocks noChangeShapeType="1"/>
            </p:cNvSpPr>
            <p:nvPr/>
          </p:nvSpPr>
          <p:spPr bwMode="auto">
            <a:xfrm flipH="1">
              <a:off x="661" y="1442"/>
              <a:ext cx="10" cy="2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28" name="Line 685"/>
            <p:cNvSpPr>
              <a:spLocks noChangeShapeType="1"/>
            </p:cNvSpPr>
            <p:nvPr/>
          </p:nvSpPr>
          <p:spPr bwMode="auto">
            <a:xfrm flipV="1">
              <a:off x="597" y="1439"/>
              <a:ext cx="8" cy="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29" name="Line 686"/>
            <p:cNvSpPr>
              <a:spLocks noChangeShapeType="1"/>
            </p:cNvSpPr>
            <p:nvPr/>
          </p:nvSpPr>
          <p:spPr bwMode="auto">
            <a:xfrm flipV="1">
              <a:off x="605" y="1437"/>
              <a:ext cx="6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30" name="Line 687"/>
            <p:cNvSpPr>
              <a:spLocks noChangeShapeType="1"/>
            </p:cNvSpPr>
            <p:nvPr/>
          </p:nvSpPr>
          <p:spPr bwMode="auto">
            <a:xfrm flipV="1">
              <a:off x="611" y="1435"/>
              <a:ext cx="5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31" name="Line 688"/>
            <p:cNvSpPr>
              <a:spLocks noChangeShapeType="1"/>
            </p:cNvSpPr>
            <p:nvPr/>
          </p:nvSpPr>
          <p:spPr bwMode="auto">
            <a:xfrm flipV="1">
              <a:off x="616" y="1434"/>
              <a:ext cx="5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32" name="Line 689"/>
            <p:cNvSpPr>
              <a:spLocks noChangeShapeType="1"/>
            </p:cNvSpPr>
            <p:nvPr/>
          </p:nvSpPr>
          <p:spPr bwMode="auto">
            <a:xfrm flipV="1">
              <a:off x="621" y="1433"/>
              <a:ext cx="3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33" name="Line 690"/>
            <p:cNvSpPr>
              <a:spLocks noChangeShapeType="1"/>
            </p:cNvSpPr>
            <p:nvPr/>
          </p:nvSpPr>
          <p:spPr bwMode="auto">
            <a:xfrm flipV="1">
              <a:off x="624" y="1433"/>
              <a:ext cx="3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34" name="Line 691"/>
            <p:cNvSpPr>
              <a:spLocks noChangeShapeType="1"/>
            </p:cNvSpPr>
            <p:nvPr/>
          </p:nvSpPr>
          <p:spPr bwMode="auto">
            <a:xfrm flipV="1">
              <a:off x="627" y="1433"/>
              <a:ext cx="3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35" name="Line 692"/>
            <p:cNvSpPr>
              <a:spLocks noChangeShapeType="1"/>
            </p:cNvSpPr>
            <p:nvPr/>
          </p:nvSpPr>
          <p:spPr bwMode="auto">
            <a:xfrm flipV="1">
              <a:off x="630" y="1433"/>
              <a:ext cx="3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36" name="Line 693"/>
            <p:cNvSpPr>
              <a:spLocks noChangeShapeType="1"/>
            </p:cNvSpPr>
            <p:nvPr/>
          </p:nvSpPr>
          <p:spPr bwMode="auto">
            <a:xfrm>
              <a:off x="633" y="1433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37" name="Line 694"/>
            <p:cNvSpPr>
              <a:spLocks noChangeShapeType="1"/>
            </p:cNvSpPr>
            <p:nvPr/>
          </p:nvSpPr>
          <p:spPr bwMode="auto">
            <a:xfrm>
              <a:off x="635" y="1433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38" name="Line 695"/>
            <p:cNvSpPr>
              <a:spLocks noChangeShapeType="1"/>
            </p:cNvSpPr>
            <p:nvPr/>
          </p:nvSpPr>
          <p:spPr bwMode="auto">
            <a:xfrm>
              <a:off x="637" y="1433"/>
              <a:ext cx="3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39" name="Line 696"/>
            <p:cNvSpPr>
              <a:spLocks noChangeShapeType="1"/>
            </p:cNvSpPr>
            <p:nvPr/>
          </p:nvSpPr>
          <p:spPr bwMode="auto">
            <a:xfrm>
              <a:off x="640" y="1433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40" name="Line 697"/>
            <p:cNvSpPr>
              <a:spLocks noChangeShapeType="1"/>
            </p:cNvSpPr>
            <p:nvPr/>
          </p:nvSpPr>
          <p:spPr bwMode="auto">
            <a:xfrm>
              <a:off x="642" y="1433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41" name="Line 698"/>
            <p:cNvSpPr>
              <a:spLocks noChangeShapeType="1"/>
            </p:cNvSpPr>
            <p:nvPr/>
          </p:nvSpPr>
          <p:spPr bwMode="auto">
            <a:xfrm>
              <a:off x="644" y="1433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42" name="Line 699"/>
            <p:cNvSpPr>
              <a:spLocks noChangeShapeType="1"/>
            </p:cNvSpPr>
            <p:nvPr/>
          </p:nvSpPr>
          <p:spPr bwMode="auto">
            <a:xfrm>
              <a:off x="646" y="1433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43" name="Line 700"/>
            <p:cNvSpPr>
              <a:spLocks noChangeShapeType="1"/>
            </p:cNvSpPr>
            <p:nvPr/>
          </p:nvSpPr>
          <p:spPr bwMode="auto">
            <a:xfrm>
              <a:off x="648" y="1433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44" name="Line 701"/>
            <p:cNvSpPr>
              <a:spLocks noChangeShapeType="1"/>
            </p:cNvSpPr>
            <p:nvPr/>
          </p:nvSpPr>
          <p:spPr bwMode="auto">
            <a:xfrm>
              <a:off x="650" y="1433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45" name="Line 702"/>
            <p:cNvSpPr>
              <a:spLocks noChangeShapeType="1"/>
            </p:cNvSpPr>
            <p:nvPr/>
          </p:nvSpPr>
          <p:spPr bwMode="auto">
            <a:xfrm>
              <a:off x="652" y="1434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46" name="Line 703"/>
            <p:cNvSpPr>
              <a:spLocks noChangeShapeType="1"/>
            </p:cNvSpPr>
            <p:nvPr/>
          </p:nvSpPr>
          <p:spPr bwMode="auto">
            <a:xfrm>
              <a:off x="654" y="1434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47" name="Line 704"/>
            <p:cNvSpPr>
              <a:spLocks noChangeShapeType="1"/>
            </p:cNvSpPr>
            <p:nvPr/>
          </p:nvSpPr>
          <p:spPr bwMode="auto">
            <a:xfrm>
              <a:off x="656" y="1435"/>
              <a:ext cx="1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48" name="Line 705"/>
            <p:cNvSpPr>
              <a:spLocks noChangeShapeType="1"/>
            </p:cNvSpPr>
            <p:nvPr/>
          </p:nvSpPr>
          <p:spPr bwMode="auto">
            <a:xfrm>
              <a:off x="657" y="1435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49" name="Line 706"/>
            <p:cNvSpPr>
              <a:spLocks noChangeShapeType="1"/>
            </p:cNvSpPr>
            <p:nvPr/>
          </p:nvSpPr>
          <p:spPr bwMode="auto">
            <a:xfrm>
              <a:off x="659" y="1436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50" name="Line 707"/>
            <p:cNvSpPr>
              <a:spLocks noChangeShapeType="1"/>
            </p:cNvSpPr>
            <p:nvPr/>
          </p:nvSpPr>
          <p:spPr bwMode="auto">
            <a:xfrm>
              <a:off x="661" y="1436"/>
              <a:ext cx="1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51" name="Line 708"/>
            <p:cNvSpPr>
              <a:spLocks noChangeShapeType="1"/>
            </p:cNvSpPr>
            <p:nvPr/>
          </p:nvSpPr>
          <p:spPr bwMode="auto">
            <a:xfrm>
              <a:off x="662" y="1437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52" name="Line 709"/>
            <p:cNvSpPr>
              <a:spLocks noChangeShapeType="1"/>
            </p:cNvSpPr>
            <p:nvPr/>
          </p:nvSpPr>
          <p:spPr bwMode="auto">
            <a:xfrm>
              <a:off x="664" y="1438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53" name="Line 710"/>
            <p:cNvSpPr>
              <a:spLocks noChangeShapeType="1"/>
            </p:cNvSpPr>
            <p:nvPr/>
          </p:nvSpPr>
          <p:spPr bwMode="auto">
            <a:xfrm>
              <a:off x="666" y="1439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54" name="Line 711"/>
            <p:cNvSpPr>
              <a:spLocks noChangeShapeType="1"/>
            </p:cNvSpPr>
            <p:nvPr/>
          </p:nvSpPr>
          <p:spPr bwMode="auto">
            <a:xfrm>
              <a:off x="668" y="1440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55" name="Line 712"/>
            <p:cNvSpPr>
              <a:spLocks noChangeShapeType="1"/>
            </p:cNvSpPr>
            <p:nvPr/>
          </p:nvSpPr>
          <p:spPr bwMode="auto">
            <a:xfrm>
              <a:off x="670" y="1441"/>
              <a:ext cx="2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56" name="Line 713"/>
            <p:cNvSpPr>
              <a:spLocks noChangeShapeType="1"/>
            </p:cNvSpPr>
            <p:nvPr/>
          </p:nvSpPr>
          <p:spPr bwMode="auto">
            <a:xfrm>
              <a:off x="672" y="1443"/>
              <a:ext cx="3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57" name="Line 714"/>
            <p:cNvSpPr>
              <a:spLocks noChangeShapeType="1"/>
            </p:cNvSpPr>
            <p:nvPr/>
          </p:nvSpPr>
          <p:spPr bwMode="auto">
            <a:xfrm>
              <a:off x="675" y="1445"/>
              <a:ext cx="3" cy="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58" name="Line 715"/>
            <p:cNvSpPr>
              <a:spLocks noChangeShapeType="1"/>
            </p:cNvSpPr>
            <p:nvPr/>
          </p:nvSpPr>
          <p:spPr bwMode="auto">
            <a:xfrm>
              <a:off x="678" y="1448"/>
              <a:ext cx="4" cy="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59" name="Line 716"/>
            <p:cNvSpPr>
              <a:spLocks noChangeShapeType="1"/>
            </p:cNvSpPr>
            <p:nvPr/>
          </p:nvSpPr>
          <p:spPr bwMode="auto">
            <a:xfrm>
              <a:off x="682" y="1451"/>
              <a:ext cx="5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60" name="Line 717"/>
            <p:cNvSpPr>
              <a:spLocks noChangeShapeType="1"/>
            </p:cNvSpPr>
            <p:nvPr/>
          </p:nvSpPr>
          <p:spPr bwMode="auto">
            <a:xfrm>
              <a:off x="599" y="1442"/>
              <a:ext cx="7" cy="6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61" name="Line 718"/>
            <p:cNvSpPr>
              <a:spLocks noChangeShapeType="1"/>
            </p:cNvSpPr>
            <p:nvPr/>
          </p:nvSpPr>
          <p:spPr bwMode="auto">
            <a:xfrm>
              <a:off x="606" y="1448"/>
              <a:ext cx="7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62" name="Line 719"/>
            <p:cNvSpPr>
              <a:spLocks noChangeShapeType="1"/>
            </p:cNvSpPr>
            <p:nvPr/>
          </p:nvSpPr>
          <p:spPr bwMode="auto">
            <a:xfrm>
              <a:off x="613" y="1452"/>
              <a:ext cx="5" cy="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63" name="Line 720"/>
            <p:cNvSpPr>
              <a:spLocks noChangeShapeType="1"/>
            </p:cNvSpPr>
            <p:nvPr/>
          </p:nvSpPr>
          <p:spPr bwMode="auto">
            <a:xfrm>
              <a:off x="618" y="1455"/>
              <a:ext cx="4" cy="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64" name="Line 721"/>
            <p:cNvSpPr>
              <a:spLocks noChangeShapeType="1"/>
            </p:cNvSpPr>
            <p:nvPr/>
          </p:nvSpPr>
          <p:spPr bwMode="auto">
            <a:xfrm>
              <a:off x="622" y="1458"/>
              <a:ext cx="4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65" name="Line 722"/>
            <p:cNvSpPr>
              <a:spLocks noChangeShapeType="1"/>
            </p:cNvSpPr>
            <p:nvPr/>
          </p:nvSpPr>
          <p:spPr bwMode="auto">
            <a:xfrm>
              <a:off x="626" y="1459"/>
              <a:ext cx="3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66" name="Line 723"/>
            <p:cNvSpPr>
              <a:spLocks noChangeShapeType="1"/>
            </p:cNvSpPr>
            <p:nvPr/>
          </p:nvSpPr>
          <p:spPr bwMode="auto">
            <a:xfrm>
              <a:off x="629" y="1461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67" name="Line 724"/>
            <p:cNvSpPr>
              <a:spLocks noChangeShapeType="1"/>
            </p:cNvSpPr>
            <p:nvPr/>
          </p:nvSpPr>
          <p:spPr bwMode="auto">
            <a:xfrm>
              <a:off x="631" y="1462"/>
              <a:ext cx="3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68" name="Line 725"/>
            <p:cNvSpPr>
              <a:spLocks noChangeShapeType="1"/>
            </p:cNvSpPr>
            <p:nvPr/>
          </p:nvSpPr>
          <p:spPr bwMode="auto">
            <a:xfrm>
              <a:off x="634" y="1462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69" name="Line 726"/>
            <p:cNvSpPr>
              <a:spLocks noChangeShapeType="1"/>
            </p:cNvSpPr>
            <p:nvPr/>
          </p:nvSpPr>
          <p:spPr bwMode="auto">
            <a:xfrm>
              <a:off x="636" y="1463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70" name="Line 727"/>
            <p:cNvSpPr>
              <a:spLocks noChangeShapeType="1"/>
            </p:cNvSpPr>
            <p:nvPr/>
          </p:nvSpPr>
          <p:spPr bwMode="auto">
            <a:xfrm>
              <a:off x="638" y="1463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71" name="Line 728"/>
            <p:cNvSpPr>
              <a:spLocks noChangeShapeType="1"/>
            </p:cNvSpPr>
            <p:nvPr/>
          </p:nvSpPr>
          <p:spPr bwMode="auto">
            <a:xfrm>
              <a:off x="640" y="1463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72" name="Line 729"/>
            <p:cNvSpPr>
              <a:spLocks noChangeShapeType="1"/>
            </p:cNvSpPr>
            <p:nvPr/>
          </p:nvSpPr>
          <p:spPr bwMode="auto">
            <a:xfrm>
              <a:off x="642" y="1464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73" name="Line 730"/>
            <p:cNvSpPr>
              <a:spLocks noChangeShapeType="1"/>
            </p:cNvSpPr>
            <p:nvPr/>
          </p:nvSpPr>
          <p:spPr bwMode="auto">
            <a:xfrm>
              <a:off x="644" y="1464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74" name="Line 731"/>
            <p:cNvSpPr>
              <a:spLocks noChangeShapeType="1"/>
            </p:cNvSpPr>
            <p:nvPr/>
          </p:nvSpPr>
          <p:spPr bwMode="auto">
            <a:xfrm>
              <a:off x="646" y="1464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75" name="Line 732"/>
            <p:cNvSpPr>
              <a:spLocks noChangeShapeType="1"/>
            </p:cNvSpPr>
            <p:nvPr/>
          </p:nvSpPr>
          <p:spPr bwMode="auto">
            <a:xfrm>
              <a:off x="648" y="1464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76" name="Line 733"/>
            <p:cNvSpPr>
              <a:spLocks noChangeShapeType="1"/>
            </p:cNvSpPr>
            <p:nvPr/>
          </p:nvSpPr>
          <p:spPr bwMode="auto">
            <a:xfrm>
              <a:off x="650" y="1464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77" name="Line 734"/>
            <p:cNvSpPr>
              <a:spLocks noChangeShapeType="1"/>
            </p:cNvSpPr>
            <p:nvPr/>
          </p:nvSpPr>
          <p:spPr bwMode="auto">
            <a:xfrm flipV="1">
              <a:off x="652" y="1464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78" name="Line 735"/>
            <p:cNvSpPr>
              <a:spLocks noChangeShapeType="1"/>
            </p:cNvSpPr>
            <p:nvPr/>
          </p:nvSpPr>
          <p:spPr bwMode="auto">
            <a:xfrm flipV="1">
              <a:off x="654" y="1464"/>
              <a:ext cx="3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79" name="Line 736"/>
            <p:cNvSpPr>
              <a:spLocks noChangeShapeType="1"/>
            </p:cNvSpPr>
            <p:nvPr/>
          </p:nvSpPr>
          <p:spPr bwMode="auto">
            <a:xfrm flipV="1">
              <a:off x="657" y="1464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80" name="Line 737"/>
            <p:cNvSpPr>
              <a:spLocks noChangeShapeType="1"/>
            </p:cNvSpPr>
            <p:nvPr/>
          </p:nvSpPr>
          <p:spPr bwMode="auto">
            <a:xfrm flipV="1">
              <a:off x="659" y="1463"/>
              <a:ext cx="3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81" name="Line 738"/>
            <p:cNvSpPr>
              <a:spLocks noChangeShapeType="1"/>
            </p:cNvSpPr>
            <p:nvPr/>
          </p:nvSpPr>
          <p:spPr bwMode="auto">
            <a:xfrm flipV="1">
              <a:off x="662" y="1463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82" name="Line 739"/>
            <p:cNvSpPr>
              <a:spLocks noChangeShapeType="1"/>
            </p:cNvSpPr>
            <p:nvPr/>
          </p:nvSpPr>
          <p:spPr bwMode="auto">
            <a:xfrm flipV="1">
              <a:off x="664" y="1462"/>
              <a:ext cx="3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83" name="Line 740"/>
            <p:cNvSpPr>
              <a:spLocks noChangeShapeType="1"/>
            </p:cNvSpPr>
            <p:nvPr/>
          </p:nvSpPr>
          <p:spPr bwMode="auto">
            <a:xfrm flipV="1">
              <a:off x="667" y="1461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84" name="Line 741"/>
            <p:cNvSpPr>
              <a:spLocks noChangeShapeType="1"/>
            </p:cNvSpPr>
            <p:nvPr/>
          </p:nvSpPr>
          <p:spPr bwMode="auto">
            <a:xfrm flipV="1">
              <a:off x="669" y="1460"/>
              <a:ext cx="3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85" name="Line 742"/>
            <p:cNvSpPr>
              <a:spLocks noChangeShapeType="1"/>
            </p:cNvSpPr>
            <p:nvPr/>
          </p:nvSpPr>
          <p:spPr bwMode="auto">
            <a:xfrm flipV="1">
              <a:off x="672" y="1459"/>
              <a:ext cx="3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86" name="Line 743"/>
            <p:cNvSpPr>
              <a:spLocks noChangeShapeType="1"/>
            </p:cNvSpPr>
            <p:nvPr/>
          </p:nvSpPr>
          <p:spPr bwMode="auto">
            <a:xfrm flipV="1">
              <a:off x="675" y="1458"/>
              <a:ext cx="3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87" name="Line 744"/>
            <p:cNvSpPr>
              <a:spLocks noChangeShapeType="1"/>
            </p:cNvSpPr>
            <p:nvPr/>
          </p:nvSpPr>
          <p:spPr bwMode="auto">
            <a:xfrm flipV="1">
              <a:off x="678" y="1457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88" name="Line 745"/>
            <p:cNvSpPr>
              <a:spLocks noChangeShapeType="1"/>
            </p:cNvSpPr>
            <p:nvPr/>
          </p:nvSpPr>
          <p:spPr bwMode="auto">
            <a:xfrm flipV="1">
              <a:off x="680" y="1456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89" name="Line 746"/>
            <p:cNvSpPr>
              <a:spLocks noChangeShapeType="1"/>
            </p:cNvSpPr>
            <p:nvPr/>
          </p:nvSpPr>
          <p:spPr bwMode="auto">
            <a:xfrm flipV="1">
              <a:off x="682" y="1456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90" name="Line 747"/>
            <p:cNvSpPr>
              <a:spLocks noChangeShapeType="1"/>
            </p:cNvSpPr>
            <p:nvPr/>
          </p:nvSpPr>
          <p:spPr bwMode="auto">
            <a:xfrm flipV="1">
              <a:off x="684" y="1455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91" name="Line 748"/>
            <p:cNvSpPr>
              <a:spLocks noChangeShapeType="1"/>
            </p:cNvSpPr>
            <p:nvPr/>
          </p:nvSpPr>
          <p:spPr bwMode="auto">
            <a:xfrm flipV="1">
              <a:off x="686" y="1455"/>
              <a:ext cx="1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92" name="Line 749"/>
            <p:cNvSpPr>
              <a:spLocks noChangeShapeType="1"/>
            </p:cNvSpPr>
            <p:nvPr/>
          </p:nvSpPr>
          <p:spPr bwMode="auto">
            <a:xfrm flipV="1">
              <a:off x="584" y="1452"/>
              <a:ext cx="9" cy="1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93" name="Line 750"/>
            <p:cNvSpPr>
              <a:spLocks noChangeShapeType="1"/>
            </p:cNvSpPr>
            <p:nvPr/>
          </p:nvSpPr>
          <p:spPr bwMode="auto">
            <a:xfrm flipV="1">
              <a:off x="593" y="1436"/>
              <a:ext cx="9" cy="16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94" name="Line 751"/>
            <p:cNvSpPr>
              <a:spLocks noChangeShapeType="1"/>
            </p:cNvSpPr>
            <p:nvPr/>
          </p:nvSpPr>
          <p:spPr bwMode="auto">
            <a:xfrm flipV="1">
              <a:off x="602" y="1420"/>
              <a:ext cx="8" cy="16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95" name="Line 752"/>
            <p:cNvSpPr>
              <a:spLocks noChangeShapeType="1"/>
            </p:cNvSpPr>
            <p:nvPr/>
          </p:nvSpPr>
          <p:spPr bwMode="auto">
            <a:xfrm flipV="1">
              <a:off x="610" y="1402"/>
              <a:ext cx="7" cy="1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96" name="Line 753"/>
            <p:cNvSpPr>
              <a:spLocks noChangeShapeType="1"/>
            </p:cNvSpPr>
            <p:nvPr/>
          </p:nvSpPr>
          <p:spPr bwMode="auto">
            <a:xfrm flipV="1">
              <a:off x="617" y="1383"/>
              <a:ext cx="7" cy="1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97" name="Line 754"/>
            <p:cNvSpPr>
              <a:spLocks noChangeShapeType="1"/>
            </p:cNvSpPr>
            <p:nvPr/>
          </p:nvSpPr>
          <p:spPr bwMode="auto">
            <a:xfrm flipV="1">
              <a:off x="624" y="1363"/>
              <a:ext cx="6" cy="2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98" name="Line 755"/>
            <p:cNvSpPr>
              <a:spLocks noChangeShapeType="1"/>
            </p:cNvSpPr>
            <p:nvPr/>
          </p:nvSpPr>
          <p:spPr bwMode="auto">
            <a:xfrm flipV="1">
              <a:off x="630" y="1341"/>
              <a:ext cx="6" cy="2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99" name="Line 756"/>
            <p:cNvSpPr>
              <a:spLocks noChangeShapeType="1"/>
            </p:cNvSpPr>
            <p:nvPr/>
          </p:nvSpPr>
          <p:spPr bwMode="auto">
            <a:xfrm flipV="1">
              <a:off x="636" y="1316"/>
              <a:ext cx="5" cy="2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00" name="Line 757"/>
            <p:cNvSpPr>
              <a:spLocks noChangeShapeType="1"/>
            </p:cNvSpPr>
            <p:nvPr/>
          </p:nvSpPr>
          <p:spPr bwMode="auto">
            <a:xfrm>
              <a:off x="636" y="1504"/>
              <a:ext cx="1" cy="6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01" name="Line 758"/>
            <p:cNvSpPr>
              <a:spLocks noChangeShapeType="1"/>
            </p:cNvSpPr>
            <p:nvPr/>
          </p:nvSpPr>
          <p:spPr bwMode="auto">
            <a:xfrm>
              <a:off x="636" y="1607"/>
              <a:ext cx="1" cy="5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02" name="Line 759"/>
            <p:cNvSpPr>
              <a:spLocks noChangeShapeType="1"/>
            </p:cNvSpPr>
            <p:nvPr/>
          </p:nvSpPr>
          <p:spPr bwMode="auto">
            <a:xfrm>
              <a:off x="636" y="1680"/>
              <a:ext cx="1" cy="3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03" name="Line 760"/>
            <p:cNvSpPr>
              <a:spLocks noChangeShapeType="1"/>
            </p:cNvSpPr>
            <p:nvPr/>
          </p:nvSpPr>
          <p:spPr bwMode="auto">
            <a:xfrm>
              <a:off x="636" y="1754"/>
              <a:ext cx="1" cy="38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04" name="Line 826"/>
            <p:cNvSpPr>
              <a:spLocks noChangeShapeType="1"/>
            </p:cNvSpPr>
            <p:nvPr/>
          </p:nvSpPr>
          <p:spPr bwMode="auto">
            <a:xfrm flipH="1">
              <a:off x="1022" y="2331"/>
              <a:ext cx="26" cy="8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05" name="Line 827"/>
            <p:cNvSpPr>
              <a:spLocks noChangeShapeType="1"/>
            </p:cNvSpPr>
            <p:nvPr/>
          </p:nvSpPr>
          <p:spPr bwMode="auto">
            <a:xfrm flipH="1">
              <a:off x="1027" y="2331"/>
              <a:ext cx="25" cy="8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06" name="Line 828"/>
            <p:cNvSpPr>
              <a:spLocks noChangeShapeType="1"/>
            </p:cNvSpPr>
            <p:nvPr/>
          </p:nvSpPr>
          <p:spPr bwMode="auto">
            <a:xfrm>
              <a:off x="1035" y="2331"/>
              <a:ext cx="5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07" name="Line 829"/>
            <p:cNvSpPr>
              <a:spLocks noChangeShapeType="1"/>
            </p:cNvSpPr>
            <p:nvPr/>
          </p:nvSpPr>
          <p:spPr bwMode="auto">
            <a:xfrm>
              <a:off x="1087" y="2331"/>
              <a:ext cx="12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08" name="Line 830"/>
            <p:cNvSpPr>
              <a:spLocks noChangeShapeType="1"/>
            </p:cNvSpPr>
            <p:nvPr/>
          </p:nvSpPr>
          <p:spPr bwMode="auto">
            <a:xfrm>
              <a:off x="1099" y="2335"/>
              <a:ext cx="5" cy="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09" name="Line 831"/>
            <p:cNvSpPr>
              <a:spLocks noChangeShapeType="1"/>
            </p:cNvSpPr>
            <p:nvPr/>
          </p:nvSpPr>
          <p:spPr bwMode="auto">
            <a:xfrm>
              <a:off x="1104" y="2343"/>
              <a:ext cx="1" cy="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10" name="Line 832"/>
            <p:cNvSpPr>
              <a:spLocks noChangeShapeType="1"/>
            </p:cNvSpPr>
            <p:nvPr/>
          </p:nvSpPr>
          <p:spPr bwMode="auto">
            <a:xfrm flipH="1">
              <a:off x="1099" y="2352"/>
              <a:ext cx="5" cy="1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11" name="Line 833"/>
            <p:cNvSpPr>
              <a:spLocks noChangeShapeType="1"/>
            </p:cNvSpPr>
            <p:nvPr/>
          </p:nvSpPr>
          <p:spPr bwMode="auto">
            <a:xfrm flipH="1">
              <a:off x="1091" y="2365"/>
              <a:ext cx="8" cy="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12" name="Line 834"/>
            <p:cNvSpPr>
              <a:spLocks noChangeShapeType="1"/>
            </p:cNvSpPr>
            <p:nvPr/>
          </p:nvSpPr>
          <p:spPr bwMode="auto">
            <a:xfrm flipH="1">
              <a:off x="1074" y="2373"/>
              <a:ext cx="17" cy="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13" name="Line 835"/>
            <p:cNvSpPr>
              <a:spLocks noChangeShapeType="1"/>
            </p:cNvSpPr>
            <p:nvPr/>
          </p:nvSpPr>
          <p:spPr bwMode="auto">
            <a:xfrm flipH="1">
              <a:off x="1039" y="2378"/>
              <a:ext cx="35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14" name="Line 836"/>
            <p:cNvSpPr>
              <a:spLocks noChangeShapeType="1"/>
            </p:cNvSpPr>
            <p:nvPr/>
          </p:nvSpPr>
          <p:spPr bwMode="auto">
            <a:xfrm>
              <a:off x="1087" y="2331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15" name="Line 837"/>
            <p:cNvSpPr>
              <a:spLocks noChangeShapeType="1"/>
            </p:cNvSpPr>
            <p:nvPr/>
          </p:nvSpPr>
          <p:spPr bwMode="auto">
            <a:xfrm>
              <a:off x="1095" y="2335"/>
              <a:ext cx="4" cy="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16" name="Line 838"/>
            <p:cNvSpPr>
              <a:spLocks noChangeShapeType="1"/>
            </p:cNvSpPr>
            <p:nvPr/>
          </p:nvSpPr>
          <p:spPr bwMode="auto">
            <a:xfrm>
              <a:off x="1099" y="2343"/>
              <a:ext cx="1" cy="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17" name="Line 839"/>
            <p:cNvSpPr>
              <a:spLocks noChangeShapeType="1"/>
            </p:cNvSpPr>
            <p:nvPr/>
          </p:nvSpPr>
          <p:spPr bwMode="auto">
            <a:xfrm flipH="1">
              <a:off x="1095" y="2352"/>
              <a:ext cx="4" cy="1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18" name="Line 840"/>
            <p:cNvSpPr>
              <a:spLocks noChangeShapeType="1"/>
            </p:cNvSpPr>
            <p:nvPr/>
          </p:nvSpPr>
          <p:spPr bwMode="auto">
            <a:xfrm flipH="1">
              <a:off x="1087" y="2365"/>
              <a:ext cx="8" cy="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19" name="Line 841"/>
            <p:cNvSpPr>
              <a:spLocks noChangeShapeType="1"/>
            </p:cNvSpPr>
            <p:nvPr/>
          </p:nvSpPr>
          <p:spPr bwMode="auto">
            <a:xfrm flipH="1">
              <a:off x="1074" y="2373"/>
              <a:ext cx="13" cy="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20" name="Line 842"/>
            <p:cNvSpPr>
              <a:spLocks noChangeShapeType="1"/>
            </p:cNvSpPr>
            <p:nvPr/>
          </p:nvSpPr>
          <p:spPr bwMode="auto">
            <a:xfrm>
              <a:off x="1010" y="2420"/>
              <a:ext cx="2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21" name="Line 843"/>
            <p:cNvSpPr>
              <a:spLocks noChangeShapeType="1"/>
            </p:cNvSpPr>
            <p:nvPr/>
          </p:nvSpPr>
          <p:spPr bwMode="auto">
            <a:xfrm flipH="1" flipV="1">
              <a:off x="984" y="2348"/>
              <a:ext cx="2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22" name="Line 844"/>
            <p:cNvSpPr>
              <a:spLocks noChangeShapeType="1"/>
            </p:cNvSpPr>
            <p:nvPr/>
          </p:nvSpPr>
          <p:spPr bwMode="auto">
            <a:xfrm flipH="1" flipV="1">
              <a:off x="977" y="2345"/>
              <a:ext cx="7" cy="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23" name="Line 845"/>
            <p:cNvSpPr>
              <a:spLocks noChangeShapeType="1"/>
            </p:cNvSpPr>
            <p:nvPr/>
          </p:nvSpPr>
          <p:spPr bwMode="auto">
            <a:xfrm flipH="1">
              <a:off x="970" y="2345"/>
              <a:ext cx="7" cy="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24" name="Line 846"/>
            <p:cNvSpPr>
              <a:spLocks noChangeShapeType="1"/>
            </p:cNvSpPr>
            <p:nvPr/>
          </p:nvSpPr>
          <p:spPr bwMode="auto">
            <a:xfrm flipH="1">
              <a:off x="967" y="2348"/>
              <a:ext cx="3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25" name="Line 847"/>
            <p:cNvSpPr>
              <a:spLocks noChangeShapeType="1"/>
            </p:cNvSpPr>
            <p:nvPr/>
          </p:nvSpPr>
          <p:spPr bwMode="auto">
            <a:xfrm>
              <a:off x="967" y="2355"/>
              <a:ext cx="3" cy="6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26" name="Line 848"/>
            <p:cNvSpPr>
              <a:spLocks noChangeShapeType="1"/>
            </p:cNvSpPr>
            <p:nvPr/>
          </p:nvSpPr>
          <p:spPr bwMode="auto">
            <a:xfrm>
              <a:off x="970" y="2361"/>
              <a:ext cx="7" cy="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27" name="Line 849"/>
            <p:cNvSpPr>
              <a:spLocks noChangeShapeType="1"/>
            </p:cNvSpPr>
            <p:nvPr/>
          </p:nvSpPr>
          <p:spPr bwMode="auto">
            <a:xfrm flipV="1">
              <a:off x="977" y="2361"/>
              <a:ext cx="7" cy="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28" name="Line 850"/>
            <p:cNvSpPr>
              <a:spLocks noChangeShapeType="1"/>
            </p:cNvSpPr>
            <p:nvPr/>
          </p:nvSpPr>
          <p:spPr bwMode="auto">
            <a:xfrm flipV="1">
              <a:off x="984" y="2355"/>
              <a:ext cx="2" cy="6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127" name="Rectangle 858"/>
          <p:cNvSpPr>
            <a:spLocks noChangeArrowheads="1"/>
          </p:cNvSpPr>
          <p:nvPr/>
        </p:nvSpPr>
        <p:spPr bwMode="auto">
          <a:xfrm>
            <a:off x="0" y="26003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128" name="Rectangle 860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graphicFrame>
        <p:nvGraphicFramePr>
          <p:cNvPr id="5129" name="Object 8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4375691"/>
              </p:ext>
            </p:extLst>
          </p:nvPr>
        </p:nvGraphicFramePr>
        <p:xfrm>
          <a:off x="4918075" y="4854575"/>
          <a:ext cx="3197225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5" name="Equation" r:id="rId3" imgW="1434960" imgH="457200" progId="Equation.DSMT4">
                  <p:embed/>
                </p:oleObj>
              </mc:Choice>
              <mc:Fallback>
                <p:oleObj name="Equation" r:id="rId3" imgW="1434960" imgH="457200" progId="Equation.DSMT4">
                  <p:embed/>
                  <p:pic>
                    <p:nvPicPr>
                      <p:cNvPr id="5129" name="Object 8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0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8075" y="4854575"/>
                        <a:ext cx="3197225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30" name="Immagine 308" descr="SdR_Da xpiccolo a X.png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500188"/>
            <a:ext cx="4238625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/>
              <p:cNvSpPr/>
              <p:nvPr/>
            </p:nvSpPr>
            <p:spPr>
              <a:xfrm>
                <a:off x="506412" y="5025390"/>
                <a:ext cx="2182278" cy="11908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it-IT" sz="32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it-IT" sz="3200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m:rPr>
                                    <m:sty m:val="p"/>
                                  </m:rPr>
                                  <a:rPr lang="it-IT" sz="3200" i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a:rPr lang="it-IT" sz="32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it-IT" sz="3200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3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m:rPr>
                                    <m:sty m:val="p"/>
                                  </m:rPr>
                                  <a:rPr lang="it-IT" sz="3200" i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it-IT" sz="32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sz="320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it-IT" sz="3200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m:rPr>
                                    <m:sty m:val="p"/>
                                  </m:rPr>
                                  <a:rPr lang="it-IT" sz="3200" i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it-IT" sz="32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it-IT" sz="32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3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m:rPr>
                                    <m:sty m:val="p"/>
                                  </m:rPr>
                                  <a:rPr lang="it-IT" sz="3200" i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a:rPr lang="it-IT" sz="32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2" name="Rettango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412" y="5025390"/>
                <a:ext cx="2182278" cy="1190839"/>
              </a:xfrm>
              <a:prstGeom prst="rect">
                <a:avLst/>
              </a:prstGeom>
              <a:blipFill>
                <a:blip r:embed="rId6"/>
                <a:stretch>
                  <a:fillRect r="-6284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tangolo 3"/>
              <p:cNvSpPr/>
              <p:nvPr/>
            </p:nvSpPr>
            <p:spPr>
              <a:xfrm>
                <a:off x="4593430" y="5162158"/>
                <a:ext cx="4432817" cy="9173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>
                          <a:latin typeface="Cambria Math" panose="02040503050406030204" pitchFamily="18" charset="0"/>
                        </a:rPr>
                        <m:t>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mr>
                        <m:m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mr>
                      </m:m>
                      <m:r>
                        <a:rPr lang="it-IT" sz="3200" i="0">
                          <a:latin typeface="Cambria Math" panose="02040503050406030204" pitchFamily="18" charset="0"/>
                        </a:rPr>
                        <m:t>|=|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sty m:val="p"/>
                              </m:rPr>
                              <a:rPr lang="it-IT" sz="3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𝜗</m:t>
                            </m:r>
                          </m:e>
                          <m:e>
                            <m:r>
                              <a:rPr lang="it-IT" sz="32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it-IT" sz="3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𝜗</m:t>
                            </m:r>
                          </m:e>
                        </m:mr>
                        <m:mr>
                          <m:e>
                            <m:r>
                              <m:rPr>
                                <m:sty m:val="p"/>
                              </m:rPr>
                              <a:rPr lang="it-IT" sz="3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𝜗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it-IT" sz="3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𝜗</m:t>
                            </m:r>
                          </m:e>
                        </m:mr>
                      </m:m>
                      <m:r>
                        <a:rPr lang="it-IT" sz="3200" i="0">
                          <a:latin typeface="Cambria Math" panose="02040503050406030204" pitchFamily="18" charset="0"/>
                        </a:rPr>
                        <m:t>||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mr>
                        <m:m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mr>
                      </m:m>
                      <m:r>
                        <a:rPr lang="it-IT" sz="3200" i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4" name="Rettango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430" y="5162158"/>
                <a:ext cx="4432817" cy="91730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320104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BCBD0DF-C509-4DCD-992B-9C3C9D90FE15}" type="slidenum">
              <a:rPr lang="it-IT" altLang="it-IT"/>
              <a:pPr eaLnBrk="1" hangingPunct="1"/>
              <a:t>51</a:t>
            </a:fld>
            <a:endParaRPr lang="it-IT" altLang="it-IT"/>
          </a:p>
        </p:txBody>
      </p:sp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ROTAZIONI NEL PIANO</a:t>
            </a:r>
          </a:p>
        </p:txBody>
      </p:sp>
      <p:sp>
        <p:nvSpPr>
          <p:cNvPr id="323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690563"/>
            <a:ext cx="8856663" cy="1154112"/>
          </a:xfrm>
        </p:spPr>
        <p:txBody>
          <a:bodyPr/>
          <a:lstStyle/>
          <a:p>
            <a:pPr marL="0" indent="0" algn="just" eaLnBrk="1" hangingPunct="1">
              <a:spcBef>
                <a:spcPct val="50000"/>
              </a:spcBef>
              <a:buClr>
                <a:srgbClr val="FF6600"/>
              </a:buClr>
              <a:buFontTx/>
              <a:buNone/>
              <a:defRPr/>
            </a:pPr>
            <a:r>
              <a:rPr lang="it-IT" sz="1800" dirty="0" smtClean="0">
                <a:solidFill>
                  <a:schemeClr val="tx2"/>
                </a:solidFill>
                <a:effectLst/>
              </a:rPr>
              <a:t>Per la trasformazione inversa otteniamo: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it-IT" sz="1800" dirty="0" smtClean="0"/>
          </a:p>
        </p:txBody>
      </p:sp>
      <p:sp>
        <p:nvSpPr>
          <p:cNvPr id="6150" name="Rectangle 858"/>
          <p:cNvSpPr>
            <a:spLocks noChangeArrowheads="1"/>
          </p:cNvSpPr>
          <p:nvPr/>
        </p:nvSpPr>
        <p:spPr bwMode="auto">
          <a:xfrm>
            <a:off x="0" y="26003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151" name="Rectangle 860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pic>
        <p:nvPicPr>
          <p:cNvPr id="6153" name="Immagine 312" descr="SdR_Da X a x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785813"/>
            <a:ext cx="251301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" name="Rectangle 3"/>
          <p:cNvSpPr txBox="1">
            <a:spLocks noChangeArrowheads="1"/>
          </p:cNvSpPr>
          <p:nvPr/>
        </p:nvSpPr>
        <p:spPr bwMode="auto">
          <a:xfrm>
            <a:off x="71438" y="4643438"/>
            <a:ext cx="8856662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algn="just">
              <a:spcBef>
                <a:spcPct val="50000"/>
              </a:spcBef>
              <a:buClr>
                <a:srgbClr val="FF6600"/>
              </a:buClr>
              <a:defRPr/>
            </a:pPr>
            <a:r>
              <a:rPr lang="it-IT" kern="0" dirty="0">
                <a:solidFill>
                  <a:schemeClr val="tx2"/>
                </a:solidFill>
                <a:latin typeface="+mn-lt"/>
              </a:rPr>
              <a:t>E’ FACILE OSSERVARE CHE LA MATRICE </a:t>
            </a:r>
            <a:r>
              <a:rPr lang="it-IT" kern="0" dirty="0" err="1">
                <a:solidFill>
                  <a:schemeClr val="tx2"/>
                </a:solidFill>
                <a:latin typeface="+mn-lt"/>
              </a:rPr>
              <a:t>DI</a:t>
            </a:r>
            <a:r>
              <a:rPr lang="it-IT" kern="0" dirty="0">
                <a:solidFill>
                  <a:schemeClr val="tx2"/>
                </a:solidFill>
                <a:latin typeface="+mn-lt"/>
              </a:rPr>
              <a:t> ROTAZIONE DA OXY A </a:t>
            </a:r>
            <a:r>
              <a:rPr lang="it-IT" kern="0" dirty="0" err="1">
                <a:solidFill>
                  <a:schemeClr val="tx2"/>
                </a:solidFill>
                <a:latin typeface="+mn-lt"/>
              </a:rPr>
              <a:t>Oxy</a:t>
            </a:r>
            <a:r>
              <a:rPr lang="it-IT" kern="0" dirty="0">
                <a:solidFill>
                  <a:schemeClr val="tx2"/>
                </a:solidFill>
                <a:latin typeface="+mn-lt"/>
              </a:rPr>
              <a:t> E’ LA TRASPOSTA </a:t>
            </a:r>
            <a:r>
              <a:rPr lang="it-IT" kern="0" dirty="0" err="1">
                <a:solidFill>
                  <a:schemeClr val="tx2"/>
                </a:solidFill>
                <a:latin typeface="+mn-lt"/>
              </a:rPr>
              <a:t>DI</a:t>
            </a:r>
            <a:r>
              <a:rPr lang="it-IT" kern="0" dirty="0">
                <a:solidFill>
                  <a:schemeClr val="tx2"/>
                </a:solidFill>
                <a:latin typeface="+mn-lt"/>
              </a:rPr>
              <a:t> QUELLA DA </a:t>
            </a:r>
            <a:r>
              <a:rPr lang="it-IT" kern="0" dirty="0" err="1">
                <a:solidFill>
                  <a:schemeClr val="tx2"/>
                </a:solidFill>
                <a:latin typeface="+mn-lt"/>
              </a:rPr>
              <a:t>Oxy</a:t>
            </a:r>
            <a:r>
              <a:rPr lang="it-IT" kern="0" dirty="0">
                <a:solidFill>
                  <a:schemeClr val="tx2"/>
                </a:solidFill>
                <a:latin typeface="+mn-lt"/>
              </a:rPr>
              <a:t> a OXY:</a:t>
            </a:r>
          </a:p>
          <a:p>
            <a:pPr algn="l">
              <a:spcBef>
                <a:spcPct val="20000"/>
              </a:spcBef>
              <a:buFont typeface="Wingdings" pitchFamily="2" charset="2"/>
              <a:buNone/>
              <a:defRPr/>
            </a:pPr>
            <a:endParaRPr lang="it-IT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/>
              <p:cNvSpPr/>
              <p:nvPr/>
            </p:nvSpPr>
            <p:spPr>
              <a:xfrm>
                <a:off x="683568" y="3198163"/>
                <a:ext cx="4452437" cy="9158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>
                          <a:latin typeface="Cambria Math" panose="02040503050406030204" pitchFamily="18" charset="0"/>
                        </a:rPr>
                        <m:t>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mr>
                        <m:m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mr>
                      </m:m>
                      <m:r>
                        <a:rPr lang="it-IT" sz="3200" i="0">
                          <a:latin typeface="Cambria Math" panose="02040503050406030204" pitchFamily="18" charset="0"/>
                        </a:rPr>
                        <m:t>|=|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sty m:val="p"/>
                              </m:rPr>
                              <a:rPr lang="it-IT" sz="3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it-IT" sz="3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mr>
                        <m:mr>
                          <m:e>
                            <m:r>
                              <a:rPr lang="it-IT" sz="32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it-IT" sz="3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it-IT" sz="3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mr>
                      </m:m>
                      <m:r>
                        <a:rPr lang="it-IT" sz="3200" i="0">
                          <a:latin typeface="Cambria Math" panose="02040503050406030204" pitchFamily="18" charset="0"/>
                        </a:rPr>
                        <m:t>||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mr>
                        <m:m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mr>
                      </m:m>
                      <m:r>
                        <a:rPr lang="it-IT" sz="3200" i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2" name="Rettango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3198163"/>
                <a:ext cx="4452437" cy="9158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tangolo 3"/>
              <p:cNvSpPr/>
              <p:nvPr/>
            </p:nvSpPr>
            <p:spPr>
              <a:xfrm>
                <a:off x="683568" y="1693852"/>
                <a:ext cx="4192814" cy="11908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it-IT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it-IT" sz="3200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m:rPr>
                                    <m:sty m:val="p"/>
                                  </m:rPr>
                                  <a:rPr lang="it-IT" sz="3200" i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a:rPr lang="it-IT" sz="32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it-IT" sz="32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320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m:rPr>
                                    <m:sty m:val="p"/>
                                  </m:rPr>
                                  <a:rPr lang="it-IT" sz="3200" i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it-IT" sz="32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sz="3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it-IT" sz="3200" i="0"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r>
                                  <a:rPr lang="it-IT" sz="32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m:rPr>
                                    <m:sty m:val="p"/>
                                  </m:rPr>
                                  <a:rPr lang="it-IT" sz="3200" i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it-IT" sz="32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it-IT" sz="32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320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m:rPr>
                                    <m:sty m:val="p"/>
                                  </m:rPr>
                                  <a:rPr lang="it-IT" sz="3200" i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a:rPr lang="it-IT" sz="32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4" name="Rettango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693852"/>
                <a:ext cx="4192814" cy="11908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36127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9323E65-84AF-459D-B1E3-3A2F70770501}" type="slidenum">
              <a:rPr lang="it-IT" altLang="it-IT"/>
              <a:pPr eaLnBrk="1" hangingPunct="1"/>
              <a:t>52</a:t>
            </a:fld>
            <a:endParaRPr lang="it-IT" altLang="it-IT"/>
          </a:p>
        </p:txBody>
      </p:sp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ROTAZIONI NELLO SPAZIO</a:t>
            </a:r>
          </a:p>
        </p:txBody>
      </p:sp>
      <p:sp>
        <p:nvSpPr>
          <p:cNvPr id="325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692150"/>
            <a:ext cx="8856663" cy="1154113"/>
          </a:xfrm>
        </p:spPr>
        <p:txBody>
          <a:bodyPr/>
          <a:lstStyle/>
          <a:p>
            <a:pPr marL="0" indent="0" algn="just" eaLnBrk="1" hangingPunct="1">
              <a:spcBef>
                <a:spcPct val="50000"/>
              </a:spcBef>
              <a:buClr>
                <a:srgbClr val="FF6600"/>
              </a:buClr>
              <a:buFontTx/>
              <a:buNone/>
              <a:defRPr/>
            </a:pPr>
            <a:r>
              <a:rPr lang="it-IT" sz="1800" smtClean="0">
                <a:solidFill>
                  <a:schemeClr val="tx2"/>
                </a:solidFill>
                <a:effectLst/>
              </a:rPr>
              <a:t>Una generica rotazione nello spazio 3d può essere sempre scomposta univocamente in tre rotazioni piane attorno a tre assi mutualmente ortogonali: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it-IT" sz="1800" smtClean="0"/>
          </a:p>
        </p:txBody>
      </p:sp>
      <p:sp>
        <p:nvSpPr>
          <p:cNvPr id="7173" name="Rectangle 304"/>
          <p:cNvSpPr>
            <a:spLocks noChangeArrowheads="1"/>
          </p:cNvSpPr>
          <p:nvPr/>
        </p:nvSpPr>
        <p:spPr bwMode="auto">
          <a:xfrm>
            <a:off x="0" y="26003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7174" name="Rectangle 306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7175" name="Rectangle 310"/>
          <p:cNvSpPr>
            <a:spLocks noChangeArrowheads="1"/>
          </p:cNvSpPr>
          <p:nvPr/>
        </p:nvSpPr>
        <p:spPr bwMode="auto">
          <a:xfrm>
            <a:off x="0" y="2757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grpSp>
        <p:nvGrpSpPr>
          <p:cNvPr id="7176" name="Group 1024"/>
          <p:cNvGrpSpPr>
            <a:grpSpLocks/>
          </p:cNvGrpSpPr>
          <p:nvPr/>
        </p:nvGrpSpPr>
        <p:grpSpPr bwMode="auto">
          <a:xfrm>
            <a:off x="169863" y="2216150"/>
            <a:ext cx="2746375" cy="2725738"/>
            <a:chOff x="107" y="1127"/>
            <a:chExt cx="1730" cy="1717"/>
          </a:xfrm>
        </p:grpSpPr>
        <p:sp>
          <p:nvSpPr>
            <p:cNvPr id="7178" name="Line 842"/>
            <p:cNvSpPr>
              <a:spLocks noChangeShapeType="1"/>
            </p:cNvSpPr>
            <p:nvPr/>
          </p:nvSpPr>
          <p:spPr bwMode="auto">
            <a:xfrm>
              <a:off x="1145" y="2585"/>
              <a:ext cx="48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79" name="Line 843"/>
            <p:cNvSpPr>
              <a:spLocks noChangeShapeType="1"/>
            </p:cNvSpPr>
            <p:nvPr/>
          </p:nvSpPr>
          <p:spPr bwMode="auto">
            <a:xfrm flipH="1">
              <a:off x="1145" y="2585"/>
              <a:ext cx="48" cy="7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80" name="Line 844"/>
            <p:cNvSpPr>
              <a:spLocks noChangeShapeType="1"/>
            </p:cNvSpPr>
            <p:nvPr/>
          </p:nvSpPr>
          <p:spPr bwMode="auto">
            <a:xfrm>
              <a:off x="1145" y="2656"/>
              <a:ext cx="48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81" name="Line 845"/>
            <p:cNvSpPr>
              <a:spLocks noChangeShapeType="1"/>
            </p:cNvSpPr>
            <p:nvPr/>
          </p:nvSpPr>
          <p:spPr bwMode="auto">
            <a:xfrm flipV="1">
              <a:off x="1363" y="1761"/>
              <a:ext cx="47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82" name="Line 846"/>
            <p:cNvSpPr>
              <a:spLocks noChangeShapeType="1"/>
            </p:cNvSpPr>
            <p:nvPr/>
          </p:nvSpPr>
          <p:spPr bwMode="auto">
            <a:xfrm>
              <a:off x="1363" y="1761"/>
              <a:ext cx="47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83" name="Line 847"/>
            <p:cNvSpPr>
              <a:spLocks noChangeShapeType="1"/>
            </p:cNvSpPr>
            <p:nvPr/>
          </p:nvSpPr>
          <p:spPr bwMode="auto">
            <a:xfrm>
              <a:off x="306" y="1985"/>
              <a:ext cx="24" cy="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84" name="Line 848"/>
            <p:cNvSpPr>
              <a:spLocks noChangeShapeType="1"/>
            </p:cNvSpPr>
            <p:nvPr/>
          </p:nvSpPr>
          <p:spPr bwMode="auto">
            <a:xfrm>
              <a:off x="330" y="2021"/>
              <a:ext cx="1" cy="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85" name="Line 849"/>
            <p:cNvSpPr>
              <a:spLocks noChangeShapeType="1"/>
            </p:cNvSpPr>
            <p:nvPr/>
          </p:nvSpPr>
          <p:spPr bwMode="auto">
            <a:xfrm flipV="1">
              <a:off x="330" y="1985"/>
              <a:ext cx="24" cy="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86" name="Line 850"/>
            <p:cNvSpPr>
              <a:spLocks noChangeShapeType="1"/>
            </p:cNvSpPr>
            <p:nvPr/>
          </p:nvSpPr>
          <p:spPr bwMode="auto">
            <a:xfrm flipH="1">
              <a:off x="1040" y="2484"/>
              <a:ext cx="20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87" name="Line 851"/>
            <p:cNvSpPr>
              <a:spLocks noChangeShapeType="1"/>
            </p:cNvSpPr>
            <p:nvPr/>
          </p:nvSpPr>
          <p:spPr bwMode="auto">
            <a:xfrm flipH="1">
              <a:off x="1026" y="2491"/>
              <a:ext cx="14" cy="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88" name="Line 852"/>
            <p:cNvSpPr>
              <a:spLocks noChangeShapeType="1"/>
            </p:cNvSpPr>
            <p:nvPr/>
          </p:nvSpPr>
          <p:spPr bwMode="auto">
            <a:xfrm flipH="1">
              <a:off x="1019" y="2505"/>
              <a:ext cx="7" cy="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89" name="Line 853"/>
            <p:cNvSpPr>
              <a:spLocks noChangeShapeType="1"/>
            </p:cNvSpPr>
            <p:nvPr/>
          </p:nvSpPr>
          <p:spPr bwMode="auto">
            <a:xfrm flipH="1">
              <a:off x="1012" y="2518"/>
              <a:ext cx="7" cy="2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90" name="Line 854"/>
            <p:cNvSpPr>
              <a:spLocks noChangeShapeType="1"/>
            </p:cNvSpPr>
            <p:nvPr/>
          </p:nvSpPr>
          <p:spPr bwMode="auto">
            <a:xfrm>
              <a:off x="1012" y="2539"/>
              <a:ext cx="1" cy="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91" name="Line 855"/>
            <p:cNvSpPr>
              <a:spLocks noChangeShapeType="1"/>
            </p:cNvSpPr>
            <p:nvPr/>
          </p:nvSpPr>
          <p:spPr bwMode="auto">
            <a:xfrm>
              <a:off x="1012" y="2559"/>
              <a:ext cx="7" cy="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92" name="Line 856"/>
            <p:cNvSpPr>
              <a:spLocks noChangeShapeType="1"/>
            </p:cNvSpPr>
            <p:nvPr/>
          </p:nvSpPr>
          <p:spPr bwMode="auto">
            <a:xfrm>
              <a:off x="1019" y="2573"/>
              <a:ext cx="21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93" name="Line 857"/>
            <p:cNvSpPr>
              <a:spLocks noChangeShapeType="1"/>
            </p:cNvSpPr>
            <p:nvPr/>
          </p:nvSpPr>
          <p:spPr bwMode="auto">
            <a:xfrm>
              <a:off x="1040" y="2580"/>
              <a:ext cx="13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94" name="Line 858"/>
            <p:cNvSpPr>
              <a:spLocks noChangeShapeType="1"/>
            </p:cNvSpPr>
            <p:nvPr/>
          </p:nvSpPr>
          <p:spPr bwMode="auto">
            <a:xfrm flipV="1">
              <a:off x="1053" y="2573"/>
              <a:ext cx="14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95" name="Line 859"/>
            <p:cNvSpPr>
              <a:spLocks noChangeShapeType="1"/>
            </p:cNvSpPr>
            <p:nvPr/>
          </p:nvSpPr>
          <p:spPr bwMode="auto">
            <a:xfrm flipV="1">
              <a:off x="1067" y="2552"/>
              <a:ext cx="21" cy="2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96" name="Line 860"/>
            <p:cNvSpPr>
              <a:spLocks noChangeShapeType="1"/>
            </p:cNvSpPr>
            <p:nvPr/>
          </p:nvSpPr>
          <p:spPr bwMode="auto">
            <a:xfrm flipV="1">
              <a:off x="1088" y="2532"/>
              <a:ext cx="13" cy="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97" name="Line 861"/>
            <p:cNvSpPr>
              <a:spLocks noChangeShapeType="1"/>
            </p:cNvSpPr>
            <p:nvPr/>
          </p:nvSpPr>
          <p:spPr bwMode="auto">
            <a:xfrm flipV="1">
              <a:off x="1101" y="2505"/>
              <a:ext cx="14" cy="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98" name="Line 862"/>
            <p:cNvSpPr>
              <a:spLocks noChangeShapeType="1"/>
            </p:cNvSpPr>
            <p:nvPr/>
          </p:nvSpPr>
          <p:spPr bwMode="auto">
            <a:xfrm flipV="1">
              <a:off x="1115" y="2484"/>
              <a:ext cx="7" cy="2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99" name="Line 863"/>
            <p:cNvSpPr>
              <a:spLocks noChangeShapeType="1"/>
            </p:cNvSpPr>
            <p:nvPr/>
          </p:nvSpPr>
          <p:spPr bwMode="auto">
            <a:xfrm flipH="1">
              <a:off x="1047" y="2484"/>
              <a:ext cx="13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00" name="Line 864"/>
            <p:cNvSpPr>
              <a:spLocks noChangeShapeType="1"/>
            </p:cNvSpPr>
            <p:nvPr/>
          </p:nvSpPr>
          <p:spPr bwMode="auto">
            <a:xfrm flipH="1">
              <a:off x="1033" y="2491"/>
              <a:ext cx="14" cy="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01" name="Line 865"/>
            <p:cNvSpPr>
              <a:spLocks noChangeShapeType="1"/>
            </p:cNvSpPr>
            <p:nvPr/>
          </p:nvSpPr>
          <p:spPr bwMode="auto">
            <a:xfrm flipH="1">
              <a:off x="1026" y="2505"/>
              <a:ext cx="7" cy="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02" name="Line 866"/>
            <p:cNvSpPr>
              <a:spLocks noChangeShapeType="1"/>
            </p:cNvSpPr>
            <p:nvPr/>
          </p:nvSpPr>
          <p:spPr bwMode="auto">
            <a:xfrm flipH="1">
              <a:off x="1019" y="2518"/>
              <a:ext cx="7" cy="2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03" name="Line 867"/>
            <p:cNvSpPr>
              <a:spLocks noChangeShapeType="1"/>
            </p:cNvSpPr>
            <p:nvPr/>
          </p:nvSpPr>
          <p:spPr bwMode="auto">
            <a:xfrm>
              <a:off x="1019" y="2539"/>
              <a:ext cx="1" cy="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04" name="Line 868"/>
            <p:cNvSpPr>
              <a:spLocks noChangeShapeType="1"/>
            </p:cNvSpPr>
            <p:nvPr/>
          </p:nvSpPr>
          <p:spPr bwMode="auto">
            <a:xfrm>
              <a:off x="1019" y="2559"/>
              <a:ext cx="7" cy="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05" name="Line 869"/>
            <p:cNvSpPr>
              <a:spLocks noChangeShapeType="1"/>
            </p:cNvSpPr>
            <p:nvPr/>
          </p:nvSpPr>
          <p:spPr bwMode="auto">
            <a:xfrm>
              <a:off x="1026" y="2573"/>
              <a:ext cx="14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06" name="Line 870"/>
            <p:cNvSpPr>
              <a:spLocks noChangeShapeType="1"/>
            </p:cNvSpPr>
            <p:nvPr/>
          </p:nvSpPr>
          <p:spPr bwMode="auto">
            <a:xfrm>
              <a:off x="1060" y="2484"/>
              <a:ext cx="14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07" name="Line 871"/>
            <p:cNvSpPr>
              <a:spLocks noChangeShapeType="1"/>
            </p:cNvSpPr>
            <p:nvPr/>
          </p:nvSpPr>
          <p:spPr bwMode="auto">
            <a:xfrm>
              <a:off x="1074" y="2484"/>
              <a:ext cx="14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08" name="Line 872"/>
            <p:cNvSpPr>
              <a:spLocks noChangeShapeType="1"/>
            </p:cNvSpPr>
            <p:nvPr/>
          </p:nvSpPr>
          <p:spPr bwMode="auto">
            <a:xfrm>
              <a:off x="1088" y="2491"/>
              <a:ext cx="7" cy="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09" name="Line 873"/>
            <p:cNvSpPr>
              <a:spLocks noChangeShapeType="1"/>
            </p:cNvSpPr>
            <p:nvPr/>
          </p:nvSpPr>
          <p:spPr bwMode="auto">
            <a:xfrm>
              <a:off x="1095" y="2505"/>
              <a:ext cx="13" cy="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10" name="Line 874"/>
            <p:cNvSpPr>
              <a:spLocks noChangeShapeType="1"/>
            </p:cNvSpPr>
            <p:nvPr/>
          </p:nvSpPr>
          <p:spPr bwMode="auto">
            <a:xfrm>
              <a:off x="1108" y="2559"/>
              <a:ext cx="7" cy="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11" name="Line 875"/>
            <p:cNvSpPr>
              <a:spLocks noChangeShapeType="1"/>
            </p:cNvSpPr>
            <p:nvPr/>
          </p:nvSpPr>
          <p:spPr bwMode="auto">
            <a:xfrm>
              <a:off x="1115" y="2573"/>
              <a:ext cx="7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12" name="Line 876"/>
            <p:cNvSpPr>
              <a:spLocks noChangeShapeType="1"/>
            </p:cNvSpPr>
            <p:nvPr/>
          </p:nvSpPr>
          <p:spPr bwMode="auto">
            <a:xfrm>
              <a:off x="1074" y="2484"/>
              <a:ext cx="7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13" name="Line 877"/>
            <p:cNvSpPr>
              <a:spLocks noChangeShapeType="1"/>
            </p:cNvSpPr>
            <p:nvPr/>
          </p:nvSpPr>
          <p:spPr bwMode="auto">
            <a:xfrm>
              <a:off x="1081" y="2491"/>
              <a:ext cx="7" cy="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14" name="Line 878"/>
            <p:cNvSpPr>
              <a:spLocks noChangeShapeType="1"/>
            </p:cNvSpPr>
            <p:nvPr/>
          </p:nvSpPr>
          <p:spPr bwMode="auto">
            <a:xfrm>
              <a:off x="1088" y="2505"/>
              <a:ext cx="13" cy="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15" name="Line 879"/>
            <p:cNvSpPr>
              <a:spLocks noChangeShapeType="1"/>
            </p:cNvSpPr>
            <p:nvPr/>
          </p:nvSpPr>
          <p:spPr bwMode="auto">
            <a:xfrm>
              <a:off x="1101" y="2559"/>
              <a:ext cx="7" cy="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16" name="Line 880"/>
            <p:cNvSpPr>
              <a:spLocks noChangeShapeType="1"/>
            </p:cNvSpPr>
            <p:nvPr/>
          </p:nvSpPr>
          <p:spPr bwMode="auto">
            <a:xfrm>
              <a:off x="1108" y="2573"/>
              <a:ext cx="14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17" name="Line 881"/>
            <p:cNvSpPr>
              <a:spLocks noChangeShapeType="1"/>
            </p:cNvSpPr>
            <p:nvPr/>
          </p:nvSpPr>
          <p:spPr bwMode="auto">
            <a:xfrm>
              <a:off x="1122" y="2580"/>
              <a:ext cx="7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18" name="Line 882"/>
            <p:cNvSpPr>
              <a:spLocks noChangeShapeType="1"/>
            </p:cNvSpPr>
            <p:nvPr/>
          </p:nvSpPr>
          <p:spPr bwMode="auto">
            <a:xfrm flipH="1">
              <a:off x="1241" y="1674"/>
              <a:ext cx="21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19" name="Line 883"/>
            <p:cNvSpPr>
              <a:spLocks noChangeShapeType="1"/>
            </p:cNvSpPr>
            <p:nvPr/>
          </p:nvSpPr>
          <p:spPr bwMode="auto">
            <a:xfrm flipH="1">
              <a:off x="1228" y="1681"/>
              <a:ext cx="13" cy="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20" name="Line 884"/>
            <p:cNvSpPr>
              <a:spLocks noChangeShapeType="1"/>
            </p:cNvSpPr>
            <p:nvPr/>
          </p:nvSpPr>
          <p:spPr bwMode="auto">
            <a:xfrm flipH="1">
              <a:off x="1221" y="1694"/>
              <a:ext cx="7" cy="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21" name="Line 885"/>
            <p:cNvSpPr>
              <a:spLocks noChangeShapeType="1"/>
            </p:cNvSpPr>
            <p:nvPr/>
          </p:nvSpPr>
          <p:spPr bwMode="auto">
            <a:xfrm flipH="1">
              <a:off x="1214" y="1708"/>
              <a:ext cx="7" cy="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22" name="Line 886"/>
            <p:cNvSpPr>
              <a:spLocks noChangeShapeType="1"/>
            </p:cNvSpPr>
            <p:nvPr/>
          </p:nvSpPr>
          <p:spPr bwMode="auto">
            <a:xfrm>
              <a:off x="1214" y="1728"/>
              <a:ext cx="1" cy="2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23" name="Line 887"/>
            <p:cNvSpPr>
              <a:spLocks noChangeShapeType="1"/>
            </p:cNvSpPr>
            <p:nvPr/>
          </p:nvSpPr>
          <p:spPr bwMode="auto">
            <a:xfrm>
              <a:off x="1214" y="1749"/>
              <a:ext cx="7" cy="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24" name="Line 888"/>
            <p:cNvSpPr>
              <a:spLocks noChangeShapeType="1"/>
            </p:cNvSpPr>
            <p:nvPr/>
          </p:nvSpPr>
          <p:spPr bwMode="auto">
            <a:xfrm>
              <a:off x="1221" y="1763"/>
              <a:ext cx="20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25" name="Line 889"/>
            <p:cNvSpPr>
              <a:spLocks noChangeShapeType="1"/>
            </p:cNvSpPr>
            <p:nvPr/>
          </p:nvSpPr>
          <p:spPr bwMode="auto">
            <a:xfrm>
              <a:off x="1241" y="1770"/>
              <a:ext cx="14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26" name="Line 890"/>
            <p:cNvSpPr>
              <a:spLocks noChangeShapeType="1"/>
            </p:cNvSpPr>
            <p:nvPr/>
          </p:nvSpPr>
          <p:spPr bwMode="auto">
            <a:xfrm flipV="1">
              <a:off x="1255" y="1763"/>
              <a:ext cx="14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27" name="Line 891"/>
            <p:cNvSpPr>
              <a:spLocks noChangeShapeType="1"/>
            </p:cNvSpPr>
            <p:nvPr/>
          </p:nvSpPr>
          <p:spPr bwMode="auto">
            <a:xfrm flipV="1">
              <a:off x="1269" y="1742"/>
              <a:ext cx="20" cy="2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28" name="Line 892"/>
            <p:cNvSpPr>
              <a:spLocks noChangeShapeType="1"/>
            </p:cNvSpPr>
            <p:nvPr/>
          </p:nvSpPr>
          <p:spPr bwMode="auto">
            <a:xfrm flipV="1">
              <a:off x="1289" y="1722"/>
              <a:ext cx="14" cy="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29" name="Line 893"/>
            <p:cNvSpPr>
              <a:spLocks noChangeShapeType="1"/>
            </p:cNvSpPr>
            <p:nvPr/>
          </p:nvSpPr>
          <p:spPr bwMode="auto">
            <a:xfrm flipV="1">
              <a:off x="1303" y="1694"/>
              <a:ext cx="13" cy="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30" name="Line 894"/>
            <p:cNvSpPr>
              <a:spLocks noChangeShapeType="1"/>
            </p:cNvSpPr>
            <p:nvPr/>
          </p:nvSpPr>
          <p:spPr bwMode="auto">
            <a:xfrm flipV="1">
              <a:off x="1316" y="1674"/>
              <a:ext cx="7" cy="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31" name="Line 895"/>
            <p:cNvSpPr>
              <a:spLocks noChangeShapeType="1"/>
            </p:cNvSpPr>
            <p:nvPr/>
          </p:nvSpPr>
          <p:spPr bwMode="auto">
            <a:xfrm flipH="1">
              <a:off x="1248" y="1674"/>
              <a:ext cx="14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32" name="Line 896"/>
            <p:cNvSpPr>
              <a:spLocks noChangeShapeType="1"/>
            </p:cNvSpPr>
            <p:nvPr/>
          </p:nvSpPr>
          <p:spPr bwMode="auto">
            <a:xfrm flipH="1">
              <a:off x="1234" y="1681"/>
              <a:ext cx="14" cy="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33" name="Line 897"/>
            <p:cNvSpPr>
              <a:spLocks noChangeShapeType="1"/>
            </p:cNvSpPr>
            <p:nvPr/>
          </p:nvSpPr>
          <p:spPr bwMode="auto">
            <a:xfrm flipH="1">
              <a:off x="1228" y="1694"/>
              <a:ext cx="6" cy="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34" name="Line 898"/>
            <p:cNvSpPr>
              <a:spLocks noChangeShapeType="1"/>
            </p:cNvSpPr>
            <p:nvPr/>
          </p:nvSpPr>
          <p:spPr bwMode="auto">
            <a:xfrm flipH="1">
              <a:off x="1221" y="1708"/>
              <a:ext cx="7" cy="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35" name="Line 899"/>
            <p:cNvSpPr>
              <a:spLocks noChangeShapeType="1"/>
            </p:cNvSpPr>
            <p:nvPr/>
          </p:nvSpPr>
          <p:spPr bwMode="auto">
            <a:xfrm>
              <a:off x="1221" y="1728"/>
              <a:ext cx="1" cy="2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36" name="Line 900"/>
            <p:cNvSpPr>
              <a:spLocks noChangeShapeType="1"/>
            </p:cNvSpPr>
            <p:nvPr/>
          </p:nvSpPr>
          <p:spPr bwMode="auto">
            <a:xfrm>
              <a:off x="1221" y="1749"/>
              <a:ext cx="7" cy="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37" name="Line 901"/>
            <p:cNvSpPr>
              <a:spLocks noChangeShapeType="1"/>
            </p:cNvSpPr>
            <p:nvPr/>
          </p:nvSpPr>
          <p:spPr bwMode="auto">
            <a:xfrm>
              <a:off x="1228" y="1763"/>
              <a:ext cx="13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38" name="Line 902"/>
            <p:cNvSpPr>
              <a:spLocks noChangeShapeType="1"/>
            </p:cNvSpPr>
            <p:nvPr/>
          </p:nvSpPr>
          <p:spPr bwMode="auto">
            <a:xfrm>
              <a:off x="1262" y="1674"/>
              <a:ext cx="13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39" name="Line 903"/>
            <p:cNvSpPr>
              <a:spLocks noChangeShapeType="1"/>
            </p:cNvSpPr>
            <p:nvPr/>
          </p:nvSpPr>
          <p:spPr bwMode="auto">
            <a:xfrm>
              <a:off x="1275" y="1674"/>
              <a:ext cx="14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40" name="Line 904"/>
            <p:cNvSpPr>
              <a:spLocks noChangeShapeType="1"/>
            </p:cNvSpPr>
            <p:nvPr/>
          </p:nvSpPr>
          <p:spPr bwMode="auto">
            <a:xfrm>
              <a:off x="1289" y="1681"/>
              <a:ext cx="7" cy="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41" name="Line 905"/>
            <p:cNvSpPr>
              <a:spLocks noChangeShapeType="1"/>
            </p:cNvSpPr>
            <p:nvPr/>
          </p:nvSpPr>
          <p:spPr bwMode="auto">
            <a:xfrm>
              <a:off x="1296" y="1694"/>
              <a:ext cx="14" cy="5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42" name="Line 906"/>
            <p:cNvSpPr>
              <a:spLocks noChangeShapeType="1"/>
            </p:cNvSpPr>
            <p:nvPr/>
          </p:nvSpPr>
          <p:spPr bwMode="auto">
            <a:xfrm>
              <a:off x="1310" y="1749"/>
              <a:ext cx="6" cy="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43" name="Line 907"/>
            <p:cNvSpPr>
              <a:spLocks noChangeShapeType="1"/>
            </p:cNvSpPr>
            <p:nvPr/>
          </p:nvSpPr>
          <p:spPr bwMode="auto">
            <a:xfrm>
              <a:off x="1316" y="1763"/>
              <a:ext cx="7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44" name="Line 908"/>
            <p:cNvSpPr>
              <a:spLocks noChangeShapeType="1"/>
            </p:cNvSpPr>
            <p:nvPr/>
          </p:nvSpPr>
          <p:spPr bwMode="auto">
            <a:xfrm>
              <a:off x="1275" y="1674"/>
              <a:ext cx="7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45" name="Line 909"/>
            <p:cNvSpPr>
              <a:spLocks noChangeShapeType="1"/>
            </p:cNvSpPr>
            <p:nvPr/>
          </p:nvSpPr>
          <p:spPr bwMode="auto">
            <a:xfrm>
              <a:off x="1282" y="1681"/>
              <a:ext cx="7" cy="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46" name="Line 910"/>
            <p:cNvSpPr>
              <a:spLocks noChangeShapeType="1"/>
            </p:cNvSpPr>
            <p:nvPr/>
          </p:nvSpPr>
          <p:spPr bwMode="auto">
            <a:xfrm>
              <a:off x="1289" y="1694"/>
              <a:ext cx="14" cy="5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47" name="Line 911"/>
            <p:cNvSpPr>
              <a:spLocks noChangeShapeType="1"/>
            </p:cNvSpPr>
            <p:nvPr/>
          </p:nvSpPr>
          <p:spPr bwMode="auto">
            <a:xfrm>
              <a:off x="1303" y="1749"/>
              <a:ext cx="7" cy="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48" name="Line 912"/>
            <p:cNvSpPr>
              <a:spLocks noChangeShapeType="1"/>
            </p:cNvSpPr>
            <p:nvPr/>
          </p:nvSpPr>
          <p:spPr bwMode="auto">
            <a:xfrm>
              <a:off x="1310" y="1763"/>
              <a:ext cx="13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49" name="Line 913"/>
            <p:cNvSpPr>
              <a:spLocks noChangeShapeType="1"/>
            </p:cNvSpPr>
            <p:nvPr/>
          </p:nvSpPr>
          <p:spPr bwMode="auto">
            <a:xfrm>
              <a:off x="1323" y="1770"/>
              <a:ext cx="7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50" name="Line 914"/>
            <p:cNvSpPr>
              <a:spLocks noChangeShapeType="1"/>
            </p:cNvSpPr>
            <p:nvPr/>
          </p:nvSpPr>
          <p:spPr bwMode="auto">
            <a:xfrm flipH="1">
              <a:off x="198" y="1914"/>
              <a:ext cx="21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51" name="Line 916"/>
            <p:cNvSpPr>
              <a:spLocks noChangeShapeType="1"/>
            </p:cNvSpPr>
            <p:nvPr/>
          </p:nvSpPr>
          <p:spPr bwMode="auto">
            <a:xfrm flipH="1">
              <a:off x="184" y="1920"/>
              <a:ext cx="14" cy="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52" name="Line 917"/>
            <p:cNvSpPr>
              <a:spLocks noChangeShapeType="1"/>
            </p:cNvSpPr>
            <p:nvPr/>
          </p:nvSpPr>
          <p:spPr bwMode="auto">
            <a:xfrm flipH="1">
              <a:off x="177" y="1934"/>
              <a:ext cx="7" cy="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53" name="Line 918"/>
            <p:cNvSpPr>
              <a:spLocks noChangeShapeType="1"/>
            </p:cNvSpPr>
            <p:nvPr/>
          </p:nvSpPr>
          <p:spPr bwMode="auto">
            <a:xfrm flipH="1">
              <a:off x="170" y="1948"/>
              <a:ext cx="7" cy="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54" name="Line 919"/>
            <p:cNvSpPr>
              <a:spLocks noChangeShapeType="1"/>
            </p:cNvSpPr>
            <p:nvPr/>
          </p:nvSpPr>
          <p:spPr bwMode="auto">
            <a:xfrm>
              <a:off x="170" y="1968"/>
              <a:ext cx="1" cy="2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55" name="Line 920"/>
            <p:cNvSpPr>
              <a:spLocks noChangeShapeType="1"/>
            </p:cNvSpPr>
            <p:nvPr/>
          </p:nvSpPr>
          <p:spPr bwMode="auto">
            <a:xfrm>
              <a:off x="170" y="1989"/>
              <a:ext cx="7" cy="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56" name="Line 921"/>
            <p:cNvSpPr>
              <a:spLocks noChangeShapeType="1"/>
            </p:cNvSpPr>
            <p:nvPr/>
          </p:nvSpPr>
          <p:spPr bwMode="auto">
            <a:xfrm>
              <a:off x="177" y="2002"/>
              <a:ext cx="21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57" name="Line 922"/>
            <p:cNvSpPr>
              <a:spLocks noChangeShapeType="1"/>
            </p:cNvSpPr>
            <p:nvPr/>
          </p:nvSpPr>
          <p:spPr bwMode="auto">
            <a:xfrm>
              <a:off x="198" y="2009"/>
              <a:ext cx="14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58" name="Line 923"/>
            <p:cNvSpPr>
              <a:spLocks noChangeShapeType="1"/>
            </p:cNvSpPr>
            <p:nvPr/>
          </p:nvSpPr>
          <p:spPr bwMode="auto">
            <a:xfrm flipV="1">
              <a:off x="212" y="2002"/>
              <a:ext cx="13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59" name="Line 924"/>
            <p:cNvSpPr>
              <a:spLocks noChangeShapeType="1"/>
            </p:cNvSpPr>
            <p:nvPr/>
          </p:nvSpPr>
          <p:spPr bwMode="auto">
            <a:xfrm flipV="1">
              <a:off x="225" y="1982"/>
              <a:ext cx="21" cy="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60" name="Line 925"/>
            <p:cNvSpPr>
              <a:spLocks noChangeShapeType="1"/>
            </p:cNvSpPr>
            <p:nvPr/>
          </p:nvSpPr>
          <p:spPr bwMode="auto">
            <a:xfrm flipV="1">
              <a:off x="246" y="1962"/>
              <a:ext cx="14" cy="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61" name="Line 926"/>
            <p:cNvSpPr>
              <a:spLocks noChangeShapeType="1"/>
            </p:cNvSpPr>
            <p:nvPr/>
          </p:nvSpPr>
          <p:spPr bwMode="auto">
            <a:xfrm flipV="1">
              <a:off x="260" y="1934"/>
              <a:ext cx="13" cy="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62" name="Line 927"/>
            <p:cNvSpPr>
              <a:spLocks noChangeShapeType="1"/>
            </p:cNvSpPr>
            <p:nvPr/>
          </p:nvSpPr>
          <p:spPr bwMode="auto">
            <a:xfrm flipV="1">
              <a:off x="273" y="1914"/>
              <a:ext cx="7" cy="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63" name="Line 928"/>
            <p:cNvSpPr>
              <a:spLocks noChangeShapeType="1"/>
            </p:cNvSpPr>
            <p:nvPr/>
          </p:nvSpPr>
          <p:spPr bwMode="auto">
            <a:xfrm flipH="1">
              <a:off x="205" y="1914"/>
              <a:ext cx="14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64" name="Line 929"/>
            <p:cNvSpPr>
              <a:spLocks noChangeShapeType="1"/>
            </p:cNvSpPr>
            <p:nvPr/>
          </p:nvSpPr>
          <p:spPr bwMode="auto">
            <a:xfrm flipH="1">
              <a:off x="191" y="1920"/>
              <a:ext cx="14" cy="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65" name="Line 930"/>
            <p:cNvSpPr>
              <a:spLocks noChangeShapeType="1"/>
            </p:cNvSpPr>
            <p:nvPr/>
          </p:nvSpPr>
          <p:spPr bwMode="auto">
            <a:xfrm flipH="1">
              <a:off x="184" y="1934"/>
              <a:ext cx="7" cy="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66" name="Line 931"/>
            <p:cNvSpPr>
              <a:spLocks noChangeShapeType="1"/>
            </p:cNvSpPr>
            <p:nvPr/>
          </p:nvSpPr>
          <p:spPr bwMode="auto">
            <a:xfrm flipH="1">
              <a:off x="177" y="1948"/>
              <a:ext cx="7" cy="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67" name="Line 932"/>
            <p:cNvSpPr>
              <a:spLocks noChangeShapeType="1"/>
            </p:cNvSpPr>
            <p:nvPr/>
          </p:nvSpPr>
          <p:spPr bwMode="auto">
            <a:xfrm>
              <a:off x="177" y="1968"/>
              <a:ext cx="1" cy="2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68" name="Line 933"/>
            <p:cNvSpPr>
              <a:spLocks noChangeShapeType="1"/>
            </p:cNvSpPr>
            <p:nvPr/>
          </p:nvSpPr>
          <p:spPr bwMode="auto">
            <a:xfrm>
              <a:off x="177" y="1989"/>
              <a:ext cx="7" cy="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69" name="Line 934"/>
            <p:cNvSpPr>
              <a:spLocks noChangeShapeType="1"/>
            </p:cNvSpPr>
            <p:nvPr/>
          </p:nvSpPr>
          <p:spPr bwMode="auto">
            <a:xfrm>
              <a:off x="184" y="2002"/>
              <a:ext cx="14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70" name="Line 935"/>
            <p:cNvSpPr>
              <a:spLocks noChangeShapeType="1"/>
            </p:cNvSpPr>
            <p:nvPr/>
          </p:nvSpPr>
          <p:spPr bwMode="auto">
            <a:xfrm>
              <a:off x="219" y="1914"/>
              <a:ext cx="13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71" name="Line 936"/>
            <p:cNvSpPr>
              <a:spLocks noChangeShapeType="1"/>
            </p:cNvSpPr>
            <p:nvPr/>
          </p:nvSpPr>
          <p:spPr bwMode="auto">
            <a:xfrm>
              <a:off x="232" y="1914"/>
              <a:ext cx="14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72" name="Line 937"/>
            <p:cNvSpPr>
              <a:spLocks noChangeShapeType="1"/>
            </p:cNvSpPr>
            <p:nvPr/>
          </p:nvSpPr>
          <p:spPr bwMode="auto">
            <a:xfrm>
              <a:off x="246" y="1920"/>
              <a:ext cx="7" cy="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73" name="Line 938"/>
            <p:cNvSpPr>
              <a:spLocks noChangeShapeType="1"/>
            </p:cNvSpPr>
            <p:nvPr/>
          </p:nvSpPr>
          <p:spPr bwMode="auto">
            <a:xfrm>
              <a:off x="253" y="1934"/>
              <a:ext cx="13" cy="5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74" name="Line 939"/>
            <p:cNvSpPr>
              <a:spLocks noChangeShapeType="1"/>
            </p:cNvSpPr>
            <p:nvPr/>
          </p:nvSpPr>
          <p:spPr bwMode="auto">
            <a:xfrm>
              <a:off x="266" y="1989"/>
              <a:ext cx="7" cy="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75" name="Line 940"/>
            <p:cNvSpPr>
              <a:spLocks noChangeShapeType="1"/>
            </p:cNvSpPr>
            <p:nvPr/>
          </p:nvSpPr>
          <p:spPr bwMode="auto">
            <a:xfrm>
              <a:off x="273" y="2002"/>
              <a:ext cx="7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76" name="Line 941"/>
            <p:cNvSpPr>
              <a:spLocks noChangeShapeType="1"/>
            </p:cNvSpPr>
            <p:nvPr/>
          </p:nvSpPr>
          <p:spPr bwMode="auto">
            <a:xfrm>
              <a:off x="232" y="1914"/>
              <a:ext cx="7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77" name="Line 942"/>
            <p:cNvSpPr>
              <a:spLocks noChangeShapeType="1"/>
            </p:cNvSpPr>
            <p:nvPr/>
          </p:nvSpPr>
          <p:spPr bwMode="auto">
            <a:xfrm>
              <a:off x="239" y="1920"/>
              <a:ext cx="7" cy="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78" name="Line 943"/>
            <p:cNvSpPr>
              <a:spLocks noChangeShapeType="1"/>
            </p:cNvSpPr>
            <p:nvPr/>
          </p:nvSpPr>
          <p:spPr bwMode="auto">
            <a:xfrm>
              <a:off x="246" y="1934"/>
              <a:ext cx="14" cy="5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79" name="Line 944"/>
            <p:cNvSpPr>
              <a:spLocks noChangeShapeType="1"/>
            </p:cNvSpPr>
            <p:nvPr/>
          </p:nvSpPr>
          <p:spPr bwMode="auto">
            <a:xfrm>
              <a:off x="260" y="1989"/>
              <a:ext cx="6" cy="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80" name="Line 945"/>
            <p:cNvSpPr>
              <a:spLocks noChangeShapeType="1"/>
            </p:cNvSpPr>
            <p:nvPr/>
          </p:nvSpPr>
          <p:spPr bwMode="auto">
            <a:xfrm>
              <a:off x="266" y="2002"/>
              <a:ext cx="14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81" name="Line 946"/>
            <p:cNvSpPr>
              <a:spLocks noChangeShapeType="1"/>
            </p:cNvSpPr>
            <p:nvPr/>
          </p:nvSpPr>
          <p:spPr bwMode="auto">
            <a:xfrm>
              <a:off x="280" y="2009"/>
              <a:ext cx="7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82" name="Line 947"/>
            <p:cNvSpPr>
              <a:spLocks noChangeShapeType="1"/>
            </p:cNvSpPr>
            <p:nvPr/>
          </p:nvSpPr>
          <p:spPr bwMode="auto">
            <a:xfrm>
              <a:off x="772" y="1127"/>
              <a:ext cx="72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83" name="Line 948"/>
            <p:cNvSpPr>
              <a:spLocks noChangeShapeType="1"/>
            </p:cNvSpPr>
            <p:nvPr/>
          </p:nvSpPr>
          <p:spPr bwMode="auto">
            <a:xfrm flipH="1">
              <a:off x="772" y="1127"/>
              <a:ext cx="72" cy="10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84" name="Line 949"/>
            <p:cNvSpPr>
              <a:spLocks noChangeShapeType="1"/>
            </p:cNvSpPr>
            <p:nvPr/>
          </p:nvSpPr>
          <p:spPr bwMode="auto">
            <a:xfrm>
              <a:off x="772" y="1234"/>
              <a:ext cx="72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85" name="Line 950"/>
            <p:cNvSpPr>
              <a:spLocks noChangeShapeType="1"/>
            </p:cNvSpPr>
            <p:nvPr/>
          </p:nvSpPr>
          <p:spPr bwMode="auto">
            <a:xfrm>
              <a:off x="1766" y="2134"/>
              <a:ext cx="36" cy="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86" name="Line 951"/>
            <p:cNvSpPr>
              <a:spLocks noChangeShapeType="1"/>
            </p:cNvSpPr>
            <p:nvPr/>
          </p:nvSpPr>
          <p:spPr bwMode="auto">
            <a:xfrm>
              <a:off x="1802" y="2188"/>
              <a:ext cx="1" cy="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87" name="Line 952"/>
            <p:cNvSpPr>
              <a:spLocks noChangeShapeType="1"/>
            </p:cNvSpPr>
            <p:nvPr/>
          </p:nvSpPr>
          <p:spPr bwMode="auto">
            <a:xfrm flipV="1">
              <a:off x="1802" y="2134"/>
              <a:ext cx="35" cy="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88" name="Line 953"/>
            <p:cNvSpPr>
              <a:spLocks noChangeShapeType="1"/>
            </p:cNvSpPr>
            <p:nvPr/>
          </p:nvSpPr>
          <p:spPr bwMode="auto">
            <a:xfrm flipV="1">
              <a:off x="107" y="2736"/>
              <a:ext cx="72" cy="10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89" name="Line 954"/>
            <p:cNvSpPr>
              <a:spLocks noChangeShapeType="1"/>
            </p:cNvSpPr>
            <p:nvPr/>
          </p:nvSpPr>
          <p:spPr bwMode="auto">
            <a:xfrm>
              <a:off x="107" y="2736"/>
              <a:ext cx="72" cy="10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90" name="Line 955"/>
            <p:cNvSpPr>
              <a:spLocks noChangeShapeType="1"/>
            </p:cNvSpPr>
            <p:nvPr/>
          </p:nvSpPr>
          <p:spPr bwMode="auto">
            <a:xfrm>
              <a:off x="757" y="1256"/>
              <a:ext cx="1" cy="92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91" name="Line 956"/>
            <p:cNvSpPr>
              <a:spLocks noChangeShapeType="1"/>
            </p:cNvSpPr>
            <p:nvPr/>
          </p:nvSpPr>
          <p:spPr bwMode="auto">
            <a:xfrm>
              <a:off x="757" y="2185"/>
              <a:ext cx="952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92" name="Line 957"/>
            <p:cNvSpPr>
              <a:spLocks noChangeShapeType="1"/>
            </p:cNvSpPr>
            <p:nvPr/>
          </p:nvSpPr>
          <p:spPr bwMode="auto">
            <a:xfrm flipH="1">
              <a:off x="174" y="2185"/>
              <a:ext cx="583" cy="50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93" name="Line 958"/>
            <p:cNvSpPr>
              <a:spLocks noChangeShapeType="1"/>
            </p:cNvSpPr>
            <p:nvPr/>
          </p:nvSpPr>
          <p:spPr bwMode="auto">
            <a:xfrm flipV="1">
              <a:off x="725" y="1256"/>
              <a:ext cx="32" cy="1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94" name="Line 959"/>
            <p:cNvSpPr>
              <a:spLocks noChangeShapeType="1"/>
            </p:cNvSpPr>
            <p:nvPr/>
          </p:nvSpPr>
          <p:spPr bwMode="auto">
            <a:xfrm flipH="1" flipV="1">
              <a:off x="757" y="1256"/>
              <a:ext cx="33" cy="1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95" name="Line 960"/>
            <p:cNvSpPr>
              <a:spLocks noChangeShapeType="1"/>
            </p:cNvSpPr>
            <p:nvPr/>
          </p:nvSpPr>
          <p:spPr bwMode="auto">
            <a:xfrm>
              <a:off x="1608" y="2153"/>
              <a:ext cx="101" cy="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96" name="Line 961"/>
            <p:cNvSpPr>
              <a:spLocks noChangeShapeType="1"/>
            </p:cNvSpPr>
            <p:nvPr/>
          </p:nvSpPr>
          <p:spPr bwMode="auto">
            <a:xfrm flipV="1">
              <a:off x="1608" y="2185"/>
              <a:ext cx="101" cy="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97" name="Line 962"/>
            <p:cNvSpPr>
              <a:spLocks noChangeShapeType="1"/>
            </p:cNvSpPr>
            <p:nvPr/>
          </p:nvSpPr>
          <p:spPr bwMode="auto">
            <a:xfrm flipH="1">
              <a:off x="174" y="2603"/>
              <a:ext cx="56" cy="8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98" name="Line 963"/>
            <p:cNvSpPr>
              <a:spLocks noChangeShapeType="1"/>
            </p:cNvSpPr>
            <p:nvPr/>
          </p:nvSpPr>
          <p:spPr bwMode="auto">
            <a:xfrm flipH="1">
              <a:off x="174" y="2653"/>
              <a:ext cx="98" cy="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99" name="Line 964"/>
            <p:cNvSpPr>
              <a:spLocks noChangeShapeType="1"/>
            </p:cNvSpPr>
            <p:nvPr/>
          </p:nvSpPr>
          <p:spPr bwMode="auto">
            <a:xfrm flipH="1" flipV="1">
              <a:off x="1279" y="2066"/>
              <a:ext cx="13" cy="1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00" name="Line 965"/>
            <p:cNvSpPr>
              <a:spLocks noChangeShapeType="1"/>
            </p:cNvSpPr>
            <p:nvPr/>
          </p:nvSpPr>
          <p:spPr bwMode="auto">
            <a:xfrm flipH="1" flipV="1">
              <a:off x="1239" y="1954"/>
              <a:ext cx="40" cy="1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01" name="Line 966"/>
            <p:cNvSpPr>
              <a:spLocks noChangeShapeType="1"/>
            </p:cNvSpPr>
            <p:nvPr/>
          </p:nvSpPr>
          <p:spPr bwMode="auto">
            <a:xfrm flipH="1" flipV="1">
              <a:off x="1176" y="1853"/>
              <a:ext cx="63" cy="10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02" name="Line 967"/>
            <p:cNvSpPr>
              <a:spLocks noChangeShapeType="1"/>
            </p:cNvSpPr>
            <p:nvPr/>
          </p:nvSpPr>
          <p:spPr bwMode="auto">
            <a:xfrm flipH="1" flipV="1">
              <a:off x="1091" y="1768"/>
              <a:ext cx="85" cy="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03" name="Line 968"/>
            <p:cNvSpPr>
              <a:spLocks noChangeShapeType="1"/>
            </p:cNvSpPr>
            <p:nvPr/>
          </p:nvSpPr>
          <p:spPr bwMode="auto">
            <a:xfrm flipH="1" flipV="1">
              <a:off x="990" y="1705"/>
              <a:ext cx="101" cy="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04" name="Line 969"/>
            <p:cNvSpPr>
              <a:spLocks noChangeShapeType="1"/>
            </p:cNvSpPr>
            <p:nvPr/>
          </p:nvSpPr>
          <p:spPr bwMode="auto">
            <a:xfrm flipH="1" flipV="1">
              <a:off x="877" y="1665"/>
              <a:ext cx="113" cy="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05" name="Line 970"/>
            <p:cNvSpPr>
              <a:spLocks noChangeShapeType="1"/>
            </p:cNvSpPr>
            <p:nvPr/>
          </p:nvSpPr>
          <p:spPr bwMode="auto">
            <a:xfrm flipH="1" flipV="1">
              <a:off x="757" y="1652"/>
              <a:ext cx="120" cy="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06" name="Line 971"/>
            <p:cNvSpPr>
              <a:spLocks noChangeShapeType="1"/>
            </p:cNvSpPr>
            <p:nvPr/>
          </p:nvSpPr>
          <p:spPr bwMode="auto">
            <a:xfrm flipV="1">
              <a:off x="392" y="2500"/>
              <a:ext cx="72" cy="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07" name="Line 972"/>
            <p:cNvSpPr>
              <a:spLocks noChangeShapeType="1"/>
            </p:cNvSpPr>
            <p:nvPr/>
          </p:nvSpPr>
          <p:spPr bwMode="auto">
            <a:xfrm flipV="1">
              <a:off x="464" y="2496"/>
              <a:ext cx="64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08" name="Line 973"/>
            <p:cNvSpPr>
              <a:spLocks noChangeShapeType="1"/>
            </p:cNvSpPr>
            <p:nvPr/>
          </p:nvSpPr>
          <p:spPr bwMode="auto">
            <a:xfrm flipV="1">
              <a:off x="528" y="2492"/>
              <a:ext cx="58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09" name="Line 974"/>
            <p:cNvSpPr>
              <a:spLocks noChangeShapeType="1"/>
            </p:cNvSpPr>
            <p:nvPr/>
          </p:nvSpPr>
          <p:spPr bwMode="auto">
            <a:xfrm flipV="1">
              <a:off x="586" y="2486"/>
              <a:ext cx="53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10" name="Line 975"/>
            <p:cNvSpPr>
              <a:spLocks noChangeShapeType="1"/>
            </p:cNvSpPr>
            <p:nvPr/>
          </p:nvSpPr>
          <p:spPr bwMode="auto">
            <a:xfrm flipV="1">
              <a:off x="639" y="2480"/>
              <a:ext cx="47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11" name="Line 976"/>
            <p:cNvSpPr>
              <a:spLocks noChangeShapeType="1"/>
            </p:cNvSpPr>
            <p:nvPr/>
          </p:nvSpPr>
          <p:spPr bwMode="auto">
            <a:xfrm flipV="1">
              <a:off x="686" y="2474"/>
              <a:ext cx="43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12" name="Line 977"/>
            <p:cNvSpPr>
              <a:spLocks noChangeShapeType="1"/>
            </p:cNvSpPr>
            <p:nvPr/>
          </p:nvSpPr>
          <p:spPr bwMode="auto">
            <a:xfrm flipV="1">
              <a:off x="729" y="2467"/>
              <a:ext cx="39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13" name="Line 978"/>
            <p:cNvSpPr>
              <a:spLocks noChangeShapeType="1"/>
            </p:cNvSpPr>
            <p:nvPr/>
          </p:nvSpPr>
          <p:spPr bwMode="auto">
            <a:xfrm flipV="1">
              <a:off x="768" y="2460"/>
              <a:ext cx="37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14" name="Line 979"/>
            <p:cNvSpPr>
              <a:spLocks noChangeShapeType="1"/>
            </p:cNvSpPr>
            <p:nvPr/>
          </p:nvSpPr>
          <p:spPr bwMode="auto">
            <a:xfrm flipV="1">
              <a:off x="805" y="2453"/>
              <a:ext cx="34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15" name="Line 980"/>
            <p:cNvSpPr>
              <a:spLocks noChangeShapeType="1"/>
            </p:cNvSpPr>
            <p:nvPr/>
          </p:nvSpPr>
          <p:spPr bwMode="auto">
            <a:xfrm flipV="1">
              <a:off x="839" y="2446"/>
              <a:ext cx="32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16" name="Line 981"/>
            <p:cNvSpPr>
              <a:spLocks noChangeShapeType="1"/>
            </p:cNvSpPr>
            <p:nvPr/>
          </p:nvSpPr>
          <p:spPr bwMode="auto">
            <a:xfrm flipV="1">
              <a:off x="871" y="2439"/>
              <a:ext cx="30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17" name="Line 982"/>
            <p:cNvSpPr>
              <a:spLocks noChangeShapeType="1"/>
            </p:cNvSpPr>
            <p:nvPr/>
          </p:nvSpPr>
          <p:spPr bwMode="auto">
            <a:xfrm flipV="1">
              <a:off x="901" y="2432"/>
              <a:ext cx="28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18" name="Line 983"/>
            <p:cNvSpPr>
              <a:spLocks noChangeShapeType="1"/>
            </p:cNvSpPr>
            <p:nvPr/>
          </p:nvSpPr>
          <p:spPr bwMode="auto">
            <a:xfrm flipV="1">
              <a:off x="929" y="2425"/>
              <a:ext cx="26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19" name="Line 984"/>
            <p:cNvSpPr>
              <a:spLocks noChangeShapeType="1"/>
            </p:cNvSpPr>
            <p:nvPr/>
          </p:nvSpPr>
          <p:spPr bwMode="auto">
            <a:xfrm flipV="1">
              <a:off x="955" y="2417"/>
              <a:ext cx="25" cy="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20" name="Line 985"/>
            <p:cNvSpPr>
              <a:spLocks noChangeShapeType="1"/>
            </p:cNvSpPr>
            <p:nvPr/>
          </p:nvSpPr>
          <p:spPr bwMode="auto">
            <a:xfrm flipV="1">
              <a:off x="980" y="2410"/>
              <a:ext cx="24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21" name="Line 986"/>
            <p:cNvSpPr>
              <a:spLocks noChangeShapeType="1"/>
            </p:cNvSpPr>
            <p:nvPr/>
          </p:nvSpPr>
          <p:spPr bwMode="auto">
            <a:xfrm flipV="1">
              <a:off x="1004" y="2402"/>
              <a:ext cx="22" cy="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22" name="Line 987"/>
            <p:cNvSpPr>
              <a:spLocks noChangeShapeType="1"/>
            </p:cNvSpPr>
            <p:nvPr/>
          </p:nvSpPr>
          <p:spPr bwMode="auto">
            <a:xfrm flipV="1">
              <a:off x="1026" y="2395"/>
              <a:ext cx="22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23" name="Line 988"/>
            <p:cNvSpPr>
              <a:spLocks noChangeShapeType="1"/>
            </p:cNvSpPr>
            <p:nvPr/>
          </p:nvSpPr>
          <p:spPr bwMode="auto">
            <a:xfrm flipV="1">
              <a:off x="1048" y="2387"/>
              <a:ext cx="21" cy="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24" name="Line 989"/>
            <p:cNvSpPr>
              <a:spLocks noChangeShapeType="1"/>
            </p:cNvSpPr>
            <p:nvPr/>
          </p:nvSpPr>
          <p:spPr bwMode="auto">
            <a:xfrm flipV="1">
              <a:off x="1069" y="2379"/>
              <a:ext cx="19" cy="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25" name="Line 990"/>
            <p:cNvSpPr>
              <a:spLocks noChangeShapeType="1"/>
            </p:cNvSpPr>
            <p:nvPr/>
          </p:nvSpPr>
          <p:spPr bwMode="auto">
            <a:xfrm flipV="1">
              <a:off x="1088" y="2371"/>
              <a:ext cx="19" cy="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26" name="Line 991"/>
            <p:cNvSpPr>
              <a:spLocks noChangeShapeType="1"/>
            </p:cNvSpPr>
            <p:nvPr/>
          </p:nvSpPr>
          <p:spPr bwMode="auto">
            <a:xfrm flipV="1">
              <a:off x="1107" y="2362"/>
              <a:ext cx="19" cy="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27" name="Line 992"/>
            <p:cNvSpPr>
              <a:spLocks noChangeShapeType="1"/>
            </p:cNvSpPr>
            <p:nvPr/>
          </p:nvSpPr>
          <p:spPr bwMode="auto">
            <a:xfrm flipV="1">
              <a:off x="1126" y="2353"/>
              <a:ext cx="17" cy="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28" name="Line 993"/>
            <p:cNvSpPr>
              <a:spLocks noChangeShapeType="1"/>
            </p:cNvSpPr>
            <p:nvPr/>
          </p:nvSpPr>
          <p:spPr bwMode="auto">
            <a:xfrm flipV="1">
              <a:off x="1143" y="2343"/>
              <a:ext cx="17" cy="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29" name="Line 994"/>
            <p:cNvSpPr>
              <a:spLocks noChangeShapeType="1"/>
            </p:cNvSpPr>
            <p:nvPr/>
          </p:nvSpPr>
          <p:spPr bwMode="auto">
            <a:xfrm flipV="1">
              <a:off x="1160" y="2332"/>
              <a:ext cx="17" cy="1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30" name="Line 995"/>
            <p:cNvSpPr>
              <a:spLocks noChangeShapeType="1"/>
            </p:cNvSpPr>
            <p:nvPr/>
          </p:nvSpPr>
          <p:spPr bwMode="auto">
            <a:xfrm flipV="1">
              <a:off x="1177" y="2321"/>
              <a:ext cx="16" cy="1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31" name="Line 996"/>
            <p:cNvSpPr>
              <a:spLocks noChangeShapeType="1"/>
            </p:cNvSpPr>
            <p:nvPr/>
          </p:nvSpPr>
          <p:spPr bwMode="auto">
            <a:xfrm flipV="1">
              <a:off x="1193" y="2308"/>
              <a:ext cx="15" cy="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32" name="Line 997"/>
            <p:cNvSpPr>
              <a:spLocks noChangeShapeType="1"/>
            </p:cNvSpPr>
            <p:nvPr/>
          </p:nvSpPr>
          <p:spPr bwMode="auto">
            <a:xfrm flipV="1">
              <a:off x="1208" y="2294"/>
              <a:ext cx="15" cy="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33" name="Line 998"/>
            <p:cNvSpPr>
              <a:spLocks noChangeShapeType="1"/>
            </p:cNvSpPr>
            <p:nvPr/>
          </p:nvSpPr>
          <p:spPr bwMode="auto">
            <a:xfrm flipV="1">
              <a:off x="1223" y="2278"/>
              <a:ext cx="15" cy="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34" name="Line 999"/>
            <p:cNvSpPr>
              <a:spLocks noChangeShapeType="1"/>
            </p:cNvSpPr>
            <p:nvPr/>
          </p:nvSpPr>
          <p:spPr bwMode="auto">
            <a:xfrm flipV="1">
              <a:off x="1238" y="2260"/>
              <a:ext cx="14" cy="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35" name="Line 1000"/>
            <p:cNvSpPr>
              <a:spLocks noChangeShapeType="1"/>
            </p:cNvSpPr>
            <p:nvPr/>
          </p:nvSpPr>
          <p:spPr bwMode="auto">
            <a:xfrm flipV="1">
              <a:off x="1252" y="2238"/>
              <a:ext cx="14" cy="2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36" name="Line 1001"/>
            <p:cNvSpPr>
              <a:spLocks noChangeShapeType="1"/>
            </p:cNvSpPr>
            <p:nvPr/>
          </p:nvSpPr>
          <p:spPr bwMode="auto">
            <a:xfrm flipV="1">
              <a:off x="1266" y="2213"/>
              <a:ext cx="14" cy="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37" name="Line 1002"/>
            <p:cNvSpPr>
              <a:spLocks noChangeShapeType="1"/>
            </p:cNvSpPr>
            <p:nvPr/>
          </p:nvSpPr>
          <p:spPr bwMode="auto">
            <a:xfrm flipV="1">
              <a:off x="1280" y="2185"/>
              <a:ext cx="12" cy="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38" name="Line 1003"/>
            <p:cNvSpPr>
              <a:spLocks noChangeShapeType="1"/>
            </p:cNvSpPr>
            <p:nvPr/>
          </p:nvSpPr>
          <p:spPr bwMode="auto">
            <a:xfrm flipH="1">
              <a:off x="689" y="1652"/>
              <a:ext cx="68" cy="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39" name="Line 1004"/>
            <p:cNvSpPr>
              <a:spLocks noChangeShapeType="1"/>
            </p:cNvSpPr>
            <p:nvPr/>
          </p:nvSpPr>
          <p:spPr bwMode="auto">
            <a:xfrm flipH="1">
              <a:off x="632" y="1705"/>
              <a:ext cx="57" cy="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40" name="Line 1005"/>
            <p:cNvSpPr>
              <a:spLocks noChangeShapeType="1"/>
            </p:cNvSpPr>
            <p:nvPr/>
          </p:nvSpPr>
          <p:spPr bwMode="auto">
            <a:xfrm flipH="1">
              <a:off x="585" y="1758"/>
              <a:ext cx="47" cy="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41" name="Line 1006"/>
            <p:cNvSpPr>
              <a:spLocks noChangeShapeType="1"/>
            </p:cNvSpPr>
            <p:nvPr/>
          </p:nvSpPr>
          <p:spPr bwMode="auto">
            <a:xfrm flipH="1">
              <a:off x="547" y="1812"/>
              <a:ext cx="38" cy="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42" name="Line 1007"/>
            <p:cNvSpPr>
              <a:spLocks noChangeShapeType="1"/>
            </p:cNvSpPr>
            <p:nvPr/>
          </p:nvSpPr>
          <p:spPr bwMode="auto">
            <a:xfrm flipH="1">
              <a:off x="516" y="1866"/>
              <a:ext cx="31" cy="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43" name="Line 1008"/>
            <p:cNvSpPr>
              <a:spLocks noChangeShapeType="1"/>
            </p:cNvSpPr>
            <p:nvPr/>
          </p:nvSpPr>
          <p:spPr bwMode="auto">
            <a:xfrm flipH="1">
              <a:off x="492" y="1919"/>
              <a:ext cx="24" cy="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44" name="Line 1009"/>
            <p:cNvSpPr>
              <a:spLocks noChangeShapeType="1"/>
            </p:cNvSpPr>
            <p:nvPr/>
          </p:nvSpPr>
          <p:spPr bwMode="auto">
            <a:xfrm flipH="1">
              <a:off x="473" y="1971"/>
              <a:ext cx="19" cy="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45" name="Line 1010"/>
            <p:cNvSpPr>
              <a:spLocks noChangeShapeType="1"/>
            </p:cNvSpPr>
            <p:nvPr/>
          </p:nvSpPr>
          <p:spPr bwMode="auto">
            <a:xfrm flipH="1">
              <a:off x="457" y="2023"/>
              <a:ext cx="16" cy="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46" name="Line 1011"/>
            <p:cNvSpPr>
              <a:spLocks noChangeShapeType="1"/>
            </p:cNvSpPr>
            <p:nvPr/>
          </p:nvSpPr>
          <p:spPr bwMode="auto">
            <a:xfrm flipH="1">
              <a:off x="444" y="2074"/>
              <a:ext cx="13" cy="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47" name="Line 1012"/>
            <p:cNvSpPr>
              <a:spLocks noChangeShapeType="1"/>
            </p:cNvSpPr>
            <p:nvPr/>
          </p:nvSpPr>
          <p:spPr bwMode="auto">
            <a:xfrm flipH="1">
              <a:off x="432" y="2124"/>
              <a:ext cx="12" cy="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48" name="Line 1013"/>
            <p:cNvSpPr>
              <a:spLocks noChangeShapeType="1"/>
            </p:cNvSpPr>
            <p:nvPr/>
          </p:nvSpPr>
          <p:spPr bwMode="auto">
            <a:xfrm flipH="1">
              <a:off x="423" y="2174"/>
              <a:ext cx="9" cy="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49" name="Line 1014"/>
            <p:cNvSpPr>
              <a:spLocks noChangeShapeType="1"/>
            </p:cNvSpPr>
            <p:nvPr/>
          </p:nvSpPr>
          <p:spPr bwMode="auto">
            <a:xfrm flipH="1">
              <a:off x="415" y="2224"/>
              <a:ext cx="8" cy="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50" name="Line 1015"/>
            <p:cNvSpPr>
              <a:spLocks noChangeShapeType="1"/>
            </p:cNvSpPr>
            <p:nvPr/>
          </p:nvSpPr>
          <p:spPr bwMode="auto">
            <a:xfrm flipH="1">
              <a:off x="408" y="2275"/>
              <a:ext cx="7" cy="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51" name="Line 1016"/>
            <p:cNvSpPr>
              <a:spLocks noChangeShapeType="1"/>
            </p:cNvSpPr>
            <p:nvPr/>
          </p:nvSpPr>
          <p:spPr bwMode="auto">
            <a:xfrm flipH="1">
              <a:off x="402" y="2327"/>
              <a:ext cx="6" cy="5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52" name="Line 1017"/>
            <p:cNvSpPr>
              <a:spLocks noChangeShapeType="1"/>
            </p:cNvSpPr>
            <p:nvPr/>
          </p:nvSpPr>
          <p:spPr bwMode="auto">
            <a:xfrm flipH="1">
              <a:off x="397" y="2382"/>
              <a:ext cx="5" cy="5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53" name="Line 1018"/>
            <p:cNvSpPr>
              <a:spLocks noChangeShapeType="1"/>
            </p:cNvSpPr>
            <p:nvPr/>
          </p:nvSpPr>
          <p:spPr bwMode="auto">
            <a:xfrm flipH="1">
              <a:off x="392" y="2441"/>
              <a:ext cx="5" cy="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54" name="Freeform 1019"/>
            <p:cNvSpPr>
              <a:spLocks/>
            </p:cNvSpPr>
            <p:nvPr/>
          </p:nvSpPr>
          <p:spPr bwMode="auto">
            <a:xfrm>
              <a:off x="438" y="1984"/>
              <a:ext cx="56" cy="165"/>
            </a:xfrm>
            <a:custGeom>
              <a:avLst/>
              <a:gdLst>
                <a:gd name="T0" fmla="*/ 0 w 338"/>
                <a:gd name="T1" fmla="*/ 0 h 987"/>
                <a:gd name="T2" fmla="*/ 0 w 338"/>
                <a:gd name="T3" fmla="*/ 0 h 987"/>
                <a:gd name="T4" fmla="*/ 0 w 338"/>
                <a:gd name="T5" fmla="*/ 0 h 987"/>
                <a:gd name="T6" fmla="*/ 0 w 338"/>
                <a:gd name="T7" fmla="*/ 0 h 987"/>
                <a:gd name="T8" fmla="*/ 0 w 338"/>
                <a:gd name="T9" fmla="*/ 0 h 9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8"/>
                <a:gd name="T16" fmla="*/ 0 h 987"/>
                <a:gd name="T17" fmla="*/ 338 w 338"/>
                <a:gd name="T18" fmla="*/ 987 h 9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8" h="987">
                  <a:moveTo>
                    <a:pt x="72" y="0"/>
                  </a:moveTo>
                  <a:lnTo>
                    <a:pt x="338" y="577"/>
                  </a:lnTo>
                  <a:lnTo>
                    <a:pt x="24" y="987"/>
                  </a:lnTo>
                  <a:lnTo>
                    <a:pt x="0" y="987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355" name="Freeform 1020"/>
            <p:cNvSpPr>
              <a:spLocks/>
            </p:cNvSpPr>
            <p:nvPr/>
          </p:nvSpPr>
          <p:spPr bwMode="auto">
            <a:xfrm>
              <a:off x="820" y="2409"/>
              <a:ext cx="186" cy="64"/>
            </a:xfrm>
            <a:custGeom>
              <a:avLst/>
              <a:gdLst>
                <a:gd name="T0" fmla="*/ 0 w 1112"/>
                <a:gd name="T1" fmla="*/ 0 h 385"/>
                <a:gd name="T2" fmla="*/ 0 w 1112"/>
                <a:gd name="T3" fmla="*/ 0 h 385"/>
                <a:gd name="T4" fmla="*/ 0 w 1112"/>
                <a:gd name="T5" fmla="*/ 0 h 385"/>
                <a:gd name="T6" fmla="*/ 0 w 1112"/>
                <a:gd name="T7" fmla="*/ 0 h 38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12"/>
                <a:gd name="T13" fmla="*/ 0 h 385"/>
                <a:gd name="T14" fmla="*/ 1112 w 1112"/>
                <a:gd name="T15" fmla="*/ 385 h 38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12" h="385">
                  <a:moveTo>
                    <a:pt x="0" y="120"/>
                  </a:moveTo>
                  <a:lnTo>
                    <a:pt x="387" y="385"/>
                  </a:lnTo>
                  <a:lnTo>
                    <a:pt x="1112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356" name="Freeform 1021"/>
            <p:cNvSpPr>
              <a:spLocks/>
            </p:cNvSpPr>
            <p:nvPr/>
          </p:nvSpPr>
          <p:spPr bwMode="auto">
            <a:xfrm>
              <a:off x="1111" y="1788"/>
              <a:ext cx="96" cy="100"/>
            </a:xfrm>
            <a:custGeom>
              <a:avLst/>
              <a:gdLst>
                <a:gd name="T0" fmla="*/ 0 w 580"/>
                <a:gd name="T1" fmla="*/ 0 h 602"/>
                <a:gd name="T2" fmla="*/ 0 w 580"/>
                <a:gd name="T3" fmla="*/ 0 h 602"/>
                <a:gd name="T4" fmla="*/ 0 w 580"/>
                <a:gd name="T5" fmla="*/ 0 h 602"/>
                <a:gd name="T6" fmla="*/ 0 w 580"/>
                <a:gd name="T7" fmla="*/ 0 h 6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0"/>
                <a:gd name="T13" fmla="*/ 0 h 602"/>
                <a:gd name="T14" fmla="*/ 580 w 580"/>
                <a:gd name="T15" fmla="*/ 602 h 6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0" h="602">
                  <a:moveTo>
                    <a:pt x="290" y="602"/>
                  </a:moveTo>
                  <a:lnTo>
                    <a:pt x="580" y="409"/>
                  </a:lnTo>
                  <a:lnTo>
                    <a:pt x="0" y="0"/>
                  </a:lnTo>
                  <a:lnTo>
                    <a:pt x="290" y="602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177" name="Text Box 1025"/>
          <p:cNvSpPr txBox="1">
            <a:spLocks noChangeArrowheads="1"/>
          </p:cNvSpPr>
          <p:nvPr/>
        </p:nvSpPr>
        <p:spPr bwMode="auto">
          <a:xfrm>
            <a:off x="3419475" y="2276475"/>
            <a:ext cx="5256213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/>
              <a:t>CONVENZIONI SUGLI ANGOLI: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1800"/>
              <a:t> Una rotazione generica nello spazio può essere definita per mezzo di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1800"/>
              <a:t>ANGOLI CARDANICI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1800"/>
              <a:t>ANGOLI EULERIANI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1800"/>
              <a:t> In fotogrammetria si considerano positivi gli angoli presi in senso </a:t>
            </a:r>
            <a:r>
              <a:rPr lang="it-IT" altLang="it-IT" sz="1800" u="sng"/>
              <a:t>antiorario</a:t>
            </a:r>
          </a:p>
        </p:txBody>
      </p:sp>
    </p:spTree>
    <p:extLst>
      <p:ext uri="{BB962C8B-B14F-4D97-AF65-F5344CB8AC3E}">
        <p14:creationId xmlns:p14="http://schemas.microsoft.com/office/powerpoint/2010/main" val="4383465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04CEFA9-8A29-40E1-B8A8-8ADC7B33CBB8}" type="slidenum">
              <a:rPr lang="it-IT" altLang="it-IT"/>
              <a:pPr eaLnBrk="1" hangingPunct="1"/>
              <a:t>53</a:t>
            </a:fld>
            <a:endParaRPr lang="it-IT" altLang="it-IT"/>
          </a:p>
        </p:txBody>
      </p:sp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ANGOLI EULERIANI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690563"/>
            <a:ext cx="8856663" cy="793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indent="0" algn="just" eaLnBrk="1" hangingPunct="1">
              <a:spcBef>
                <a:spcPct val="50000"/>
              </a:spcBef>
              <a:buClr>
                <a:srgbClr val="FF6600"/>
              </a:buClr>
              <a:buFontTx/>
              <a:buNone/>
            </a:pPr>
            <a:r>
              <a:rPr lang="it-IT" altLang="it-IT" sz="1800" smtClean="0">
                <a:solidFill>
                  <a:schemeClr val="tx2"/>
                </a:solidFill>
                <a:effectLst/>
              </a:rPr>
              <a:t>Un primo metodo per definire la rotazione necessaria per portare a coincidere un sistema oxyz su un altro OXYZ deriva dall’applicazione dei coseni direttori:</a:t>
            </a:r>
          </a:p>
        </p:txBody>
      </p:sp>
      <p:sp>
        <p:nvSpPr>
          <p:cNvPr id="8199" name="Text Box 10"/>
          <p:cNvSpPr txBox="1">
            <a:spLocks noChangeArrowheads="1"/>
          </p:cNvSpPr>
          <p:nvPr/>
        </p:nvSpPr>
        <p:spPr bwMode="auto">
          <a:xfrm>
            <a:off x="3779838" y="3660775"/>
            <a:ext cx="51847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it-IT" altLang="it-IT" sz="2400"/>
              <a:t>PROBLEMI: </a:t>
            </a:r>
          </a:p>
          <a:p>
            <a:pPr algn="just" eaLnBrk="1" hangingPunct="1">
              <a:spcBef>
                <a:spcPct val="50000"/>
              </a:spcBef>
              <a:buFontTx/>
              <a:buAutoNum type="arabicPeriod"/>
            </a:pPr>
            <a:r>
              <a:rPr lang="it-IT" altLang="it-IT" sz="2400"/>
              <a:t>Non sempre è facile determinare i coseni direttori (angolo formato fra i vari assi)!!!</a:t>
            </a:r>
          </a:p>
          <a:p>
            <a:pPr algn="just" eaLnBrk="1" hangingPunct="1">
              <a:spcBef>
                <a:spcPct val="50000"/>
              </a:spcBef>
              <a:buFontTx/>
              <a:buAutoNum type="arabicPeriod"/>
            </a:pPr>
            <a:r>
              <a:rPr lang="it-IT" altLang="it-IT" sz="2400"/>
              <a:t>Ho 9 parametri di cui 6 dipendenti (sovra-parametrizzato)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tangolo 2"/>
              <p:cNvSpPr/>
              <p:nvPr/>
            </p:nvSpPr>
            <p:spPr>
              <a:xfrm>
                <a:off x="251520" y="1764675"/>
                <a:ext cx="6407395" cy="15690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3200" i="0">
                          <a:latin typeface="Cambria Math" panose="02040503050406030204" pitchFamily="18" charset="0"/>
                        </a:rPr>
                        <m:t>=|</m:t>
                      </m:r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sty m:val="p"/>
                              </m:rPr>
                              <a:rPr lang="it-IT" sz="3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d>
                              <m:dPr>
                                <m:ctrlPr>
                                  <a:rPr lang="it-IT" sz="3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3200" i="1">
                                    <a:latin typeface="Cambria Math" panose="02040503050406030204" pitchFamily="18" charset="0"/>
                                  </a:rPr>
                                  <m:t>𝑥𝑋</m:t>
                                </m:r>
                              </m:e>
                            </m:d>
                          </m:e>
                          <m:e>
                            <m:r>
                              <m:rPr>
                                <m:sty m:val="p"/>
                              </m:rPr>
                              <a:rPr lang="it-IT" sz="3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d>
                              <m:dPr>
                                <m:ctrlPr>
                                  <a:rPr lang="it-IT" sz="3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3200" i="1">
                                    <a:latin typeface="Cambria Math" panose="02040503050406030204" pitchFamily="18" charset="0"/>
                                  </a:rPr>
                                  <m:t>𝑥𝑌</m:t>
                                </m:r>
                              </m:e>
                            </m:d>
                          </m:e>
                          <m:e>
                            <m:r>
                              <m:rPr>
                                <m:sty m:val="p"/>
                              </m:rPr>
                              <a:rPr lang="it-IT" sz="3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d>
                              <m:dPr>
                                <m:ctrlPr>
                                  <a:rPr lang="it-IT" sz="3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3200" i="1">
                                    <a:latin typeface="Cambria Math" panose="02040503050406030204" pitchFamily="18" charset="0"/>
                                  </a:rPr>
                                  <m:t>𝑥𝑍</m:t>
                                </m:r>
                              </m:e>
                            </m:d>
                          </m:e>
                        </m:mr>
                        <m:mr>
                          <m:e>
                            <m:r>
                              <m:rPr>
                                <m:sty m:val="p"/>
                              </m:rPr>
                              <a:rPr lang="it-IT" sz="3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d>
                              <m:dPr>
                                <m:ctrlPr>
                                  <a:rPr lang="it-IT" sz="3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3200" i="1">
                                    <a:latin typeface="Cambria Math" panose="02040503050406030204" pitchFamily="18" charset="0"/>
                                  </a:rPr>
                                  <m:t>𝑦𝑋</m:t>
                                </m:r>
                              </m:e>
                            </m:d>
                          </m:e>
                          <m:e>
                            <m:r>
                              <m:rPr>
                                <m:sty m:val="p"/>
                              </m:rPr>
                              <a:rPr lang="it-IT" sz="3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d>
                              <m:dPr>
                                <m:ctrlPr>
                                  <a:rPr lang="it-IT" sz="3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3200" i="1">
                                    <a:latin typeface="Cambria Math" panose="02040503050406030204" pitchFamily="18" charset="0"/>
                                  </a:rPr>
                                  <m:t>𝑦𝑌</m:t>
                                </m:r>
                              </m:e>
                            </m:d>
                          </m:e>
                          <m:e>
                            <m:r>
                              <m:rPr>
                                <m:sty m:val="p"/>
                              </m:rPr>
                              <a:rPr lang="it-IT" sz="3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d>
                              <m:dPr>
                                <m:ctrlPr>
                                  <a:rPr lang="it-IT" sz="3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3200" i="1">
                                    <a:latin typeface="Cambria Math" panose="02040503050406030204" pitchFamily="18" charset="0"/>
                                  </a:rPr>
                                  <m:t>𝑦𝑍</m:t>
                                </m:r>
                              </m:e>
                            </m:d>
                          </m:e>
                        </m:mr>
                        <m:mr>
                          <m:e>
                            <m:r>
                              <m:rPr>
                                <m:sty m:val="p"/>
                              </m:rPr>
                              <a:rPr lang="it-IT" sz="3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d>
                              <m:dPr>
                                <m:ctrlPr>
                                  <a:rPr lang="it-IT" sz="3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3200" i="1">
                                    <a:latin typeface="Cambria Math" panose="02040503050406030204" pitchFamily="18" charset="0"/>
                                  </a:rPr>
                                  <m:t>𝑧𝑋</m:t>
                                </m:r>
                              </m:e>
                            </m:d>
                          </m:e>
                          <m:e>
                            <m:r>
                              <m:rPr>
                                <m:sty m:val="p"/>
                              </m:rPr>
                              <a:rPr lang="it-IT" sz="3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d>
                              <m:dPr>
                                <m:ctrlPr>
                                  <a:rPr lang="it-IT" sz="3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3200" i="1">
                                    <a:latin typeface="Cambria Math" panose="02040503050406030204" pitchFamily="18" charset="0"/>
                                  </a:rPr>
                                  <m:t>𝑧𝑌</m:t>
                                </m:r>
                              </m:e>
                            </m:d>
                          </m:e>
                          <m:e>
                            <m:r>
                              <m:rPr>
                                <m:sty m:val="p"/>
                              </m:rPr>
                              <a:rPr lang="it-IT" sz="3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d>
                              <m:dPr>
                                <m:ctrlPr>
                                  <a:rPr lang="it-IT" sz="3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3200" i="1">
                                    <a:latin typeface="Cambria Math" panose="02040503050406030204" pitchFamily="18" charset="0"/>
                                  </a:rPr>
                                  <m:t>𝑧𝑍</m:t>
                                </m:r>
                              </m:e>
                            </m:d>
                          </m:e>
                        </m:mr>
                      </m:m>
                      <m:r>
                        <a:rPr lang="it-IT" sz="3200" i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3" name="Rettango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764675"/>
                <a:ext cx="6407395" cy="15690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5"/>
              <p:cNvSpPr/>
              <p:nvPr/>
            </p:nvSpPr>
            <p:spPr>
              <a:xfrm>
                <a:off x="611560" y="4437112"/>
                <a:ext cx="2433871" cy="13882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>
                          <a:latin typeface="Cambria Math" panose="02040503050406030204" pitchFamily="18" charset="0"/>
                        </a:rPr>
                        <m:t>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mr>
                        <m:m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mr>
                        <m:m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mr>
                      </m:m>
                      <m:r>
                        <a:rPr lang="it-IT" sz="3200" i="0">
                          <a:latin typeface="Cambria Math" panose="02040503050406030204" pitchFamily="18" charset="0"/>
                        </a:rPr>
                        <m:t>|=</m:t>
                      </m:r>
                      <m:r>
                        <a:rPr lang="it-IT" sz="320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3200" i="0">
                          <a:latin typeface="Cambria Math" panose="02040503050406030204" pitchFamily="18" charset="0"/>
                        </a:rPr>
                        <m:t>⋅|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mr>
                        <m:m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mr>
                        <m:m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mr>
                      </m:m>
                      <m:r>
                        <a:rPr lang="it-IT" sz="3200" i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6" name="Rettango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437112"/>
                <a:ext cx="2433871" cy="13882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428310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BB58124-AA93-41EC-8B8B-50AC51B2D344}" type="slidenum">
              <a:rPr lang="it-IT" altLang="it-IT"/>
              <a:pPr eaLnBrk="1" hangingPunct="1"/>
              <a:t>54</a:t>
            </a:fld>
            <a:endParaRPr lang="it-IT" altLang="it-IT"/>
          </a:p>
        </p:txBody>
      </p:sp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ANGOLI CARDANICI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690563"/>
            <a:ext cx="8856663" cy="793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indent="0" algn="just" eaLnBrk="1" hangingPunct="1">
              <a:spcBef>
                <a:spcPct val="50000"/>
              </a:spcBef>
              <a:buClr>
                <a:srgbClr val="FF6600"/>
              </a:buClr>
              <a:buFontTx/>
              <a:buNone/>
            </a:pPr>
            <a:r>
              <a:rPr lang="it-IT" altLang="it-IT" sz="1800" smtClean="0">
                <a:solidFill>
                  <a:schemeClr val="tx2"/>
                </a:solidFill>
                <a:effectLst/>
              </a:rPr>
              <a:t>Per risolvere il problema possiamo allora considerare l’applicazione di tre rotazioni indipendenti in sequenza da effettuarsi ogni volta attorno ad un differente asse del sistema primario (di partenza):</a:t>
            </a:r>
          </a:p>
        </p:txBody>
      </p:sp>
      <p:sp>
        <p:nvSpPr>
          <p:cNvPr id="9221" name="Rectangle 9"/>
          <p:cNvSpPr>
            <a:spLocks noChangeArrowheads="1"/>
          </p:cNvSpPr>
          <p:nvPr/>
        </p:nvSpPr>
        <p:spPr bwMode="auto">
          <a:xfrm>
            <a:off x="0" y="2566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9222" name="Rectangle 11"/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graphicFrame>
        <p:nvGraphicFramePr>
          <p:cNvPr id="9223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6912328"/>
              </p:ext>
            </p:extLst>
          </p:nvPr>
        </p:nvGraphicFramePr>
        <p:xfrm>
          <a:off x="179388" y="2276872"/>
          <a:ext cx="8640762" cy="267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9" r:id="rId3" imgW="1801312" imgH="560471" progId="AutoCAD">
                  <p:embed/>
                </p:oleObj>
              </mc:Choice>
              <mc:Fallback>
                <p:oleObj r:id="rId3" imgW="1801312" imgH="560471" progId="AutoCAD">
                  <p:embed/>
                  <p:pic>
                    <p:nvPicPr>
                      <p:cNvPr id="9223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276872"/>
                        <a:ext cx="8640762" cy="267335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4" name="Text Box 12"/>
          <p:cNvSpPr txBox="1">
            <a:spLocks noChangeArrowheads="1"/>
          </p:cNvSpPr>
          <p:nvPr/>
        </p:nvSpPr>
        <p:spPr bwMode="auto">
          <a:xfrm>
            <a:off x="179388" y="1916113"/>
            <a:ext cx="4824412" cy="373062"/>
          </a:xfrm>
          <a:prstGeom prst="rect">
            <a:avLst/>
          </a:prstGeom>
          <a:solidFill>
            <a:srgbClr val="FFFF99">
              <a:alpha val="50195"/>
            </a:srgb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/>
              <a:t>1. ROTAZIONE ATTORNO AD X (rot. </a:t>
            </a:r>
            <a:r>
              <a:rPr lang="it-IT" altLang="it-IT" sz="1800">
                <a:latin typeface="Symbol" panose="05050102010706020507" pitchFamily="18" charset="2"/>
              </a:rPr>
              <a:t>w</a:t>
            </a:r>
            <a:r>
              <a:rPr lang="it-IT" altLang="it-IT" sz="1800"/>
              <a:t>):</a:t>
            </a:r>
          </a:p>
        </p:txBody>
      </p:sp>
      <p:sp>
        <p:nvSpPr>
          <p:cNvPr id="9225" name="Rectangle 14"/>
          <p:cNvSpPr>
            <a:spLocks noChangeArrowheads="1"/>
          </p:cNvSpPr>
          <p:nvPr/>
        </p:nvSpPr>
        <p:spPr bwMode="auto">
          <a:xfrm>
            <a:off x="0" y="30908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9227" name="Rectangle 16"/>
          <p:cNvSpPr>
            <a:spLocks noChangeArrowheads="1"/>
          </p:cNvSpPr>
          <p:nvPr/>
        </p:nvSpPr>
        <p:spPr bwMode="auto">
          <a:xfrm>
            <a:off x="0" y="30908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/>
              <p:cNvSpPr/>
              <p:nvPr/>
            </p:nvSpPr>
            <p:spPr>
              <a:xfrm>
                <a:off x="4067944" y="5013176"/>
                <a:ext cx="4489947" cy="11503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600">
                          <a:latin typeface="Cambria Math" panose="02040503050406030204" pitchFamily="18" charset="0"/>
                        </a:rPr>
                        <m:t>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26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2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mr>
                        <m:mr>
                          <m:e>
                            <m:r>
                              <a:rPr lang="it-IT" sz="26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mr>
                        <m:mr>
                          <m:e>
                            <m:r>
                              <a:rPr lang="it-IT" sz="26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mr>
                      </m:m>
                      <m:r>
                        <a:rPr lang="it-IT" sz="2600" i="0">
                          <a:latin typeface="Cambria Math" panose="02040503050406030204" pitchFamily="18" charset="0"/>
                        </a:rPr>
                        <m:t>|=|</m:t>
                      </m:r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it-IT" sz="26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2600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it-IT" sz="26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it-IT" sz="26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mr>
                        <m:mr>
                          <m:e>
                            <m:r>
                              <a:rPr lang="it-IT" sz="26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it-IT" sz="26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6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it-IT" sz="26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6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mr>
                        <m:mr>
                          <m:e>
                            <m:r>
                              <a:rPr lang="it-IT" sz="26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it-IT" sz="26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it-IT" sz="26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6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it-IT" sz="26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6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mr>
                      </m:m>
                      <m:r>
                        <a:rPr lang="it-IT" sz="2600" i="0">
                          <a:latin typeface="Cambria Math" panose="02040503050406030204" pitchFamily="18" charset="0"/>
                        </a:rPr>
                        <m:t>|⋅|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26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26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mr>
                        <m:mr>
                          <m:e>
                            <m:r>
                              <a:rPr lang="it-IT" sz="26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mr>
                        <m:mr>
                          <m:e>
                            <m:r>
                              <a:rPr lang="it-IT" sz="26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mr>
                      </m:m>
                      <m:r>
                        <a:rPr lang="it-IT" sz="2600" i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it-IT" sz="2600" dirty="0"/>
              </a:p>
            </p:txBody>
          </p:sp>
        </mc:Choice>
        <mc:Fallback xmlns="">
          <p:sp>
            <p:nvSpPr>
              <p:cNvPr id="2" name="Rettango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944" y="5013176"/>
                <a:ext cx="4489947" cy="11503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48425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numero diapositiva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D89CE1E-6B4A-43D0-BB5B-C2BF0D2065AB}" type="slidenum">
              <a:rPr lang="it-IT" altLang="it-IT"/>
              <a:pPr eaLnBrk="1" hangingPunct="1"/>
              <a:t>55</a:t>
            </a:fld>
            <a:endParaRPr lang="it-IT" altLang="it-IT"/>
          </a:p>
        </p:txBody>
      </p:sp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ANGOLI CARDANICI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690563"/>
            <a:ext cx="8856663" cy="793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indent="0" algn="just" eaLnBrk="1" hangingPunct="1">
              <a:spcBef>
                <a:spcPct val="50000"/>
              </a:spcBef>
              <a:buClr>
                <a:srgbClr val="FF6600"/>
              </a:buClr>
              <a:buFontTx/>
              <a:buNone/>
            </a:pPr>
            <a:r>
              <a:rPr lang="it-IT" altLang="it-IT" sz="1800" smtClean="0">
                <a:solidFill>
                  <a:schemeClr val="tx2"/>
                </a:solidFill>
                <a:effectLst/>
              </a:rPr>
              <a:t>Per risolvere il problema possiamo allora considerare l’applicazione di tre rotazioni indipendenti in sequenza da effettuarsi ogni volta attorno ad un differente asse del sistema primario (di partenza):</a:t>
            </a: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0" y="2566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79388" y="1916113"/>
            <a:ext cx="4824412" cy="373062"/>
          </a:xfrm>
          <a:prstGeom prst="rect">
            <a:avLst/>
          </a:prstGeom>
          <a:solidFill>
            <a:srgbClr val="FFFF99">
              <a:alpha val="50195"/>
            </a:srgb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/>
              <a:t>2. ROTAZIONE ATTORNO AD Y (rot. </a:t>
            </a:r>
            <a:r>
              <a:rPr lang="it-IT" altLang="it-IT" sz="1800">
                <a:latin typeface="Symbol" panose="05050102010706020507" pitchFamily="18" charset="2"/>
              </a:rPr>
              <a:t>f</a:t>
            </a:r>
            <a:r>
              <a:rPr lang="it-IT" altLang="it-IT" sz="1800"/>
              <a:t>):</a:t>
            </a: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0" y="30908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0249" name="Rectangle 10"/>
          <p:cNvSpPr>
            <a:spLocks noChangeArrowheads="1"/>
          </p:cNvSpPr>
          <p:nvPr/>
        </p:nvSpPr>
        <p:spPr bwMode="auto">
          <a:xfrm>
            <a:off x="0" y="30908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0250" name="Rectangle 12"/>
          <p:cNvSpPr>
            <a:spLocks noChangeArrowheads="1"/>
          </p:cNvSpPr>
          <p:nvPr/>
        </p:nvSpPr>
        <p:spPr bwMode="auto">
          <a:xfrm>
            <a:off x="0" y="27146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graphicFrame>
        <p:nvGraphicFramePr>
          <p:cNvPr id="1025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743746"/>
              </p:ext>
            </p:extLst>
          </p:nvPr>
        </p:nvGraphicFramePr>
        <p:xfrm>
          <a:off x="215900" y="2349500"/>
          <a:ext cx="7740650" cy="235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3" r:id="rId3" imgW="1788090" imgH="544023" progId="AutoCAD">
                  <p:embed/>
                </p:oleObj>
              </mc:Choice>
              <mc:Fallback>
                <p:oleObj r:id="rId3" imgW="1788090" imgH="544023" progId="AutoCAD">
                  <p:embed/>
                  <p:pic>
                    <p:nvPicPr>
                      <p:cNvPr id="1025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00" y="2349500"/>
                        <a:ext cx="7740650" cy="235585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2" name="Rectangle 14"/>
          <p:cNvSpPr>
            <a:spLocks noChangeArrowheads="1"/>
          </p:cNvSpPr>
          <p:nvPr/>
        </p:nvSpPr>
        <p:spPr bwMode="auto">
          <a:xfrm>
            <a:off x="0" y="30908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/>
              <p:cNvSpPr/>
              <p:nvPr/>
            </p:nvSpPr>
            <p:spPr>
              <a:xfrm>
                <a:off x="4211960" y="4983163"/>
                <a:ext cx="4460837" cy="12314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600">
                          <a:latin typeface="Cambria Math" panose="02040503050406030204" pitchFamily="18" charset="0"/>
                        </a:rPr>
                        <m:t>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26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2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mr>
                        <m:mr>
                          <m:e>
                            <m:r>
                              <a:rPr lang="it-IT" sz="26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mr>
                        <m:mr>
                          <m:e>
                            <m:r>
                              <a:rPr lang="it-IT" sz="26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mr>
                      </m:m>
                      <m:r>
                        <a:rPr lang="it-IT" sz="2600" i="0">
                          <a:latin typeface="Cambria Math" panose="02040503050406030204" pitchFamily="18" charset="0"/>
                        </a:rPr>
                        <m:t>|=|</m:t>
                      </m:r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it-IT" sz="26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sty m:val="p"/>
                              </m:rPr>
                              <a:rPr lang="it-IT" sz="26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6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e>
                            <m:r>
                              <a:rPr lang="it-IT" sz="26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it-IT" sz="26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it-IT" sz="26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6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mr>
                        <m:mr>
                          <m:e>
                            <m:r>
                              <a:rPr lang="it-IT" sz="26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it-IT" sz="2600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it-IT" sz="26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mr>
                        <m:mr>
                          <m:e>
                            <m:r>
                              <m:rPr>
                                <m:sty m:val="p"/>
                              </m:rPr>
                              <a:rPr lang="it-IT" sz="26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6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e>
                            <m:r>
                              <a:rPr lang="it-IT" sz="26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it-IT" sz="26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6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mr>
                      </m:m>
                      <m:r>
                        <a:rPr lang="it-IT" sz="2600" i="0">
                          <a:latin typeface="Cambria Math" panose="02040503050406030204" pitchFamily="18" charset="0"/>
                        </a:rPr>
                        <m:t>|⋅|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26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26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mr>
                        <m:mr>
                          <m:e>
                            <m:r>
                              <a:rPr lang="it-IT" sz="26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mr>
                        <m:mr>
                          <m:e>
                            <m:r>
                              <a:rPr lang="it-IT" sz="26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mr>
                      </m:m>
                      <m:r>
                        <a:rPr lang="it-IT" sz="2600" i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it-IT" sz="2600" dirty="0"/>
              </a:p>
            </p:txBody>
          </p:sp>
        </mc:Choice>
        <mc:Fallback xmlns="">
          <p:sp>
            <p:nvSpPr>
              <p:cNvPr id="2" name="Rettango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4983163"/>
                <a:ext cx="4460837" cy="123149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659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numero diapositiva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734CE61-6E35-4F19-80F3-EA016107B55C}" type="slidenum">
              <a:rPr lang="it-IT" altLang="it-IT"/>
              <a:pPr eaLnBrk="1" hangingPunct="1"/>
              <a:t>56</a:t>
            </a:fld>
            <a:endParaRPr lang="it-IT" altLang="it-IT"/>
          </a:p>
        </p:txBody>
      </p:sp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ANGOLI CARDANICI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690563"/>
            <a:ext cx="8856663" cy="793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indent="0" algn="just" eaLnBrk="1" hangingPunct="1">
              <a:spcBef>
                <a:spcPct val="50000"/>
              </a:spcBef>
              <a:buClr>
                <a:srgbClr val="FF6600"/>
              </a:buClr>
              <a:buFontTx/>
              <a:buNone/>
            </a:pPr>
            <a:r>
              <a:rPr lang="it-IT" altLang="it-IT" sz="1800" smtClean="0">
                <a:solidFill>
                  <a:schemeClr val="tx2"/>
                </a:solidFill>
                <a:effectLst/>
              </a:rPr>
              <a:t>Per risolvere il problema possiamo allora considerare l’applicazione di tre rotazioni indipendenti in sequenza da effettuarsi ogni volta attorno ad un differente asse del sistema primario (di partenza):</a:t>
            </a:r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0" y="2566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1270" name="Rectangle 5"/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1271" name="Text Box 6"/>
          <p:cNvSpPr txBox="1">
            <a:spLocks noChangeArrowheads="1"/>
          </p:cNvSpPr>
          <p:nvPr/>
        </p:nvSpPr>
        <p:spPr bwMode="auto">
          <a:xfrm>
            <a:off x="179388" y="1916113"/>
            <a:ext cx="4824412" cy="373062"/>
          </a:xfrm>
          <a:prstGeom prst="rect">
            <a:avLst/>
          </a:prstGeom>
          <a:solidFill>
            <a:srgbClr val="FFFF99">
              <a:alpha val="50195"/>
            </a:srgb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/>
              <a:t>3. ROTAZIONE ATTORNO A Z (rot. </a:t>
            </a:r>
            <a:r>
              <a:rPr lang="it-IT" altLang="it-IT" sz="1800">
                <a:latin typeface="Symbol" panose="05050102010706020507" pitchFamily="18" charset="2"/>
              </a:rPr>
              <a:t>k</a:t>
            </a:r>
            <a:r>
              <a:rPr lang="it-IT" altLang="it-IT" sz="1800"/>
              <a:t>):</a:t>
            </a:r>
          </a:p>
        </p:txBody>
      </p:sp>
      <p:sp>
        <p:nvSpPr>
          <p:cNvPr id="11272" name="Rectangle 7"/>
          <p:cNvSpPr>
            <a:spLocks noChangeArrowheads="1"/>
          </p:cNvSpPr>
          <p:nvPr/>
        </p:nvSpPr>
        <p:spPr bwMode="auto">
          <a:xfrm>
            <a:off x="0" y="30908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1273" name="Rectangle 8"/>
          <p:cNvSpPr>
            <a:spLocks noChangeArrowheads="1"/>
          </p:cNvSpPr>
          <p:nvPr/>
        </p:nvSpPr>
        <p:spPr bwMode="auto">
          <a:xfrm>
            <a:off x="0" y="30908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1274" name="Rectangle 9"/>
          <p:cNvSpPr>
            <a:spLocks noChangeArrowheads="1"/>
          </p:cNvSpPr>
          <p:nvPr/>
        </p:nvSpPr>
        <p:spPr bwMode="auto">
          <a:xfrm>
            <a:off x="0" y="27146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0" y="30908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1276" name="Rectangle 14"/>
          <p:cNvSpPr>
            <a:spLocks noChangeArrowheads="1"/>
          </p:cNvSpPr>
          <p:nvPr/>
        </p:nvSpPr>
        <p:spPr bwMode="auto">
          <a:xfrm>
            <a:off x="0" y="2566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graphicFrame>
        <p:nvGraphicFramePr>
          <p:cNvPr id="1127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3235172"/>
              </p:ext>
            </p:extLst>
          </p:nvPr>
        </p:nvGraphicFramePr>
        <p:xfrm>
          <a:off x="251520" y="2566988"/>
          <a:ext cx="7943850" cy="370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0" r:id="rId3" imgW="2141618" imgH="1002114" progId="AutoCAD">
                  <p:embed/>
                </p:oleObj>
              </mc:Choice>
              <mc:Fallback>
                <p:oleObj r:id="rId3" imgW="2141618" imgH="1002114" progId="AutoCAD">
                  <p:embed/>
                  <p:pic>
                    <p:nvPicPr>
                      <p:cNvPr id="11277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2566988"/>
                        <a:ext cx="7943850" cy="3705225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8" name="Rectangle 16"/>
          <p:cNvSpPr>
            <a:spLocks noChangeArrowheads="1"/>
          </p:cNvSpPr>
          <p:nvPr/>
        </p:nvSpPr>
        <p:spPr bwMode="auto">
          <a:xfrm>
            <a:off x="0" y="30908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graphicFrame>
        <p:nvGraphicFramePr>
          <p:cNvPr id="1127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806080"/>
              </p:ext>
            </p:extLst>
          </p:nvPr>
        </p:nvGraphicFramePr>
        <p:xfrm>
          <a:off x="3779838" y="2496492"/>
          <a:ext cx="4078287" cy="165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1" name="Equation" r:id="rId5" imgW="3276600" imgH="1320800" progId="Equation.3">
                  <p:embed/>
                </p:oleObj>
              </mc:Choice>
              <mc:Fallback>
                <p:oleObj name="Equation" r:id="rId5" imgW="3276600" imgH="1320800" progId="Equation.3">
                  <p:embed/>
                  <p:pic>
                    <p:nvPicPr>
                      <p:cNvPr id="11279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2496492"/>
                        <a:ext cx="4078287" cy="165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17335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egnaposto numero diapositiva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D301DD9-69B2-428F-AF55-7EA3661F7228}" type="slidenum">
              <a:rPr lang="it-IT" altLang="it-IT"/>
              <a:pPr eaLnBrk="1" hangingPunct="1"/>
              <a:t>57</a:t>
            </a:fld>
            <a:endParaRPr lang="it-IT" altLang="it-IT"/>
          </a:p>
        </p:txBody>
      </p:sp>
      <p:pic>
        <p:nvPicPr>
          <p:cNvPr id="334880" name="Kappa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700213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4879" name="Fi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1724025"/>
            <a:ext cx="3810000" cy="28575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873" name="Omega.avi">
            <a:hlinkClick r:id="" action="ppaction://media"/>
          </p:cNvPr>
          <p:cNvPicPr>
            <a:picLocks noRot="1" noChangeAspect="1" noChangeArrowheads="1"/>
          </p:cNvPicPr>
          <p:nvPr>
            <a:videoFile r:link="rId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724025"/>
            <a:ext cx="3810000" cy="28575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ANGOLI CARDANICI</a:t>
            </a:r>
          </a:p>
        </p:txBody>
      </p:sp>
      <p:sp>
        <p:nvSpPr>
          <p:cNvPr id="12297" name="Rectangle 3"/>
          <p:cNvSpPr>
            <a:spLocks noGrp="1" noChangeArrowheads="1"/>
          </p:cNvSpPr>
          <p:nvPr>
            <p:ph type="body" sz="half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indent="0" algn="just" eaLnBrk="1" hangingPunct="1">
              <a:spcBef>
                <a:spcPct val="50000"/>
              </a:spcBef>
              <a:buClr>
                <a:srgbClr val="FF6600"/>
              </a:buClr>
              <a:buFontTx/>
              <a:buNone/>
            </a:pPr>
            <a:r>
              <a:rPr lang="it-IT" altLang="it-IT" sz="1800" smtClean="0">
                <a:solidFill>
                  <a:schemeClr val="tx2"/>
                </a:solidFill>
                <a:effectLst/>
              </a:rPr>
              <a:t>Riassumendo:</a:t>
            </a:r>
          </a:p>
        </p:txBody>
      </p:sp>
      <p:sp>
        <p:nvSpPr>
          <p:cNvPr id="12298" name="Rectangle 4"/>
          <p:cNvSpPr>
            <a:spLocks noChangeArrowheads="1"/>
          </p:cNvSpPr>
          <p:nvPr/>
        </p:nvSpPr>
        <p:spPr bwMode="auto">
          <a:xfrm>
            <a:off x="0" y="256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2299" name="Rectangle 5"/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2300" name="Rectangle 7"/>
          <p:cNvSpPr>
            <a:spLocks noChangeArrowheads="1"/>
          </p:cNvSpPr>
          <p:nvPr/>
        </p:nvSpPr>
        <p:spPr bwMode="auto">
          <a:xfrm>
            <a:off x="0" y="30908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2301" name="Rectangle 8"/>
          <p:cNvSpPr>
            <a:spLocks noChangeArrowheads="1"/>
          </p:cNvSpPr>
          <p:nvPr/>
        </p:nvSpPr>
        <p:spPr bwMode="auto">
          <a:xfrm>
            <a:off x="0" y="30908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2302" name="Rectangle 10"/>
          <p:cNvSpPr>
            <a:spLocks noChangeArrowheads="1"/>
          </p:cNvSpPr>
          <p:nvPr/>
        </p:nvSpPr>
        <p:spPr bwMode="auto">
          <a:xfrm>
            <a:off x="0" y="30908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179388" y="1052513"/>
            <a:ext cx="5832475" cy="463550"/>
          </a:xfrm>
          <a:prstGeom prst="rect">
            <a:avLst/>
          </a:prstGeom>
          <a:solidFill>
            <a:srgbClr val="FFFF99">
              <a:alpha val="50195"/>
            </a:srgb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/>
              <a:t>Dato un punto P di coordinate (x y z)…</a:t>
            </a:r>
          </a:p>
        </p:txBody>
      </p:sp>
      <p:sp>
        <p:nvSpPr>
          <p:cNvPr id="334864" name="Text Box 16"/>
          <p:cNvSpPr txBox="1">
            <a:spLocks noChangeArrowheads="1"/>
          </p:cNvSpPr>
          <p:nvPr/>
        </p:nvSpPr>
        <p:spPr bwMode="auto">
          <a:xfrm>
            <a:off x="179388" y="2420938"/>
            <a:ext cx="4824412" cy="373062"/>
          </a:xfrm>
          <a:prstGeom prst="rect">
            <a:avLst/>
          </a:prstGeom>
          <a:solidFill>
            <a:srgbClr val="FFFF99">
              <a:alpha val="50195"/>
            </a:srgb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/>
              <a:t>1. ROTAZIONE ATTORNO AD X (rot. </a:t>
            </a:r>
            <a:r>
              <a:rPr lang="it-IT" altLang="it-IT" sz="1800">
                <a:latin typeface="Symbol" panose="05050102010706020507" pitchFamily="18" charset="2"/>
              </a:rPr>
              <a:t>w</a:t>
            </a:r>
            <a:r>
              <a:rPr lang="it-IT" altLang="it-IT" sz="1800"/>
              <a:t>):</a:t>
            </a:r>
          </a:p>
        </p:txBody>
      </p:sp>
      <p:sp>
        <p:nvSpPr>
          <p:cNvPr id="334865" name="AutoShape 17"/>
          <p:cNvSpPr>
            <a:spLocks noChangeArrowheads="1"/>
          </p:cNvSpPr>
          <p:nvPr/>
        </p:nvSpPr>
        <p:spPr bwMode="auto">
          <a:xfrm>
            <a:off x="179388" y="1557338"/>
            <a:ext cx="576262" cy="935037"/>
          </a:xfrm>
          <a:prstGeom prst="downArrow">
            <a:avLst>
              <a:gd name="adj1" fmla="val 50000"/>
              <a:gd name="adj2" fmla="val 40565"/>
            </a:avLst>
          </a:prstGeom>
          <a:solidFill>
            <a:schemeClr val="tx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34874" name="Text Box 26"/>
          <p:cNvSpPr txBox="1">
            <a:spLocks noChangeArrowheads="1"/>
          </p:cNvSpPr>
          <p:nvPr/>
        </p:nvSpPr>
        <p:spPr bwMode="auto">
          <a:xfrm>
            <a:off x="179388" y="2840038"/>
            <a:ext cx="4824412" cy="373062"/>
          </a:xfrm>
          <a:prstGeom prst="rect">
            <a:avLst/>
          </a:prstGeom>
          <a:solidFill>
            <a:srgbClr val="FFFF99">
              <a:alpha val="50195"/>
            </a:srgb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/>
              <a:t>2. ROTAZIONE ATTORNO AD Y (rot. </a:t>
            </a:r>
            <a:r>
              <a:rPr lang="it-IT" altLang="it-IT" sz="1800">
                <a:latin typeface="Symbol" panose="05050102010706020507" pitchFamily="18" charset="2"/>
              </a:rPr>
              <a:t>f</a:t>
            </a:r>
            <a:r>
              <a:rPr lang="it-IT" altLang="it-IT" sz="1800"/>
              <a:t>):</a:t>
            </a:r>
          </a:p>
        </p:txBody>
      </p:sp>
      <p:sp>
        <p:nvSpPr>
          <p:cNvPr id="334875" name="AutoShape 27"/>
          <p:cNvSpPr>
            <a:spLocks noChangeArrowheads="1"/>
          </p:cNvSpPr>
          <p:nvPr/>
        </p:nvSpPr>
        <p:spPr bwMode="auto">
          <a:xfrm>
            <a:off x="179388" y="1989138"/>
            <a:ext cx="576262" cy="935037"/>
          </a:xfrm>
          <a:prstGeom prst="downArrow">
            <a:avLst>
              <a:gd name="adj1" fmla="val 50000"/>
              <a:gd name="adj2" fmla="val 40565"/>
            </a:avLst>
          </a:prstGeom>
          <a:solidFill>
            <a:schemeClr val="tx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34877" name="Text Box 29"/>
          <p:cNvSpPr txBox="1">
            <a:spLocks noChangeArrowheads="1"/>
          </p:cNvSpPr>
          <p:nvPr/>
        </p:nvSpPr>
        <p:spPr bwMode="auto">
          <a:xfrm>
            <a:off x="179388" y="3271838"/>
            <a:ext cx="4824412" cy="373062"/>
          </a:xfrm>
          <a:prstGeom prst="rect">
            <a:avLst/>
          </a:prstGeom>
          <a:solidFill>
            <a:srgbClr val="FFFF99">
              <a:alpha val="50195"/>
            </a:srgb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/>
              <a:t>3. ROTAZIONE ATTORNO A Z (rot. </a:t>
            </a:r>
            <a:r>
              <a:rPr lang="it-IT" altLang="it-IT" sz="1800">
                <a:latin typeface="Symbol" panose="05050102010706020507" pitchFamily="18" charset="2"/>
              </a:rPr>
              <a:t>k</a:t>
            </a:r>
            <a:r>
              <a:rPr lang="it-IT" altLang="it-IT" sz="1800"/>
              <a:t>):</a:t>
            </a:r>
          </a:p>
        </p:txBody>
      </p:sp>
      <p:sp>
        <p:nvSpPr>
          <p:cNvPr id="334876" name="AutoShape 28"/>
          <p:cNvSpPr>
            <a:spLocks noChangeArrowheads="1"/>
          </p:cNvSpPr>
          <p:nvPr/>
        </p:nvSpPr>
        <p:spPr bwMode="auto">
          <a:xfrm>
            <a:off x="179388" y="2422525"/>
            <a:ext cx="576262" cy="935038"/>
          </a:xfrm>
          <a:prstGeom prst="downArrow">
            <a:avLst>
              <a:gd name="adj1" fmla="val 50000"/>
              <a:gd name="adj2" fmla="val 40565"/>
            </a:avLst>
          </a:prstGeom>
          <a:solidFill>
            <a:schemeClr val="tx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34878" name="AutoShape 30"/>
          <p:cNvSpPr>
            <a:spLocks noChangeArrowheads="1"/>
          </p:cNvSpPr>
          <p:nvPr/>
        </p:nvSpPr>
        <p:spPr bwMode="auto">
          <a:xfrm rot="5400000" flipV="1">
            <a:off x="1981200" y="3284538"/>
            <a:ext cx="1150938" cy="5762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tangolo 2"/>
              <p:cNvSpPr/>
              <p:nvPr/>
            </p:nvSpPr>
            <p:spPr>
              <a:xfrm>
                <a:off x="-40455" y="4925408"/>
                <a:ext cx="4997137" cy="11823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600">
                          <a:latin typeface="Cambria Math" panose="02040503050406030204" pitchFamily="18" charset="0"/>
                        </a:rPr>
                        <m:t>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26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2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mr>
                        <m:mr>
                          <m:e>
                            <m:r>
                              <a:rPr lang="it-IT" sz="26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mr>
                        <m:mr>
                          <m:e>
                            <m:r>
                              <a:rPr lang="it-IT" sz="26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mr>
                      </m:m>
                      <m:r>
                        <a:rPr lang="it-IT" sz="2600" i="0">
                          <a:latin typeface="Cambria Math" panose="02040503050406030204" pitchFamily="18" charset="0"/>
                        </a:rPr>
                        <m:t>|=</m:t>
                      </m:r>
                      <m:r>
                        <a:rPr lang="it-IT" sz="260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2600" i="0">
                          <a:latin typeface="Cambria Math" panose="02040503050406030204" pitchFamily="18" charset="0"/>
                        </a:rPr>
                        <m:t>⋅|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26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26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mr>
                        <m:mr>
                          <m:e>
                            <m:r>
                              <a:rPr lang="it-IT" sz="26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mr>
                        <m:mr>
                          <m:e>
                            <m:r>
                              <a:rPr lang="it-IT" sz="26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mr>
                      </m:m>
                      <m:r>
                        <a:rPr lang="it-IT" sz="2600" i="0">
                          <a:latin typeface="Cambria Math" panose="02040503050406030204" pitchFamily="18" charset="0"/>
                        </a:rPr>
                        <m:t>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26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/>
                        </m:mr>
                        <m:mr>
                          <m:e/>
                        </m:mr>
                        <m:mr>
                          <m:e/>
                        </m:mr>
                      </m:m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26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/>
                        </m:mr>
                        <m:mr>
                          <m:e/>
                        </m:mr>
                        <m:mr>
                          <m:e/>
                        </m:mr>
                      </m:m>
                      <m:r>
                        <a:rPr lang="it-IT" sz="260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26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6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600" i="1">
                              <a:latin typeface="Cambria Math" panose="02040503050406030204" pitchFamily="18" charset="0"/>
                            </a:rPr>
                            <m:t>𝜅</m:t>
                          </m:r>
                        </m:sub>
                      </m:sSub>
                      <m:r>
                        <a:rPr lang="it-IT" sz="2600" i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it-IT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6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600" i="1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it-IT" sz="2600" i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it-IT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6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600" i="1">
                              <a:latin typeface="Cambria Math" panose="02040503050406030204" pitchFamily="18" charset="0"/>
                            </a:rPr>
                            <m:t>𝜛</m:t>
                          </m:r>
                        </m:sub>
                      </m:sSub>
                    </m:oMath>
                  </m:oMathPara>
                </a14:m>
                <a:endParaRPr lang="it-IT" sz="2600" dirty="0"/>
              </a:p>
            </p:txBody>
          </p:sp>
        </mc:Choice>
        <mc:Fallback xmlns="">
          <p:sp>
            <p:nvSpPr>
              <p:cNvPr id="3" name="Rettango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0455" y="4925408"/>
                <a:ext cx="4997137" cy="11823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/>
              <p:cNvSpPr/>
              <p:nvPr/>
            </p:nvSpPr>
            <p:spPr>
              <a:xfrm>
                <a:off x="5003800" y="4854576"/>
                <a:ext cx="1214563" cy="13096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>
                          <a:latin typeface="Cambria Math" panose="02040503050406030204" pitchFamily="18" charset="0"/>
                        </a:rPr>
                        <m:t>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mr>
                        <m:m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mr>
                        <m:m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mr>
                      </m:m>
                      <m:r>
                        <a:rPr lang="it-IT" sz="3200" i="0">
                          <a:latin typeface="Cambria Math" panose="02040503050406030204" pitchFamily="18" charset="0"/>
                        </a:rPr>
                        <m:t>|=</m:t>
                      </m:r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5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3800" y="4854576"/>
                <a:ext cx="1214563" cy="13096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5"/>
              <p:cNvSpPr/>
              <p:nvPr/>
            </p:nvSpPr>
            <p:spPr>
              <a:xfrm>
                <a:off x="6011863" y="4840423"/>
                <a:ext cx="3234347" cy="13882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𝜅</m:t>
                          </m:r>
                        </m:sub>
                      </m:sSub>
                      <m:r>
                        <a:rPr lang="it-IT" sz="3200" i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it-IT" sz="3200" i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𝜛</m:t>
                          </m:r>
                        </m:sub>
                      </m:sSub>
                      <m:r>
                        <a:rPr lang="it-IT" sz="3200" i="0">
                          <a:latin typeface="Cambria Math" panose="02040503050406030204" pitchFamily="18" charset="0"/>
                        </a:rPr>
                        <m:t>⋅|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mr>
                        <m:m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mr>
                        <m:m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mr>
                      </m:m>
                      <m:r>
                        <a:rPr lang="it-IT" sz="3200" i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6" name="Rettango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1863" y="4840423"/>
                <a:ext cx="3234347" cy="138820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7"/>
              <p:cNvSpPr/>
              <p:nvPr/>
            </p:nvSpPr>
            <p:spPr>
              <a:xfrm>
                <a:off x="6771946" y="4797152"/>
                <a:ext cx="2477666" cy="13882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it-IT" sz="3200" i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𝜛</m:t>
                          </m:r>
                        </m:sub>
                      </m:sSub>
                      <m:r>
                        <a:rPr lang="it-IT" sz="3200" i="0">
                          <a:latin typeface="Cambria Math" panose="02040503050406030204" pitchFamily="18" charset="0"/>
                        </a:rPr>
                        <m:t>⋅|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mr>
                        <m:m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mr>
                        <m:m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mr>
                      </m:m>
                      <m:r>
                        <a:rPr lang="it-IT" sz="3200" i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8" name="Rettango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946" y="4797152"/>
                <a:ext cx="2477666" cy="138820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tangolo 9"/>
              <p:cNvSpPr/>
              <p:nvPr/>
            </p:nvSpPr>
            <p:spPr>
              <a:xfrm>
                <a:off x="7575017" y="4653136"/>
                <a:ext cx="1672894" cy="13882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𝜛</m:t>
                          </m:r>
                        </m:sub>
                      </m:sSub>
                      <m:r>
                        <a:rPr lang="it-IT" sz="3200" i="0">
                          <a:latin typeface="Cambria Math" panose="02040503050406030204" pitchFamily="18" charset="0"/>
                        </a:rPr>
                        <m:t>⋅|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mr>
                        <m:m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mr>
                        <m:m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mr>
                      </m:m>
                      <m:r>
                        <a:rPr lang="it-IT" sz="3200" i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10" name="Rettango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5017" y="4653136"/>
                <a:ext cx="1672894" cy="138820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28466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4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4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00" fill="hold"/>
                                        <p:tgtEl>
                                          <p:spTgt spid="3348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 -9.80574E-7 L 0.004 -0.12141 " pathEditMode="fixed" rAng="0" ptsTypes="AA">
                                      <p:cBhvr>
                                        <p:cTn id="26" dur="2000" fill="hold"/>
                                        <p:tgtEl>
                                          <p:spTgt spid="3348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4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4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4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000" fill="hold"/>
                                        <p:tgtEl>
                                          <p:spTgt spid="3348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 0.00624 L 0.004 -0.11518 " pathEditMode="fixed" rAng="0" ptsTypes="AA">
                                      <p:cBhvr>
                                        <p:cTn id="49" dur="2000" fill="hold"/>
                                        <p:tgtEl>
                                          <p:spTgt spid="3348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" presetClass="entr" presetSubtype="4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4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4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000" fill="hold"/>
                                        <p:tgtEl>
                                          <p:spTgt spid="3348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 0.00624 L 0.004 -0.11517 " pathEditMode="fixed" rAng="0" ptsTypes="AA">
                                      <p:cBhvr>
                                        <p:cTn id="67" dur="2000" fill="hold"/>
                                        <p:tgtEl>
                                          <p:spTgt spid="3348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4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4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4873"/>
                </p:tgtEl>
              </p:cMediaNode>
            </p:vide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48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3348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4873"/>
                  </p:tgtEl>
                </p:cond>
              </p:nextCondLst>
            </p:seq>
            <p:video>
              <p:cMediaNode>
                <p:cTn id="8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4879"/>
                </p:tgtEl>
              </p:cMediaNode>
            </p:vide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348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3348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4879"/>
                  </p:tgtEl>
                </p:cond>
              </p:nextCondLst>
            </p:seq>
            <p:video>
              <p:cMediaNode>
                <p:cTn id="8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4880"/>
                </p:tgtEl>
              </p:cMediaNode>
            </p:vide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348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1" dur="1" fill="hold"/>
                                        <p:tgtEl>
                                          <p:spTgt spid="3348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4880"/>
                  </p:tgtEl>
                </p:cond>
              </p:nextCondLst>
            </p:seq>
          </p:childTnLst>
        </p:cTn>
      </p:par>
    </p:tnLst>
    <p:bldLst>
      <p:bldP spid="334864" grpId="0" animBg="1"/>
      <p:bldP spid="334864" grpId="1" animBg="1"/>
      <p:bldP spid="334865" grpId="0" animBg="1"/>
      <p:bldP spid="334865" grpId="1" animBg="1"/>
      <p:bldP spid="334874" grpId="0" animBg="1"/>
      <p:bldP spid="334874" grpId="1" animBg="1"/>
      <p:bldP spid="334875" grpId="0" animBg="1"/>
      <p:bldP spid="334875" grpId="1" animBg="1"/>
      <p:bldP spid="334877" grpId="0" animBg="1"/>
      <p:bldP spid="334877" grpId="1" animBg="1"/>
      <p:bldP spid="334876" grpId="0" animBg="1"/>
      <p:bldP spid="334876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865F6A4-4AF5-4938-8B79-4675F807A6DF}" type="slidenum">
              <a:rPr lang="it-IT" altLang="it-IT"/>
              <a:pPr eaLnBrk="1" hangingPunct="1"/>
              <a:t>58</a:t>
            </a:fld>
            <a:endParaRPr lang="it-IT" altLang="it-IT"/>
          </a:p>
        </p:txBody>
      </p:sp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ANGOLI CARDANICI</a:t>
            </a:r>
          </a:p>
        </p:txBody>
      </p:sp>
      <p:pic>
        <p:nvPicPr>
          <p:cNvPr id="13316" name="Picture 15" descr="Trans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06450"/>
            <a:ext cx="5033963" cy="377507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38" name="Rectangle 18"/>
          <p:cNvSpPr>
            <a:spLocks noGrp="1" noChangeArrowheads="1"/>
          </p:cNvSpPr>
          <p:nvPr>
            <p:ph type="body" sz="half" idx="1"/>
          </p:nvPr>
        </p:nvSpPr>
        <p:spPr>
          <a:xfrm>
            <a:off x="73025" y="5157788"/>
            <a:ext cx="9036050" cy="866775"/>
          </a:xfrm>
        </p:spPr>
        <p:txBody>
          <a:bodyPr/>
          <a:lstStyle/>
          <a:p>
            <a:pPr marL="722313" indent="-722313" eaLnBrk="1" hangingPunct="1">
              <a:buFont typeface="Wingdings" panose="05000000000000000000" pitchFamily="2" charset="2"/>
              <a:buNone/>
              <a:defRPr/>
            </a:pPr>
            <a:r>
              <a:rPr lang="it-IT" sz="2400" smtClean="0"/>
              <a:t>NB: R è la rotazione per portare il sistema xyz sul nuovo sistema XYZ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tangolo 2"/>
              <p:cNvSpPr/>
              <p:nvPr/>
            </p:nvSpPr>
            <p:spPr>
              <a:xfrm>
                <a:off x="5004048" y="2332885"/>
                <a:ext cx="4254433" cy="10145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>
                          <a:latin typeface="Cambria Math" panose="02040503050406030204" pitchFamily="18" charset="0"/>
                        </a:rPr>
                        <m:t>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mr>
                        <m:m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mr>
                        <m:m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mr>
                      </m:m>
                      <m:r>
                        <a:rPr lang="it-IT" sz="2200" i="0">
                          <a:latin typeface="Cambria Math" panose="02040503050406030204" pitchFamily="18" charset="0"/>
                        </a:rPr>
                        <m:t>|=</m:t>
                      </m:r>
                      <m:r>
                        <a:rPr lang="it-IT" sz="220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2200" i="0">
                          <a:latin typeface="Cambria Math" panose="02040503050406030204" pitchFamily="18" charset="0"/>
                        </a:rPr>
                        <m:t>⋅|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mr>
                        <m:m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mr>
                        <m:m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mr>
                      </m:m>
                      <m:r>
                        <a:rPr lang="it-IT" sz="2200" i="0">
                          <a:latin typeface="Cambria Math" panose="02040503050406030204" pitchFamily="18" charset="0"/>
                        </a:rPr>
                        <m:t>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/>
                        </m:mr>
                        <m:mr>
                          <m:e/>
                        </m:mr>
                        <m:mr>
                          <m:e/>
                        </m:mr>
                      </m:m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/>
                        </m:mr>
                        <m:mr>
                          <m:e/>
                        </m:mr>
                        <m:mr>
                          <m:e/>
                        </m:mr>
                      </m:m>
                      <m:r>
                        <a:rPr lang="it-IT" sz="220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22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𝜅</m:t>
                          </m:r>
                        </m:sub>
                      </m:sSub>
                      <m:r>
                        <a:rPr lang="it-IT" sz="2200" i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it-IT" sz="2200" i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𝜛</m:t>
                          </m:r>
                        </m:sub>
                      </m:sSub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3" name="Rettango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2332885"/>
                <a:ext cx="4254433" cy="10145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61455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FOTOGRAMMETRIA</a:t>
            </a:r>
          </a:p>
        </p:txBody>
      </p:sp>
      <p:sp>
        <p:nvSpPr>
          <p:cNvPr id="416771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838200"/>
            <a:ext cx="7512050" cy="1447800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it-IT" sz="2400" b="1" smtClean="0"/>
              <a:t>CHE COS’E’ LA FOTOGRAMMETRIA?</a:t>
            </a:r>
          </a:p>
          <a:p>
            <a:pPr marL="609600" indent="-609600" eaLnBrk="1" hangingPunct="1">
              <a:defRPr/>
            </a:pPr>
            <a:r>
              <a:rPr lang="it-IT" sz="2400" b="1" smtClean="0"/>
              <a:t>COSA STUDIA?</a:t>
            </a:r>
          </a:p>
          <a:p>
            <a:pPr marL="609600" indent="-609600" eaLnBrk="1" hangingPunct="1">
              <a:defRPr/>
            </a:pPr>
            <a:r>
              <a:rPr lang="it-IT" sz="2400" b="1" smtClean="0"/>
              <a:t>A COSA SERVE?</a:t>
            </a:r>
          </a:p>
        </p:txBody>
      </p:sp>
      <p:sp>
        <p:nvSpPr>
          <p:cNvPr id="21508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7090305-D18E-4288-9329-D36F9C6F9C5A}" type="slidenum">
              <a:rPr lang="it-IT" altLang="it-IT" smtClean="0"/>
              <a:pPr eaLnBrk="1" hangingPunct="1"/>
              <a:t>5</a:t>
            </a:fld>
            <a:endParaRPr lang="it-IT" altLang="it-IT" smtClean="0"/>
          </a:p>
        </p:txBody>
      </p:sp>
      <p:pic>
        <p:nvPicPr>
          <p:cNvPr id="21509" name="Picture 4" descr="D:\Archivio\Ricerca\Riccardo Roncella\Valigia\Introduzione al corso\questionmarkSmall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6773" name="Rectangle 5"/>
          <p:cNvSpPr>
            <a:spLocks noChangeArrowheads="1"/>
          </p:cNvSpPr>
          <p:nvPr/>
        </p:nvSpPr>
        <p:spPr bwMode="auto">
          <a:xfrm>
            <a:off x="152400" y="2438400"/>
            <a:ext cx="8763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spcBef>
                <a:spcPct val="20000"/>
              </a:spcBef>
              <a:defRPr/>
            </a:pPr>
            <a:r>
              <a:rPr lang="it-IT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DEFINIZIONE:</a:t>
            </a:r>
          </a:p>
          <a:p>
            <a:pPr algn="just" eaLnBrk="1" hangingPunct="1">
              <a:spcBef>
                <a:spcPct val="20000"/>
              </a:spcBef>
              <a:defRPr/>
            </a:pPr>
            <a:r>
              <a:rPr lang="it-IT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 fotogrammetria è quella disciplina che studia le metodologie e le tecniche per ottenere informazioni dimensionali o qualitative da una o più immagini.</a:t>
            </a:r>
          </a:p>
          <a:p>
            <a:pPr algn="just" eaLnBrk="1" hangingPunct="1">
              <a:spcBef>
                <a:spcPct val="20000"/>
              </a:spcBef>
              <a:defRPr/>
            </a:pPr>
            <a:endParaRPr lang="it-IT" sz="24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just" eaLnBrk="1" hangingPunct="1">
              <a:spcBef>
                <a:spcPct val="20000"/>
              </a:spcBef>
              <a:defRPr/>
            </a:pPr>
            <a:r>
              <a:rPr lang="it-IT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Le tecniche di misura fotogrammetriche sono quindi di tipo indiretto (nel senso che avvengono senza un reale contatto con l’oggetto da studiare).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899A29F-D11C-4D22-B53F-DEE1BEFAA120}" type="slidenum">
              <a:rPr lang="it-IT" altLang="it-IT"/>
              <a:pPr eaLnBrk="1" hangingPunct="1"/>
              <a:t>59</a:t>
            </a:fld>
            <a:endParaRPr lang="it-IT" altLang="it-IT"/>
          </a:p>
        </p:txBody>
      </p:sp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ANGOLI CARDANICI</a:t>
            </a:r>
          </a:p>
        </p:txBody>
      </p:sp>
      <p:sp>
        <p:nvSpPr>
          <p:cNvPr id="14341" name="AutoShape 6"/>
          <p:cNvSpPr>
            <a:spLocks noChangeArrowheads="1"/>
          </p:cNvSpPr>
          <p:nvPr/>
        </p:nvSpPr>
        <p:spPr bwMode="auto">
          <a:xfrm>
            <a:off x="4140200" y="1268413"/>
            <a:ext cx="935038" cy="431800"/>
          </a:xfrm>
          <a:prstGeom prst="rightArrow">
            <a:avLst>
              <a:gd name="adj1" fmla="val 50000"/>
              <a:gd name="adj2" fmla="val 54136"/>
            </a:avLst>
          </a:prstGeom>
          <a:solidFill>
            <a:schemeClr val="tx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39975" name="Text Box 7"/>
          <p:cNvSpPr txBox="1">
            <a:spLocks noChangeArrowheads="1"/>
          </p:cNvSpPr>
          <p:nvPr/>
        </p:nvSpPr>
        <p:spPr bwMode="auto">
          <a:xfrm>
            <a:off x="5221288" y="1243013"/>
            <a:ext cx="3382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SOSTITUENDO:</a:t>
            </a:r>
          </a:p>
        </p:txBody>
      </p:sp>
      <p:sp>
        <p:nvSpPr>
          <p:cNvPr id="14343" name="Rectangle 10"/>
          <p:cNvSpPr>
            <a:spLocks noChangeArrowheads="1"/>
          </p:cNvSpPr>
          <p:nvPr/>
        </p:nvSpPr>
        <p:spPr bwMode="auto">
          <a:xfrm>
            <a:off x="0" y="30908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4344" name="Rectangle 12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4345" name="Rectangle 14"/>
          <p:cNvSpPr>
            <a:spLocks noChangeArrowheads="1"/>
          </p:cNvSpPr>
          <p:nvPr/>
        </p:nvSpPr>
        <p:spPr bwMode="auto">
          <a:xfrm>
            <a:off x="0" y="26241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4347" name="Rectangle 16"/>
          <p:cNvSpPr>
            <a:spLocks noChangeArrowheads="1"/>
          </p:cNvSpPr>
          <p:nvPr/>
        </p:nvSpPr>
        <p:spPr bwMode="auto">
          <a:xfrm>
            <a:off x="0" y="26241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graphicFrame>
        <p:nvGraphicFramePr>
          <p:cNvPr id="14348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6078242"/>
              </p:ext>
            </p:extLst>
          </p:nvPr>
        </p:nvGraphicFramePr>
        <p:xfrm>
          <a:off x="142875" y="4572000"/>
          <a:ext cx="8858250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2" name="Equation" r:id="rId3" imgW="9436100" imgH="1320800" progId="Equation.DSMT4">
                  <p:embed/>
                </p:oleObj>
              </mc:Choice>
              <mc:Fallback>
                <p:oleObj name="Equation" r:id="rId3" imgW="9436100" imgH="1320800" progId="Equation.DSMT4">
                  <p:embed/>
                  <p:pic>
                    <p:nvPicPr>
                      <p:cNvPr id="14348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4572000"/>
                        <a:ext cx="8858250" cy="132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tangolo 2"/>
              <p:cNvSpPr/>
              <p:nvPr/>
            </p:nvSpPr>
            <p:spPr>
              <a:xfrm>
                <a:off x="-114233" y="1017588"/>
                <a:ext cx="4254433" cy="10145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>
                          <a:latin typeface="Cambria Math" panose="02040503050406030204" pitchFamily="18" charset="0"/>
                        </a:rPr>
                        <m:t>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mr>
                        <m:m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mr>
                        <m:m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mr>
                      </m:m>
                      <m:r>
                        <a:rPr lang="it-IT" sz="2200" i="0">
                          <a:latin typeface="Cambria Math" panose="02040503050406030204" pitchFamily="18" charset="0"/>
                        </a:rPr>
                        <m:t>|=</m:t>
                      </m:r>
                      <m:r>
                        <a:rPr lang="it-IT" sz="220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2200" i="0">
                          <a:latin typeface="Cambria Math" panose="02040503050406030204" pitchFamily="18" charset="0"/>
                        </a:rPr>
                        <m:t>⋅|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mr>
                        <m:m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mr>
                        <m:m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mr>
                      </m:m>
                      <m:r>
                        <a:rPr lang="it-IT" sz="2200" i="0">
                          <a:latin typeface="Cambria Math" panose="02040503050406030204" pitchFamily="18" charset="0"/>
                        </a:rPr>
                        <m:t>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/>
                        </m:mr>
                        <m:mr>
                          <m:e/>
                        </m:mr>
                        <m:mr>
                          <m:e/>
                        </m:mr>
                      </m:m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/>
                        </m:mr>
                        <m:mr>
                          <m:e/>
                        </m:mr>
                        <m:mr>
                          <m:e/>
                        </m:mr>
                      </m:m>
                      <m:r>
                        <a:rPr lang="it-IT" sz="220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22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𝜅</m:t>
                          </m:r>
                        </m:sub>
                      </m:sSub>
                      <m:r>
                        <a:rPr lang="it-IT" sz="2200" i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it-IT" sz="2200" i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𝜛</m:t>
                          </m:r>
                        </m:sub>
                      </m:sSub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3" name="Rettango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4233" y="1017588"/>
                <a:ext cx="4254433" cy="10145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tangolo 3"/>
              <p:cNvSpPr/>
              <p:nvPr/>
            </p:nvSpPr>
            <p:spPr>
              <a:xfrm>
                <a:off x="151373" y="2577024"/>
                <a:ext cx="8885123" cy="10562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>
                          <a:latin typeface="Cambria Math" panose="02040503050406030204" pitchFamily="18" charset="0"/>
                        </a:rPr>
                        <m:t>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mr>
                        <m:m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mr>
                        <m:m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mr>
                      </m:m>
                      <m:r>
                        <a:rPr lang="it-IT" sz="2200" i="0">
                          <a:latin typeface="Cambria Math" panose="02040503050406030204" pitchFamily="18" charset="0"/>
                        </a:rPr>
                        <m:t>|=|</m:t>
                      </m:r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e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mr>
                        <m:mr>
                          <m:e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e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mr>
                        <m:mr>
                          <m:e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mr>
                      </m:m>
                      <m:r>
                        <a:rPr lang="it-IT" sz="2200" i="0">
                          <a:latin typeface="Cambria Math" panose="02040503050406030204" pitchFamily="18" charset="0"/>
                        </a:rPr>
                        <m:t>|⋅|</m:t>
                      </m:r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e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mr>
                        <m:mr>
                          <m:e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mr>
                        <m:mr>
                          <m:e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e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mr>
                      </m:m>
                      <m:r>
                        <a:rPr lang="it-IT" sz="2200" i="0">
                          <a:latin typeface="Cambria Math" panose="02040503050406030204" pitchFamily="18" charset="0"/>
                        </a:rPr>
                        <m:t>|⋅|</m:t>
                      </m:r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mr>
                        <m:mr>
                          <m:e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mr>
                        <m:mr>
                          <m:e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mr>
                      </m:m>
                      <m:r>
                        <a:rPr lang="it-IT" sz="2200" i="0">
                          <a:latin typeface="Cambria Math" panose="02040503050406030204" pitchFamily="18" charset="0"/>
                        </a:rPr>
                        <m:t>|⋅|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mr>
                        <m:m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mr>
                        <m:m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mr>
                      </m:m>
                      <m:r>
                        <a:rPr lang="it-IT" sz="2200" i="0">
                          <a:latin typeface="Cambria Math" panose="02040503050406030204" pitchFamily="18" charset="0"/>
                        </a:rPr>
                        <m:t>|=</m:t>
                      </m:r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4" name="Rettango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373" y="2577024"/>
                <a:ext cx="8885123" cy="10562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/>
              <p:cNvSpPr/>
              <p:nvPr/>
            </p:nvSpPr>
            <p:spPr>
              <a:xfrm>
                <a:off x="0" y="4510086"/>
                <a:ext cx="9144000" cy="10707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>
                          <a:latin typeface="Cambria Math" panose="02040503050406030204" pitchFamily="18" charset="0"/>
                        </a:rPr>
                        <m:t>|</m:t>
                      </m:r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</m:mr>
                        <m:mr>
                          <m:e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</m:mr>
                        <m:mr>
                          <m:e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e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mr>
                      </m:m>
                      <m:r>
                        <a:rPr lang="it-IT" sz="2200" i="0">
                          <a:latin typeface="Cambria Math" panose="02040503050406030204" pitchFamily="18" charset="0"/>
                        </a:rPr>
                        <m:t>|⋅|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mr>
                        <m:m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mr>
                        <m:m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mr>
                      </m:m>
                      <m:r>
                        <a:rPr lang="it-IT" sz="2200" i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5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510086"/>
                <a:ext cx="9144000" cy="10707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99696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ADA62C0-39A9-4A2C-AEA2-188C76835F67}" type="slidenum">
              <a:rPr lang="it-IT" altLang="it-IT"/>
              <a:pPr eaLnBrk="1" hangingPunct="1"/>
              <a:t>60</a:t>
            </a:fld>
            <a:endParaRPr lang="it-IT" altLang="it-IT"/>
          </a:p>
        </p:txBody>
      </p:sp>
      <p:sp>
        <p:nvSpPr>
          <p:cNvPr id="340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ANGOLI CARDANICI</a:t>
            </a:r>
          </a:p>
        </p:txBody>
      </p:sp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0" y="30908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5365" name="Rectangle 12"/>
          <p:cNvSpPr>
            <a:spLocks noChangeArrowheads="1"/>
          </p:cNvSpPr>
          <p:nvPr/>
        </p:nvSpPr>
        <p:spPr bwMode="auto">
          <a:xfrm>
            <a:off x="0" y="30908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/>
              <p:cNvSpPr/>
              <p:nvPr/>
            </p:nvSpPr>
            <p:spPr>
              <a:xfrm>
                <a:off x="0" y="1062114"/>
                <a:ext cx="9144000" cy="10707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>
                          <a:latin typeface="Cambria Math" panose="02040503050406030204" pitchFamily="18" charset="0"/>
                        </a:rPr>
                        <m:t>|</m:t>
                      </m:r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</m:mr>
                        <m:mr>
                          <m:e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</m:mr>
                        <m:mr>
                          <m:e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e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mr>
                      </m:m>
                      <m:r>
                        <a:rPr lang="it-IT" sz="2200" i="0">
                          <a:latin typeface="Cambria Math" panose="02040503050406030204" pitchFamily="18" charset="0"/>
                        </a:rPr>
                        <m:t>|⋅|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mr>
                        <m:m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mr>
                        <m:m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mr>
                      </m:m>
                      <m:r>
                        <a:rPr lang="it-IT" sz="2200" i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2" name="Rettango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62114"/>
                <a:ext cx="9144000" cy="10707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tangolo 2"/>
              <p:cNvSpPr/>
              <p:nvPr/>
            </p:nvSpPr>
            <p:spPr>
              <a:xfrm>
                <a:off x="0" y="2780928"/>
                <a:ext cx="5460854" cy="10984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𝜅𝜙𝜔</m:t>
                          </m:r>
                        </m:sub>
                      </m:sSub>
                      <m:r>
                        <a:rPr lang="it-IT" sz="2400" i="0">
                          <a:latin typeface="Cambria Math" panose="02040503050406030204" pitchFamily="18" charset="0"/>
                        </a:rPr>
                        <m:t>⋅|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mr>
                        <m:m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mr>
                        <m:m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mr>
                      </m:m>
                      <m:r>
                        <a:rPr lang="it-IT" sz="2400" i="0">
                          <a:latin typeface="Cambria Math" panose="02040503050406030204" pitchFamily="18" charset="0"/>
                        </a:rPr>
                        <m:t>|=|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/>
                        </m:mr>
                        <m:mr>
                          <m:e/>
                        </m:mr>
                        <m:mr>
                          <m:e/>
                        </m:mr>
                      </m:m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it-IT" sz="2400" i="0">
                                    <a:latin typeface="Cambria Math" panose="02040503050406030204" pitchFamily="18" charset="0"/>
                                  </a:rPr>
                                  <m:t>11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it-IT" sz="2400" i="0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it-IT" sz="2400" i="0">
                                    <a:latin typeface="Cambria Math" panose="02040503050406030204" pitchFamily="18" charset="0"/>
                                  </a:rPr>
                                  <m:t>13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it-IT" sz="2400" i="0">
                                    <a:latin typeface="Cambria Math" panose="02040503050406030204" pitchFamily="18" charset="0"/>
                                  </a:rPr>
                                  <m:t>21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it-IT" sz="2400" i="0">
                                    <a:latin typeface="Cambria Math" panose="02040503050406030204" pitchFamily="18" charset="0"/>
                                  </a:rPr>
                                  <m:t>22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it-IT" sz="2400" i="0"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it-IT" sz="2400" i="0">
                                    <a:latin typeface="Cambria Math" panose="02040503050406030204" pitchFamily="18" charset="0"/>
                                  </a:rPr>
                                  <m:t>31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it-IT" sz="2400" i="0">
                                    <a:latin typeface="Cambria Math" panose="02040503050406030204" pitchFamily="18" charset="0"/>
                                  </a:rPr>
                                  <m:t>32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it-IT" sz="2400" i="0">
                                    <a:latin typeface="Cambria Math" panose="02040503050406030204" pitchFamily="18" charset="0"/>
                                  </a:rPr>
                                  <m:t>33</m:t>
                                </m:r>
                              </m:sub>
                            </m:sSub>
                          </m:e>
                        </m:mr>
                      </m:m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/>
                        </m:mr>
                        <m:mr>
                          <m:e/>
                        </m:mr>
                        <m:mr>
                          <m:e/>
                        </m:mr>
                      </m:m>
                      <m:r>
                        <a:rPr lang="it-IT" sz="2400" i="0">
                          <a:latin typeface="Cambria Math" panose="02040503050406030204" pitchFamily="18" charset="0"/>
                        </a:rPr>
                        <m:t>|⋅|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mr>
                        <m:m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mr>
                        <m:m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mr>
                      </m:m>
                      <m:r>
                        <a:rPr lang="it-IT" sz="2400" i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3" name="Rettango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780928"/>
                <a:ext cx="5460854" cy="10984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tangolo 3"/>
              <p:cNvSpPr/>
              <p:nvPr/>
            </p:nvSpPr>
            <p:spPr>
              <a:xfrm>
                <a:off x="2123728" y="4653136"/>
                <a:ext cx="2917978" cy="11132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arcsin</m:t>
                            </m:r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it-IT" sz="22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/>
                              </m:mr>
                            </m:m>
                            <m:sSub>
                              <m:sSubPr>
                                <m:ctrlPr>
                                  <a:rPr lang="it-IT" sz="2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2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it-IT" sz="2200" i="0">
                                    <a:latin typeface="Cambria Math" panose="02040503050406030204" pitchFamily="18" charset="0"/>
                                  </a:rPr>
                                  <m:t>31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d>
                              <m:dPr>
                                <m:begChr m:val=""/>
                                <m:ctrlPr>
                                  <a:rPr lang="it-IT" sz="2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200" i="1">
                                    <a:latin typeface="Cambria Math" panose="02040503050406030204" pitchFamily="18" charset="0"/>
                                  </a:rPr>
                                  <m:t>𝜅</m:t>
                                </m:r>
                                <m:r>
                                  <a:rPr lang="it-IT" sz="2200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m:rPr>
                                    <m:sty m:val="p"/>
                                  </m:rPr>
                                  <a:rPr lang="it-IT" sz="2200" i="0">
                                    <a:latin typeface="Cambria Math" panose="02040503050406030204" pitchFamily="18" charset="0"/>
                                  </a:rPr>
                                  <m:t>arctan</m:t>
                                </m:r>
                                <m:r>
                                  <a:rPr lang="it-IT" sz="2200" i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it-IT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2200" i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it-IT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2200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it-IT" sz="2200" i="0">
                                            <a:latin typeface="Cambria Math" panose="02040503050406030204" pitchFamily="18" charset="0"/>
                                          </a:rPr>
                                          <m:t>21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it-IT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2200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it-IT" sz="2200" i="0">
                                            <a:latin typeface="Cambria Math" panose="02040503050406030204" pitchFamily="18" charset="0"/>
                                          </a:rPr>
                                          <m:t>11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</m:mr>
                        <m:m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m:rPr>
                                <m:sty m:val="p"/>
                              </m:rPr>
                              <a:rPr lang="it-IT" sz="2200" i="0">
                                <a:latin typeface="Cambria Math" panose="02040503050406030204" pitchFamily="18" charset="0"/>
                              </a:rPr>
                              <m:t>arctan</m:t>
                            </m:r>
                            <m:r>
                              <a:rPr lang="it-IT" sz="2200" i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f>
                              <m:fPr>
                                <m:type m:val="lin"/>
                                <m:ctrlPr>
                                  <a:rPr lang="it-IT" sz="22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sz="2200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it-IT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2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it-IT" sz="2200" i="0"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num>
                              <m:den>
                                <m:d>
                                  <m:dPr>
                                    <m:begChr m:val=""/>
                                    <m:ctrlPr>
                                      <a:rPr lang="it-IT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it-IT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2200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it-IT" sz="2200" i="0">
                                            <a:latin typeface="Cambria Math" panose="02040503050406030204" pitchFamily="18" charset="0"/>
                                          </a:rPr>
                                          <m:t>33</m:t>
                                        </m:r>
                                      </m:sub>
                                    </m:sSub>
                                  </m:e>
                                </m:d>
                              </m:den>
                            </m:f>
                          </m:e>
                        </m:mr>
                      </m:m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4" name="Rettango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8" y="4653136"/>
                <a:ext cx="2917978" cy="11132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01464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98309EB-2363-4981-9D5D-A7AAAFB9E883}" type="slidenum">
              <a:rPr lang="it-IT" altLang="it-IT"/>
              <a:pPr eaLnBrk="1" hangingPunct="1"/>
              <a:t>61</a:t>
            </a:fld>
            <a:endParaRPr lang="it-IT" altLang="it-IT"/>
          </a:p>
        </p:txBody>
      </p:sp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TRASFORMAZIONE DI HELMERT</a:t>
            </a:r>
          </a:p>
        </p:txBody>
      </p:sp>
      <p:sp>
        <p:nvSpPr>
          <p:cNvPr id="3430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690563"/>
            <a:ext cx="8856663" cy="4349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sz="2400" smtClean="0"/>
              <a:t>Consideriamo adesso altri due tipi di trasformazione:</a:t>
            </a:r>
          </a:p>
        </p:txBody>
      </p:sp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179388" y="1196975"/>
            <a:ext cx="4824412" cy="373063"/>
          </a:xfrm>
          <a:prstGeom prst="rect">
            <a:avLst/>
          </a:prstGeom>
          <a:solidFill>
            <a:srgbClr val="FFFF99">
              <a:alpha val="50195"/>
            </a:srgb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/>
              <a:t>1. TRASLAZIONE:</a:t>
            </a:r>
          </a:p>
        </p:txBody>
      </p:sp>
      <p:graphicFrame>
        <p:nvGraphicFramePr>
          <p:cNvPr id="1639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7890808"/>
              </p:ext>
            </p:extLst>
          </p:nvPr>
        </p:nvGraphicFramePr>
        <p:xfrm>
          <a:off x="2051720" y="2984621"/>
          <a:ext cx="5472608" cy="3321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1" r:id="rId3" imgW="2250237" imgH="1368974" progId="AutoCAD">
                  <p:embed/>
                </p:oleObj>
              </mc:Choice>
              <mc:Fallback>
                <p:oleObj r:id="rId3" imgW="2250237" imgH="1368974" progId="AutoCAD">
                  <p:embed/>
                  <p:pic>
                    <p:nvPicPr>
                      <p:cNvPr id="1639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2984621"/>
                        <a:ext cx="5472608" cy="3321128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/>
              <p:cNvSpPr/>
              <p:nvPr/>
            </p:nvSpPr>
            <p:spPr>
              <a:xfrm>
                <a:off x="2987824" y="1815392"/>
                <a:ext cx="2333459" cy="11444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>
                          <a:latin typeface="Cambria Math" panose="02040503050406030204" pitchFamily="18" charset="0"/>
                        </a:rPr>
                        <m:t>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mr>
                        <m:m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mr>
                        <m:m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mr>
                      </m:m>
                      <m:r>
                        <a:rPr lang="it-IT" sz="2400" i="0">
                          <a:latin typeface="Cambria Math" panose="02040503050406030204" pitchFamily="18" charset="0"/>
                        </a:rPr>
                        <m:t>|=|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mr>
                        <m:m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mr>
                        <m:m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mr>
                      </m:m>
                      <m:r>
                        <a:rPr lang="it-IT" sz="2400" i="0">
                          <a:latin typeface="Cambria Math" panose="02040503050406030204" pitchFamily="18" charset="0"/>
                        </a:rPr>
                        <m:t>|+|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it-IT" sz="24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it-IT" sz="24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it-IT" sz="24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mr>
                      </m:m>
                      <m:r>
                        <a:rPr lang="it-IT" sz="2400" i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" name="Rettango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824" y="1815392"/>
                <a:ext cx="2333459" cy="11444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tangolo 3"/>
              <p:cNvSpPr/>
              <p:nvPr/>
            </p:nvSpPr>
            <p:spPr>
              <a:xfrm>
                <a:off x="311874" y="1836930"/>
                <a:ext cx="1925848" cy="1271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it-IT" sz="2400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it-IT" sz="24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it-IT" sz="2400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it-IT" sz="2400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it-IT" sz="24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lang="it-IT" sz="2400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it-IT" sz="2400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  <m:r>
                                  <a:rPr lang="it-IT" sz="24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it-IT" sz="2400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4" name="Rettango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74" y="1836930"/>
                <a:ext cx="1925848" cy="12714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/>
              <p:cNvSpPr/>
              <p:nvPr/>
            </p:nvSpPr>
            <p:spPr>
              <a:xfrm>
                <a:off x="6295883" y="2156768"/>
                <a:ext cx="173874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it-IT" sz="2400" b="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b="1" i="0"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it-IT" sz="2400" b="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24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1" i="0">
                              <a:latin typeface="Cambria Math" panose="02040503050406030204" pitchFamily="18" charset="0"/>
                            </a:rPr>
                            <m:t>𝐗</m:t>
                          </m:r>
                        </m:e>
                        <m:sub>
                          <m:r>
                            <a:rPr lang="it-IT" sz="2400" b="1" i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883" y="2156768"/>
                <a:ext cx="1738746" cy="461665"/>
              </a:xfrm>
              <a:prstGeom prst="rect">
                <a:avLst/>
              </a:prstGeom>
              <a:blipFill>
                <a:blip r:embed="rId7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54912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AC22297-C6B3-4004-98BB-F827DDE9C756}" type="slidenum">
              <a:rPr lang="it-IT" altLang="it-IT"/>
              <a:pPr eaLnBrk="1" hangingPunct="1"/>
              <a:t>62</a:t>
            </a:fld>
            <a:endParaRPr lang="it-IT" altLang="it-IT"/>
          </a:p>
        </p:txBody>
      </p:sp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TRASFORMAZIONE DI HELMERT</a:t>
            </a:r>
          </a:p>
        </p:txBody>
      </p:sp>
      <p:sp>
        <p:nvSpPr>
          <p:cNvPr id="3461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690563"/>
            <a:ext cx="8856663" cy="4349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sz="2400" smtClean="0"/>
              <a:t>Consideriamo adesso altri due tipi di trasformazione:</a:t>
            </a:r>
          </a:p>
        </p:txBody>
      </p:sp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179388" y="1196975"/>
            <a:ext cx="4824412" cy="373063"/>
          </a:xfrm>
          <a:prstGeom prst="rect">
            <a:avLst/>
          </a:prstGeom>
          <a:solidFill>
            <a:srgbClr val="FFFF99">
              <a:alpha val="50195"/>
            </a:srgb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/>
              <a:t>2. VARIAZIONE DI SCALA: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graphicFrame>
        <p:nvGraphicFramePr>
          <p:cNvPr id="1741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2292939"/>
              </p:ext>
            </p:extLst>
          </p:nvPr>
        </p:nvGraphicFramePr>
        <p:xfrm>
          <a:off x="3690938" y="1628775"/>
          <a:ext cx="1568450" cy="188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6" name="Equation" r:id="rId3" imgW="596900" imgH="711200" progId="Equation.DSMT4">
                  <p:embed/>
                </p:oleObj>
              </mc:Choice>
              <mc:Fallback>
                <p:oleObj name="Equation" r:id="rId3" imgW="596900" imgH="711200" progId="Equation.DSMT4">
                  <p:embed/>
                  <p:pic>
                    <p:nvPicPr>
                      <p:cNvPr id="1741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0938" y="1628775"/>
                        <a:ext cx="1568450" cy="188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8" name="Rectangle 11"/>
          <p:cNvSpPr>
            <a:spLocks noChangeArrowheads="1"/>
          </p:cNvSpPr>
          <p:nvPr/>
        </p:nvSpPr>
        <p:spPr bwMode="auto">
          <a:xfrm>
            <a:off x="0" y="2424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graphicFrame>
        <p:nvGraphicFramePr>
          <p:cNvPr id="1741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3496883"/>
              </p:ext>
            </p:extLst>
          </p:nvPr>
        </p:nvGraphicFramePr>
        <p:xfrm>
          <a:off x="2124075" y="3141663"/>
          <a:ext cx="5832475" cy="321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7" r:id="rId5" imgW="1630485" imgH="899973" progId="AutoCAD">
                  <p:embed/>
                </p:oleObj>
              </mc:Choice>
              <mc:Fallback>
                <p:oleObj r:id="rId5" imgW="1630485" imgH="899973" progId="AutoCAD">
                  <p:embed/>
                  <p:pic>
                    <p:nvPicPr>
                      <p:cNvPr id="17419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3141663"/>
                        <a:ext cx="5832475" cy="3216275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tangolo 2"/>
              <p:cNvSpPr/>
              <p:nvPr/>
            </p:nvSpPr>
            <p:spPr>
              <a:xfrm>
                <a:off x="454832" y="1715368"/>
                <a:ext cx="1390637" cy="1271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it-IT" sz="2400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it-IT" sz="2400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it-IT" sz="2400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  <m:r>
                                  <m:rPr>
                                    <m:nor/>
                                  </m:r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3" name="Rettango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32" y="1715368"/>
                <a:ext cx="1390637" cy="12714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tangolo 3"/>
              <p:cNvSpPr/>
              <p:nvPr/>
            </p:nvSpPr>
            <p:spPr>
              <a:xfrm>
                <a:off x="2777152" y="1778494"/>
                <a:ext cx="1727909" cy="11451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600">
                          <a:latin typeface="Cambria Math" panose="02040503050406030204" pitchFamily="18" charset="0"/>
                        </a:rPr>
                        <m:t>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26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2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mr>
                        <m:mr>
                          <m:e>
                            <m:r>
                              <a:rPr lang="it-IT" sz="26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mr>
                        <m:mr>
                          <m:e>
                            <m:r>
                              <a:rPr lang="it-IT" sz="26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mr>
                      </m:m>
                      <m:r>
                        <a:rPr lang="it-IT" sz="2600" i="0">
                          <a:latin typeface="Cambria Math" panose="02040503050406030204" pitchFamily="18" charset="0"/>
                        </a:rPr>
                        <m:t>|=</m:t>
                      </m:r>
                      <m:r>
                        <a:rPr lang="it-IT" sz="260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it-IT" sz="2600" i="0">
                          <a:latin typeface="Cambria Math" panose="02040503050406030204" pitchFamily="18" charset="0"/>
                        </a:rPr>
                        <m:t>|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it-IT" sz="26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sz="26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mr>
                        <m:mr>
                          <m:e>
                            <m:r>
                              <a:rPr lang="it-IT" sz="26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mr>
                        <m:mr>
                          <m:e>
                            <m:r>
                              <a:rPr lang="it-IT" sz="26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mr>
                      </m:m>
                      <m:r>
                        <a:rPr lang="it-IT" sz="2600" i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it-IT" sz="2600" dirty="0"/>
              </a:p>
            </p:txBody>
          </p:sp>
        </mc:Choice>
        <mc:Fallback xmlns="">
          <p:sp>
            <p:nvSpPr>
              <p:cNvPr id="4" name="Rettango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152" y="1778494"/>
                <a:ext cx="1727909" cy="11451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/>
              <p:cNvSpPr/>
              <p:nvPr/>
            </p:nvSpPr>
            <p:spPr>
              <a:xfrm>
                <a:off x="6193289" y="2104864"/>
                <a:ext cx="1265924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600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it-IT" sz="2600" b="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600" b="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it-IT" sz="2600" b="1" i="0">
                          <a:latin typeface="Cambria Math" panose="02040503050406030204" pitchFamily="18" charset="0"/>
                        </a:rPr>
                        <m:t>𝐗</m:t>
                      </m:r>
                    </m:oMath>
                  </m:oMathPara>
                </a14:m>
                <a:endParaRPr lang="it-IT" sz="2600" dirty="0"/>
              </a:p>
            </p:txBody>
          </p:sp>
        </mc:Choice>
        <mc:Fallback xmlns="">
          <p:sp>
            <p:nvSpPr>
              <p:cNvPr id="5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3289" y="2104864"/>
                <a:ext cx="1265924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37984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A07ABC6-DB0D-459E-A4C9-FFCA0CC41128}" type="slidenum">
              <a:rPr lang="it-IT" altLang="it-IT"/>
              <a:pPr eaLnBrk="1" hangingPunct="1"/>
              <a:t>63</a:t>
            </a:fld>
            <a:endParaRPr lang="it-IT" altLang="it-IT"/>
          </a:p>
        </p:txBody>
      </p:sp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TRASFORMAZIONE DI HELMERT</a:t>
            </a:r>
          </a:p>
        </p:txBody>
      </p:sp>
      <p:sp>
        <p:nvSpPr>
          <p:cNvPr id="3471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690563"/>
            <a:ext cx="8856663" cy="4349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sz="2000" smtClean="0"/>
              <a:t>Sovrapponendo gli effetti di ciascuna trasformazione otteniamo una trasformazione conforme (o di Helmert).</a:t>
            </a:r>
          </a:p>
        </p:txBody>
      </p:sp>
      <p:sp>
        <p:nvSpPr>
          <p:cNvPr id="18437" name="Text Box 4"/>
          <p:cNvSpPr txBox="1">
            <a:spLocks noChangeArrowheads="1"/>
          </p:cNvSpPr>
          <p:nvPr/>
        </p:nvSpPr>
        <p:spPr bwMode="auto">
          <a:xfrm>
            <a:off x="179388" y="2778125"/>
            <a:ext cx="4824412" cy="373063"/>
          </a:xfrm>
          <a:prstGeom prst="rect">
            <a:avLst/>
          </a:prstGeom>
          <a:solidFill>
            <a:srgbClr val="FFFF99">
              <a:alpha val="50195"/>
            </a:srgb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/>
              <a:t>2. VARIAZIONE DI SCALA:</a:t>
            </a:r>
          </a:p>
        </p:txBody>
      </p:sp>
      <p:sp>
        <p:nvSpPr>
          <p:cNvPr id="18439" name="Text Box 12"/>
          <p:cNvSpPr txBox="1">
            <a:spLocks noChangeArrowheads="1"/>
          </p:cNvSpPr>
          <p:nvPr/>
        </p:nvSpPr>
        <p:spPr bwMode="auto">
          <a:xfrm>
            <a:off x="179388" y="1773238"/>
            <a:ext cx="4824412" cy="373062"/>
          </a:xfrm>
          <a:prstGeom prst="rect">
            <a:avLst/>
          </a:prstGeom>
          <a:solidFill>
            <a:srgbClr val="FFFF99">
              <a:alpha val="50195"/>
            </a:srgb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/>
              <a:t>1. ROTAZIONE:</a:t>
            </a:r>
          </a:p>
        </p:txBody>
      </p:sp>
      <p:sp>
        <p:nvSpPr>
          <p:cNvPr id="18441" name="Text Box 16"/>
          <p:cNvSpPr txBox="1">
            <a:spLocks noChangeArrowheads="1"/>
          </p:cNvSpPr>
          <p:nvPr/>
        </p:nvSpPr>
        <p:spPr bwMode="auto">
          <a:xfrm>
            <a:off x="179388" y="3776663"/>
            <a:ext cx="4824412" cy="373062"/>
          </a:xfrm>
          <a:prstGeom prst="rect">
            <a:avLst/>
          </a:prstGeom>
          <a:solidFill>
            <a:srgbClr val="FFFF99">
              <a:alpha val="50195"/>
            </a:srgb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/>
              <a:t>3. TRASLAZIONE:</a:t>
            </a:r>
          </a:p>
        </p:txBody>
      </p:sp>
      <p:sp>
        <p:nvSpPr>
          <p:cNvPr id="18443" name="AutoShape 20"/>
          <p:cNvSpPr>
            <a:spLocks noChangeArrowheads="1"/>
          </p:cNvSpPr>
          <p:nvPr/>
        </p:nvSpPr>
        <p:spPr bwMode="auto">
          <a:xfrm>
            <a:off x="250825" y="5084763"/>
            <a:ext cx="1800225" cy="831850"/>
          </a:xfrm>
          <a:prstGeom prst="rightArrow">
            <a:avLst>
              <a:gd name="adj1" fmla="val 50000"/>
              <a:gd name="adj2" fmla="val 54103"/>
            </a:avLst>
          </a:prstGeom>
          <a:solidFill>
            <a:schemeClr val="tx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8444" name="Line 21"/>
          <p:cNvSpPr>
            <a:spLocks noChangeShapeType="1"/>
          </p:cNvSpPr>
          <p:nvPr/>
        </p:nvSpPr>
        <p:spPr bwMode="auto">
          <a:xfrm>
            <a:off x="0" y="4581525"/>
            <a:ext cx="9144000" cy="0"/>
          </a:xfrm>
          <a:prstGeom prst="line">
            <a:avLst/>
          </a:prstGeom>
          <a:noFill/>
          <a:ln w="19050" cmpd="dbl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18445" name="Rectangle 2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/>
              <p:cNvSpPr/>
              <p:nvPr/>
            </p:nvSpPr>
            <p:spPr>
              <a:xfrm>
                <a:off x="6339245" y="1656511"/>
                <a:ext cx="1558568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600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it-IT" sz="2600" b="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600" b="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2600" b="0" i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it-IT" sz="2600" b="1" i="0">
                          <a:latin typeface="Cambria Math" panose="02040503050406030204" pitchFamily="18" charset="0"/>
                        </a:rPr>
                        <m:t>𝐗</m:t>
                      </m:r>
                    </m:oMath>
                  </m:oMathPara>
                </a14:m>
                <a:endParaRPr lang="it-IT" sz="2600" dirty="0"/>
              </a:p>
            </p:txBody>
          </p:sp>
        </mc:Choice>
        <mc:Fallback xmlns="">
          <p:sp>
            <p:nvSpPr>
              <p:cNvPr id="2" name="Rettango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245" y="1656511"/>
                <a:ext cx="1558568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ttangolo 15"/>
              <p:cNvSpPr/>
              <p:nvPr/>
            </p:nvSpPr>
            <p:spPr>
              <a:xfrm>
                <a:off x="6339245" y="2658745"/>
                <a:ext cx="1265924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600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it-IT" sz="2600" b="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600" b="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it-IT" sz="2600" b="1" i="0">
                          <a:latin typeface="Cambria Math" panose="02040503050406030204" pitchFamily="18" charset="0"/>
                        </a:rPr>
                        <m:t>𝐗</m:t>
                      </m:r>
                    </m:oMath>
                  </m:oMathPara>
                </a14:m>
                <a:endParaRPr lang="it-IT" sz="2600" dirty="0"/>
              </a:p>
            </p:txBody>
          </p:sp>
        </mc:Choice>
        <mc:Fallback xmlns="">
          <p:sp>
            <p:nvSpPr>
              <p:cNvPr id="16" name="Rettangolo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245" y="2658745"/>
                <a:ext cx="1265924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tangolo 16"/>
              <p:cNvSpPr/>
              <p:nvPr/>
            </p:nvSpPr>
            <p:spPr>
              <a:xfrm>
                <a:off x="6339245" y="3688060"/>
                <a:ext cx="173874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it-IT" sz="2400" b="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b="1" i="0"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it-IT" sz="2400" b="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24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1" i="0">
                              <a:latin typeface="Cambria Math" panose="02040503050406030204" pitchFamily="18" charset="0"/>
                            </a:rPr>
                            <m:t>𝐗</m:t>
                          </m:r>
                        </m:e>
                        <m:sub>
                          <m:r>
                            <a:rPr lang="it-IT" sz="2400" b="1" i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7" name="Rettango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245" y="3688060"/>
                <a:ext cx="1738746" cy="461665"/>
              </a:xfrm>
              <a:prstGeom prst="rect">
                <a:avLst/>
              </a:prstGeom>
              <a:blipFill>
                <a:blip r:embed="rId4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tangolo 2"/>
              <p:cNvSpPr/>
              <p:nvPr/>
            </p:nvSpPr>
            <p:spPr>
              <a:xfrm>
                <a:off x="3203848" y="5179438"/>
                <a:ext cx="45485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it-IT" sz="3200" b="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3200" b="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it-IT" sz="3200" b="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3200" b="0" i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200" b="0" i="1">
                          <a:latin typeface="Cambria Math" panose="02040503050406030204" pitchFamily="18" charset="0"/>
                        </a:rPr>
                        <m:t>𝜛</m:t>
                      </m:r>
                      <m:r>
                        <a:rPr lang="it-IT" sz="3200" b="0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3200" b="0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it-IT" sz="3200" b="0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3200" b="0" i="1"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it-IT" sz="3200" b="0" i="0">
                          <a:latin typeface="Cambria Math" panose="02040503050406030204" pitchFamily="18" charset="0"/>
                        </a:rPr>
                        <m:t>)⋅</m:t>
                      </m:r>
                      <m:r>
                        <a:rPr lang="it-IT" sz="3200" b="1" i="0"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it-IT" sz="3200" b="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32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b="1" i="0">
                              <a:latin typeface="Cambria Math" panose="02040503050406030204" pitchFamily="18" charset="0"/>
                            </a:rPr>
                            <m:t>𝐗</m:t>
                          </m:r>
                        </m:e>
                        <m:sub>
                          <m:r>
                            <a:rPr lang="it-IT" sz="3200" b="1" i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3" name="Rettango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5179438"/>
                <a:ext cx="454855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34585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FOTOGRAMMETRIA</a:t>
            </a:r>
          </a:p>
        </p:txBody>
      </p:sp>
      <p:sp>
        <p:nvSpPr>
          <p:cNvPr id="418819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838200"/>
            <a:ext cx="7512050" cy="1447800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it-IT" sz="2400" b="1" smtClean="0"/>
              <a:t>CHE COS’E’ LA FOTOGRAMMETRIA?</a:t>
            </a:r>
          </a:p>
          <a:p>
            <a:pPr marL="609600" indent="-609600" eaLnBrk="1" hangingPunct="1">
              <a:defRPr/>
            </a:pPr>
            <a:r>
              <a:rPr lang="it-IT" sz="2400" b="1" smtClean="0"/>
              <a:t>COSA STUDIA?</a:t>
            </a:r>
          </a:p>
          <a:p>
            <a:pPr marL="609600" indent="-609600" eaLnBrk="1" hangingPunct="1">
              <a:defRPr/>
            </a:pPr>
            <a:r>
              <a:rPr lang="it-IT" sz="2400" b="1" smtClean="0"/>
              <a:t>A COSA SERVE?</a:t>
            </a:r>
          </a:p>
        </p:txBody>
      </p:sp>
      <p:sp>
        <p:nvSpPr>
          <p:cNvPr id="22532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CCAFD2E-3B24-4678-9843-95E33EC3491F}" type="slidenum">
              <a:rPr lang="it-IT" altLang="it-IT" smtClean="0"/>
              <a:pPr eaLnBrk="1" hangingPunct="1"/>
              <a:t>6</a:t>
            </a:fld>
            <a:endParaRPr lang="it-IT" altLang="it-IT" smtClean="0"/>
          </a:p>
        </p:txBody>
      </p:sp>
      <p:pic>
        <p:nvPicPr>
          <p:cNvPr id="22533" name="Picture 4" descr="D:\Archivio\Ricerca\Riccardo Roncella\Valigia\Introduzione al corso\questionmarkSmall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8821" name="Rectangle 5"/>
          <p:cNvSpPr>
            <a:spLocks noChangeArrowheads="1"/>
          </p:cNvSpPr>
          <p:nvPr/>
        </p:nvSpPr>
        <p:spPr bwMode="auto">
          <a:xfrm>
            <a:off x="152400" y="2438400"/>
            <a:ext cx="8763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spcBef>
                <a:spcPct val="20000"/>
              </a:spcBef>
              <a:defRPr/>
            </a:pPr>
            <a:r>
              <a:rPr lang="it-IT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 virtù del crescente progresso tecnologico i campi di azione della fotogrammetria si sono sempre più ampliati.</a:t>
            </a:r>
          </a:p>
          <a:p>
            <a:pPr eaLnBrk="1" hangingPunct="1">
              <a:spcBef>
                <a:spcPct val="20000"/>
              </a:spcBef>
              <a:defRPr/>
            </a:pPr>
            <a:endParaRPr lang="it-IT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it-IT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DEFINIZIONE (+ moderna):</a:t>
            </a:r>
          </a:p>
          <a:p>
            <a:pPr algn="just" eaLnBrk="1" hangingPunct="1">
              <a:spcBef>
                <a:spcPct val="20000"/>
              </a:spcBef>
              <a:defRPr/>
            </a:pPr>
            <a:r>
              <a:rPr lang="it-IT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 fotogrammetria è quella scienza che studia le metodologie e le tecniche per ottenere, con il più elevato grado di automazione possibile, informazioni dimensionali o qualitative da dati multi-sensoriali o sistemi complessi.</a:t>
            </a:r>
          </a:p>
          <a:p>
            <a:pPr algn="r" eaLnBrk="1" hangingPunct="1">
              <a:spcBef>
                <a:spcPct val="20000"/>
              </a:spcBef>
              <a:defRPr/>
            </a:pPr>
            <a:r>
              <a:rPr lang="it-IT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(A. F. </a:t>
            </a:r>
            <a:r>
              <a:rPr lang="it-IT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Habib</a:t>
            </a:r>
            <a:r>
              <a:rPr lang="it-IT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FOTOGRAMMETRIA</a:t>
            </a:r>
          </a:p>
        </p:txBody>
      </p:sp>
      <p:sp>
        <p:nvSpPr>
          <p:cNvPr id="418819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838200"/>
            <a:ext cx="7512050" cy="1447800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it-IT" sz="2400" b="1" smtClean="0"/>
              <a:t>CHE COS’E’ LA FOTOGRAMMETRIA?</a:t>
            </a:r>
          </a:p>
          <a:p>
            <a:pPr marL="609600" indent="-609600" eaLnBrk="1" hangingPunct="1">
              <a:defRPr/>
            </a:pPr>
            <a:r>
              <a:rPr lang="it-IT" sz="2400" b="1" smtClean="0"/>
              <a:t>COSA STUDIA?</a:t>
            </a:r>
          </a:p>
          <a:p>
            <a:pPr marL="609600" indent="-609600" eaLnBrk="1" hangingPunct="1">
              <a:defRPr/>
            </a:pPr>
            <a:r>
              <a:rPr lang="it-IT" sz="2400" b="1" smtClean="0"/>
              <a:t>A COSA SERVE?</a:t>
            </a:r>
          </a:p>
        </p:txBody>
      </p:sp>
      <p:sp>
        <p:nvSpPr>
          <p:cNvPr id="23556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481A4C8-9D45-4101-8E9E-14122DAB4389}" type="slidenum">
              <a:rPr lang="it-IT" altLang="it-IT" smtClean="0"/>
              <a:pPr eaLnBrk="1" hangingPunct="1"/>
              <a:t>7</a:t>
            </a:fld>
            <a:endParaRPr lang="it-IT" altLang="it-IT" smtClean="0"/>
          </a:p>
        </p:txBody>
      </p:sp>
      <p:pic>
        <p:nvPicPr>
          <p:cNvPr id="23557" name="Picture 4" descr="D:\Archivio\Ricerca\Riccardo Roncella\Valigia\Introduzione al corso\questionmarkSmall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4" descr="D:\Archivio\Ricerca\Riccardo Roncella\Valigia\Introduzione al corso\pige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708275"/>
            <a:ext cx="3854450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5" y="2708275"/>
            <a:ext cx="4973638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dirty="0" smtClean="0"/>
              <a:t>TELERILEVAMENTO</a:t>
            </a:r>
          </a:p>
        </p:txBody>
      </p:sp>
      <p:sp>
        <p:nvSpPr>
          <p:cNvPr id="418819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838200"/>
            <a:ext cx="7512050" cy="1447800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it-IT" sz="2400" b="1" dirty="0" smtClean="0"/>
              <a:t>CHE COS’E’ IL TELERILEVAMENTO?</a:t>
            </a:r>
          </a:p>
          <a:p>
            <a:pPr marL="609600" indent="-609600" eaLnBrk="1" hangingPunct="1">
              <a:defRPr/>
            </a:pPr>
            <a:r>
              <a:rPr lang="it-IT" sz="2400" b="1" dirty="0" smtClean="0"/>
              <a:t>COSA STUDIA?</a:t>
            </a:r>
          </a:p>
          <a:p>
            <a:pPr marL="609600" indent="-609600" eaLnBrk="1" hangingPunct="1">
              <a:defRPr/>
            </a:pPr>
            <a:r>
              <a:rPr lang="it-IT" sz="2400" b="1" dirty="0" smtClean="0"/>
              <a:t>A COSA SERVE?</a:t>
            </a:r>
          </a:p>
        </p:txBody>
      </p:sp>
      <p:sp>
        <p:nvSpPr>
          <p:cNvPr id="23556" name="Segnaposto numero diapositiva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481A4C8-9D45-4101-8E9E-14122DAB4389}" type="slidenum">
              <a:rPr lang="it-IT" altLang="it-IT" smtClean="0"/>
              <a:pPr eaLnBrk="1" hangingPunct="1"/>
              <a:t>8</a:t>
            </a:fld>
            <a:endParaRPr lang="it-IT" altLang="it-IT" smtClean="0"/>
          </a:p>
        </p:txBody>
      </p:sp>
      <p:pic>
        <p:nvPicPr>
          <p:cNvPr id="23557" name="Picture 4" descr="D:\Archivio\Ricerca\Riccardo Roncella\Valigia\Introduzione al corso\questionmarkSmall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52400" y="2438400"/>
            <a:ext cx="8763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spcBef>
                <a:spcPct val="20000"/>
              </a:spcBef>
              <a:defRPr/>
            </a:pPr>
            <a:r>
              <a:rPr lang="it-IT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DEFINIZIONE:</a:t>
            </a:r>
            <a:endParaRPr lang="it-IT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just" eaLnBrk="1" hangingPunct="1">
              <a:spcBef>
                <a:spcPct val="20000"/>
              </a:spcBef>
              <a:defRPr/>
            </a:pPr>
            <a:r>
              <a:rPr lang="it-IT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Il Telerilevamento (Remote Sensing) è quell’insieme di </a:t>
            </a:r>
            <a:r>
              <a:rPr lang="it-IT" sz="24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tecniche</a:t>
            </a:r>
            <a:r>
              <a:rPr lang="it-IT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it-IT" sz="24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strumenti</a:t>
            </a:r>
            <a:r>
              <a:rPr lang="it-IT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e </a:t>
            </a:r>
            <a:r>
              <a:rPr lang="it-IT" sz="24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mezzi interpretativi</a:t>
            </a:r>
            <a:r>
              <a:rPr lang="it-IT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che permettono di estendere e migliorare le capacità percettive dell’occhio, fornendo all’osservatore informazioni </a:t>
            </a:r>
            <a:r>
              <a:rPr lang="it-IT" sz="24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qualitative</a:t>
            </a:r>
            <a:r>
              <a:rPr lang="it-IT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e </a:t>
            </a:r>
            <a:r>
              <a:rPr lang="it-IT" sz="24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quantitative</a:t>
            </a:r>
            <a:r>
              <a:rPr lang="it-IT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su oggetti posti a distanza.</a:t>
            </a:r>
            <a:endParaRPr lang="it-IT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r" eaLnBrk="1" hangingPunct="1">
              <a:spcBef>
                <a:spcPct val="20000"/>
              </a:spcBef>
              <a:defRPr/>
            </a:pPr>
            <a:r>
              <a:rPr lang="it-IT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</a:t>
            </a:r>
            <a:r>
              <a:rPr lang="it-IT" sz="2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Lechi</a:t>
            </a:r>
            <a:r>
              <a:rPr lang="it-IT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et al.)</a:t>
            </a:r>
            <a:endParaRPr lang="it-IT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0470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zione Fotogrammetria">
  <a:themeElements>
    <a:clrScheme name="Personalizzato 2">
      <a:dk1>
        <a:srgbClr val="FFFFFF"/>
      </a:dk1>
      <a:lt1>
        <a:srgbClr val="808080"/>
      </a:lt1>
      <a:dk2>
        <a:srgbClr val="FFFFFF"/>
      </a:dk2>
      <a:lt2>
        <a:srgbClr val="808080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Lezione Fotogrammetri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zione Fotogrammetri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e Fotogrammetri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e Fotogrammetri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e Fotogrammetri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e Fotogrammetri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e Fotogrammetri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zione Fotogrammetri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zione Fotogrammetri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zione Fotogrammetri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zione Fotogrammetri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zione Fotogrammetri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zione Fotogrammetri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8E37ABCAFE571448E8A6B26AA95BA32" ma:contentTypeVersion="11" ma:contentTypeDescription="Creare un nuovo documento." ma:contentTypeScope="" ma:versionID="19a8ba31a613f85ca171eb37b74552ce">
  <xsd:schema xmlns:xsd="http://www.w3.org/2001/XMLSchema" xmlns:xs="http://www.w3.org/2001/XMLSchema" xmlns:p="http://schemas.microsoft.com/office/2006/metadata/properties" xmlns:ns3="7ce7893a-4285-49ca-866e-e41d83f0d646" xmlns:ns4="52ba741d-2b8d-4097-8725-79d15625e3f2" targetNamespace="http://schemas.microsoft.com/office/2006/metadata/properties" ma:root="true" ma:fieldsID="6ee29b40b2c07c1558ff8acae57c8f17" ns3:_="" ns4:_="">
    <xsd:import namespace="7ce7893a-4285-49ca-866e-e41d83f0d646"/>
    <xsd:import namespace="52ba741d-2b8d-4097-8725-79d15625e3f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e7893a-4285-49ca-866e-e41d83f0d64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suggerimento condivisione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ba741d-2b8d-4097-8725-79d15625e3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6A13D56-F654-4827-810E-C00192F7F5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5C5532-7C80-4BB7-9E55-9A78A1ADAA7E}">
  <ds:schemaRefs>
    <ds:schemaRef ds:uri="http://purl.org/dc/elements/1.1/"/>
    <ds:schemaRef ds:uri="http://schemas.microsoft.com/office/2006/metadata/properties"/>
    <ds:schemaRef ds:uri="7ce7893a-4285-49ca-866e-e41d83f0d646"/>
    <ds:schemaRef ds:uri="http://schemas.microsoft.com/office/infopath/2007/PartnerControls"/>
    <ds:schemaRef ds:uri="http://schemas.microsoft.com/office/2006/documentManagement/types"/>
    <ds:schemaRef ds:uri="52ba741d-2b8d-4097-8725-79d15625e3f2"/>
    <ds:schemaRef ds:uri="http://purl.org/dc/dcmitype/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3F6AA80-5A6B-4532-A7E7-1293716472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e7893a-4285-49ca-866e-e41d83f0d646"/>
    <ds:schemaRef ds:uri="52ba741d-2b8d-4097-8725-79d15625e3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2554</TotalTime>
  <Words>3782</Words>
  <Application>Microsoft Office PowerPoint</Application>
  <PresentationFormat>Presentazione su schermo (4:3)</PresentationFormat>
  <Paragraphs>454</Paragraphs>
  <Slides>64</Slides>
  <Notes>1</Notes>
  <HiddenSlides>0</HiddenSlides>
  <MMClips>3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64</vt:i4>
      </vt:variant>
    </vt:vector>
  </HeadingPairs>
  <TitlesOfParts>
    <vt:vector size="74" baseType="lpstr">
      <vt:lpstr>Arial</vt:lpstr>
      <vt:lpstr>Cambria Math</vt:lpstr>
      <vt:lpstr>Symbol</vt:lpstr>
      <vt:lpstr>Times New Roman</vt:lpstr>
      <vt:lpstr>Wingdings</vt:lpstr>
      <vt:lpstr>ZapfHumnst BT</vt:lpstr>
      <vt:lpstr>Lezione Fotogrammetria</vt:lpstr>
      <vt:lpstr>Documento</vt:lpstr>
      <vt:lpstr>Equation</vt:lpstr>
      <vt:lpstr>AutoCAD</vt:lpstr>
      <vt:lpstr>Presentazione standard di PowerPoint</vt:lpstr>
      <vt:lpstr>INFORMAZIONI GENERALI</vt:lpstr>
      <vt:lpstr>MODALITA’ D’ESAME</vt:lpstr>
      <vt:lpstr>TESTI CONSIGLIATI</vt:lpstr>
      <vt:lpstr>SEMINARI, VISITE ed ESERCITAZIONI</vt:lpstr>
      <vt:lpstr>FOTOGRAMMETRIA</vt:lpstr>
      <vt:lpstr>FOTOGRAMMETRIA</vt:lpstr>
      <vt:lpstr>FOTOGRAMMETRIA</vt:lpstr>
      <vt:lpstr>TELERILEVAMENTO</vt:lpstr>
      <vt:lpstr>TELERILEVAMENTO</vt:lpstr>
      <vt:lpstr>TELERILEVAMENTO</vt:lpstr>
      <vt:lpstr>TELERILEVAMENTO</vt:lpstr>
      <vt:lpstr>ALCUNI CAMPI DI APPLICAZIONE DELLA FOTOGRAMMETRIA</vt:lpstr>
      <vt:lpstr>CAMPI DI APPLICAZIONE DELLA FOTOGRAMMETRIA</vt:lpstr>
      <vt:lpstr>CAMPI DI APPLICAZIONE DELLA FOTOGRAMMETRIA</vt:lpstr>
      <vt:lpstr>CAMPI DI APPLICAZIONE DELLA FOTOGRAMMETRIA</vt:lpstr>
      <vt:lpstr>CAMPI DI APPLICAZIONE DELLA FOTOGRAMMETRIA</vt:lpstr>
      <vt:lpstr>I PRODOTTI</vt:lpstr>
      <vt:lpstr>I PRODOTTI</vt:lpstr>
      <vt:lpstr>I PRODOTTI DELLA FOTOGRAMMETRIA AEREA</vt:lpstr>
      <vt:lpstr>I PRODOTTI DELLA FOTOGRAMMETRIA AEREA</vt:lpstr>
      <vt:lpstr>I PRODOTTI DELLA FOTOGRAMMETRIA AEREA</vt:lpstr>
      <vt:lpstr>I PRODOTTI DELLA FOTOGRAMMETRIA AEREA</vt:lpstr>
      <vt:lpstr>I PRODOTTI DELLA FOTOGRAMMETRIA TERRESTRE</vt:lpstr>
      <vt:lpstr>I PRODOTTI DELLA FOTOGRAMMETRIA TERRESTRE</vt:lpstr>
      <vt:lpstr>I PRODOTTI DELLA FOTOGRAMMETRIA TERRESTRE</vt:lpstr>
      <vt:lpstr>INTEGRAZIONE FOTOGRAMMETRIA AEREA E TERRESTRE</vt:lpstr>
      <vt:lpstr>I PRODOTTI DELLA FOTOGRAMMETRIA TERRESTRE</vt:lpstr>
      <vt:lpstr>I PRODOTTI DELLA FOTOGRAMMETRIA TERRESTRE</vt:lpstr>
      <vt:lpstr>I PRODOTTI DELLA FOTOGRAMMETRIA TERRESTRE</vt:lpstr>
      <vt:lpstr>I PRODOTTI DELLA FOTOGRAMMETRIA TERRESTRE</vt:lpstr>
      <vt:lpstr>FORMAZIONE DELL’IMMAGINE SUL FOTOGRAMMA</vt:lpstr>
      <vt:lpstr>FORMAZIONE DELL’IMMAGINE SUL FOTOGRAMMA</vt:lpstr>
      <vt:lpstr>ANALOGIE FOTOGRAMMETRIA - TEODOLITE</vt:lpstr>
      <vt:lpstr>ANALOGIE FOTOGRAMMETRIA - TEODOLITE</vt:lpstr>
      <vt:lpstr>ANALOGIE FOTOGRAMMETRIA - TEODOLITE</vt:lpstr>
      <vt:lpstr>GLI SPAZI IN FOTOGRAMMETRIA</vt:lpstr>
      <vt:lpstr>GLI SPAZI IN FOTOGRAMMETRIA</vt:lpstr>
      <vt:lpstr>IL PROBLEMA DELL’ORIENTAMENTO</vt:lpstr>
      <vt:lpstr>IL PROBLEMA DELL’ORIENTAMENTO</vt:lpstr>
      <vt:lpstr>IL PROBLEMA DELL’ORIENTAMENTO</vt:lpstr>
      <vt:lpstr>IL PROCESSO FOTOGRAMMETRICO</vt:lpstr>
      <vt:lpstr>IL PROCESSO FOTOGRAMMETRICO</vt:lpstr>
      <vt:lpstr>IL PROCESSO FOTOGRAMMETRICO</vt:lpstr>
      <vt:lpstr>PROGRAMMA SINTETICO DEL CORSO</vt:lpstr>
      <vt:lpstr>Richiami teorici</vt:lpstr>
      <vt:lpstr>Richiami teorici</vt:lpstr>
      <vt:lpstr>Richiami teorici</vt:lpstr>
      <vt:lpstr>Richiami teorici</vt:lpstr>
      <vt:lpstr>Richiami teorici</vt:lpstr>
      <vt:lpstr>ROTAZIONI NEL PIANO</vt:lpstr>
      <vt:lpstr>ROTAZIONI NEL PIANO</vt:lpstr>
      <vt:lpstr>ROTAZIONI NELLO SPAZIO</vt:lpstr>
      <vt:lpstr>ANGOLI EULERIANI</vt:lpstr>
      <vt:lpstr>ANGOLI CARDANICI</vt:lpstr>
      <vt:lpstr>ANGOLI CARDANICI</vt:lpstr>
      <vt:lpstr>ANGOLI CARDANICI</vt:lpstr>
      <vt:lpstr>ANGOLI CARDANICI</vt:lpstr>
      <vt:lpstr>ANGOLI CARDANICI</vt:lpstr>
      <vt:lpstr>ANGOLI CARDANICI</vt:lpstr>
      <vt:lpstr>ANGOLI CARDANICI</vt:lpstr>
      <vt:lpstr>TRASFORMAZIONE DI HELMERT</vt:lpstr>
      <vt:lpstr>TRASFORMAZIONE DI HELMERT</vt:lpstr>
      <vt:lpstr>TRASFORMAZIONE DI HELMERT</vt:lpstr>
    </vt:vector>
  </TitlesOfParts>
  <Company>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Riccardo Roncella</dc:creator>
  <cp:lastModifiedBy>Reviewer</cp:lastModifiedBy>
  <cp:revision>94</cp:revision>
  <dcterms:created xsi:type="dcterms:W3CDTF">2004-11-30T15:04:59Z</dcterms:created>
  <dcterms:modified xsi:type="dcterms:W3CDTF">2020-09-22T10:56:20Z</dcterms:modified>
</cp:coreProperties>
</file>