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3" r:id="rId4"/>
  </p:sldMasterIdLst>
  <p:notesMasterIdLst>
    <p:notesMasterId r:id="rId30"/>
  </p:notesMasterIdLst>
  <p:handoutMasterIdLst>
    <p:handoutMasterId r:id="rId31"/>
  </p:handoutMasterIdLst>
  <p:sldIdLst>
    <p:sldId id="258" r:id="rId5"/>
    <p:sldId id="259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60" r:id="rId16"/>
    <p:sldId id="261" r:id="rId17"/>
    <p:sldId id="262" r:id="rId18"/>
    <p:sldId id="263" r:id="rId19"/>
    <p:sldId id="264" r:id="rId20"/>
    <p:sldId id="265" r:id="rId21"/>
    <p:sldId id="267" r:id="rId22"/>
    <p:sldId id="284" r:id="rId23"/>
    <p:sldId id="268" r:id="rId24"/>
    <p:sldId id="283" r:id="rId25"/>
    <p:sldId id="285" r:id="rId26"/>
    <p:sldId id="269" r:id="rId27"/>
    <p:sldId id="270" r:id="rId28"/>
    <p:sldId id="272" r:id="rId29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8" autoAdjust="0"/>
    <p:restoredTop sz="94640" autoAdjust="0"/>
  </p:normalViewPr>
  <p:slideViewPr>
    <p:cSldViewPr>
      <p:cViewPr varScale="1">
        <p:scale>
          <a:sx n="119" d="100"/>
          <a:sy n="119" d="100"/>
        </p:scale>
        <p:origin x="15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CLOSE-RANGE PHOTGRAMMETRY AND MULTIPLE VIEW GEOMETRY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2598E1-741C-4405-AB32-66C3D975F9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CLOSE-RANGE PHOTGRAMMETRY AND MULTIPLE VIEW GEOMETRY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A94AFD-8B54-47DD-B9DC-C9EA2414B7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1300" smtClean="0">
                <a:solidFill>
                  <a:schemeClr val="tx2"/>
                </a:solidFill>
              </a:rPr>
              <a:t>CLOSE-RANGE PHOTGRAMMETRY AND MULTIPLE VIEW GEOMETRY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455C4119-5D71-4113-B7BC-1CA3E7082243}" type="slidenum">
              <a:rPr lang="it-IT" altLang="it-IT" sz="1300" smtClean="0">
                <a:solidFill>
                  <a:schemeClr val="tx2"/>
                </a:solidFill>
              </a:rPr>
              <a:pPr>
                <a:spcBef>
                  <a:spcPct val="20000"/>
                </a:spcBef>
              </a:pPr>
              <a:t>0</a:t>
            </a:fld>
            <a:endParaRPr lang="it-IT" altLang="it-IT" sz="1300" smtClean="0">
              <a:solidFill>
                <a:schemeClr val="tx2"/>
              </a:solidFill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969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56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802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892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242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593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47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396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065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89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129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194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786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828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822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770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18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73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69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5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07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45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108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84180-CC42-48E0-94E7-2F92C7EC328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82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22852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7950" y="690563"/>
            <a:ext cx="8928100" cy="5691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1BDF-9BA5-41C6-B84B-4D3E9A2AA4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5816017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3373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33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A3561-F8E7-44F9-8EB2-8A16FFCF74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176949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690563"/>
            <a:ext cx="8928100" cy="5691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F734-7D18-465F-859D-5F2E2BE768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438046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54D7-3636-4907-8A86-686981CA39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488845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950" y="690563"/>
            <a:ext cx="4387850" cy="56911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690563"/>
            <a:ext cx="4387850" cy="56911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F660-9A32-458B-B738-CCD0B034A1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914432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0C93-AFF9-48A6-942C-1483146AC8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443125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33C80-69B9-4BDB-A490-6EB46D9278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923506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14A7B-58EB-4CE8-9289-D2172CCA71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579238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3243-1CEB-4E39-A87D-407EA6CABC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580831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03CD-9C39-44F2-A405-079982217B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917542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27" name="Picture 6" descr="Logo_bianc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13488"/>
            <a:ext cx="5461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CasellaDiTesto 7"/>
          <p:cNvSpPr txBox="1">
            <a:spLocks noChangeArrowheads="1"/>
          </p:cNvSpPr>
          <p:nvPr userDrawn="1"/>
        </p:nvSpPr>
        <p:spPr bwMode="auto">
          <a:xfrm>
            <a:off x="931863" y="6353175"/>
            <a:ext cx="760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800" b="1">
                <a:solidFill>
                  <a:schemeClr val="bg1"/>
                </a:solidFill>
              </a:rPr>
              <a:t>UNIVERSITA’ DEGLI STUDI DI PARMA – DIPARTIMENTO DI INGEGNERIA E ARCHITETTURA </a:t>
            </a:r>
          </a:p>
          <a:p>
            <a:r>
              <a:rPr lang="it-IT" altLang="it-IT" sz="800" b="1">
                <a:solidFill>
                  <a:schemeClr val="bg1"/>
                </a:solidFill>
              </a:rPr>
              <a:t>CORSO DI FOTOGRAMMETRIA E TELERILEVAMENTO – LAUREA MAGISTRALE IN INGEGNERIA PER L’AMBIENTE E IL TERRITORIO</a:t>
            </a:r>
          </a:p>
          <a:p>
            <a:r>
              <a:rPr lang="it-IT" altLang="it-IT" sz="800" b="1">
                <a:solidFill>
                  <a:schemeClr val="bg1"/>
                </a:solidFill>
              </a:rPr>
              <a:t>Prof.  Riccardo Roncella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1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microsoft.com/office/2007/relationships/hdphoto" Target="../media/hdphoto2.wdp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40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838200" y="4235450"/>
            <a:ext cx="7239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6600"/>
              </a:buClr>
            </a:pPr>
            <a:endParaRPr lang="it-IT" altLang="it-IT" sz="2100">
              <a:solidFill>
                <a:schemeClr val="tx2"/>
              </a:solidFill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468313" y="4181475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METODI DI MATCHING</a:t>
            </a:r>
            <a:endParaRPr lang="it-IT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2205038"/>
            <a:ext cx="81534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CORSO DI FOTOGRAMMETRIA E TELERILEVAMENTO</a:t>
            </a:r>
          </a:p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Prof. Riccardo </a:t>
            </a:r>
            <a:r>
              <a:rPr lang="it-IT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Roncella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BASED MATCHING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7504" y="683880"/>
            <a:ext cx="8784976" cy="627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Una volta ottenuti gli elementi di interesse nei diversi fotogrammi bisogna procedere all’accoppiamento dei punti </a:t>
            </a:r>
            <a:r>
              <a:rPr lang="it-IT" sz="1900" dirty="0" smtClean="0">
                <a:latin typeface="Baskerville Old Face" panose="02020602080505020303" pitchFamily="18" charset="0"/>
              </a:rPr>
              <a:t>omologhi. </a:t>
            </a:r>
          </a:p>
          <a:p>
            <a:pPr>
              <a:spcAft>
                <a:spcPts val="600"/>
              </a:spcAft>
              <a:defRPr/>
            </a:pPr>
            <a:r>
              <a:rPr lang="it-IT" sz="1900" dirty="0" smtClean="0">
                <a:latin typeface="Baskerville Old Face" panose="02020602080505020303" pitchFamily="18" charset="0"/>
              </a:rPr>
              <a:t>Diversi </a:t>
            </a:r>
            <a:r>
              <a:rPr lang="it-IT" sz="1900" dirty="0">
                <a:latin typeface="Baskerville Old Face" panose="02020602080505020303" pitchFamily="18" charset="0"/>
              </a:rPr>
              <a:t>criteri possono essere utilizzati per l’accoppiamento dei </a:t>
            </a:r>
            <a:r>
              <a:rPr lang="it-IT" sz="1900" dirty="0" smtClean="0">
                <a:latin typeface="Baskerville Old Face" panose="02020602080505020303" pitchFamily="18" charset="0"/>
              </a:rPr>
              <a:t>punti</a:t>
            </a:r>
          </a:p>
          <a:p>
            <a:pPr>
              <a:spcBef>
                <a:spcPct val="20000"/>
              </a:spcBef>
              <a:spcAft>
                <a:spcPts val="300"/>
              </a:spcAft>
              <a:defRPr/>
            </a:pPr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GEOMETRIA</a:t>
            </a:r>
            <a:r>
              <a:rPr lang="it-IT" sz="1900" dirty="0">
                <a:latin typeface="Baskerville Old Face" panose="02020602080505020303" pitchFamily="18" charset="0"/>
              </a:rPr>
              <a:t>: 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La ricerca del punto individuato sull’altra immagine può essere onerosa, dal </a:t>
            </a:r>
            <a:r>
              <a:rPr lang="it-IT" sz="1900" dirty="0" smtClean="0">
                <a:latin typeface="Baskerville Old Face" panose="02020602080505020303" pitchFamily="18" charset="0"/>
              </a:rPr>
              <a:t>punto </a:t>
            </a:r>
            <a:r>
              <a:rPr lang="it-IT" sz="1900" dirty="0">
                <a:latin typeface="Baskerville Old Face" panose="02020602080505020303" pitchFamily="18" charset="0"/>
              </a:rPr>
              <a:t>di vista dei calcoli e dei tempi di elaborazione, se si considera l’intera immagine</a:t>
            </a:r>
            <a:r>
              <a:rPr lang="it-IT" sz="1900" dirty="0">
                <a:latin typeface="Baskerville Old Face" panose="02020602080505020303" pitchFamily="18" charset="0"/>
                <a:sym typeface="Wingdings" panose="05000000000000000000" pitchFamily="2" charset="2"/>
              </a:rPr>
              <a:t> Si può pensare di ridurre lo spazio di ricerca tra i fotogrammi con 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opportuni accorgimenti.</a:t>
            </a:r>
            <a:endParaRPr lang="it-IT" sz="1900" dirty="0">
              <a:latin typeface="Baskerville Old Face" panose="02020602080505020303" pitchFamily="18" charset="0"/>
            </a:endParaRPr>
          </a:p>
          <a:p>
            <a:pPr marL="34290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v"/>
              <a:defRPr/>
            </a:pPr>
            <a:r>
              <a:rPr lang="it-IT" dirty="0" smtClean="0">
                <a:latin typeface="Baskerville Old Face" panose="02020602080505020303" pitchFamily="18" charset="0"/>
              </a:rPr>
              <a:t>SCOMPOSIZIONE PIRAMIDALE DELLE IMMAGINI:  </a:t>
            </a:r>
            <a:r>
              <a:rPr lang="it-IT" dirty="0">
                <a:latin typeface="Baskerville Old Face" panose="02020602080505020303" pitchFamily="18" charset="0"/>
              </a:rPr>
              <a:t>ricampionamento dell’immagine originale in una serie di immagini a risoluzione ridotta. </a:t>
            </a:r>
            <a:r>
              <a:rPr lang="it-IT" dirty="0" smtClean="0">
                <a:latin typeface="Baskerville Old Face" panose="02020602080505020303" pitchFamily="18" charset="0"/>
              </a:rPr>
              <a:t>Approccio </a:t>
            </a:r>
          </a:p>
          <a:p>
            <a:pPr>
              <a:spcAft>
                <a:spcPts val="300"/>
              </a:spcAft>
              <a:buSzPct val="60000"/>
              <a:defRPr/>
            </a:pPr>
            <a:r>
              <a:rPr lang="it-IT" dirty="0">
                <a:latin typeface="Baskerville Old Face" panose="02020602080505020303" pitchFamily="18" charset="0"/>
              </a:rPr>
              <a:t> </a:t>
            </a:r>
            <a:r>
              <a:rPr lang="it-IT" dirty="0" smtClean="0">
                <a:latin typeface="Baskerville Old Face" panose="02020602080505020303" pitchFamily="18" charset="0"/>
              </a:rPr>
              <a:t>     di tipo gerarchico che consente di limitare l’area di ricerca del punto.</a:t>
            </a:r>
            <a:endParaRPr lang="it-IT" dirty="0">
              <a:latin typeface="Baskerville Old Face" panose="02020602080505020303" pitchFamily="18" charset="0"/>
            </a:endParaRPr>
          </a:p>
          <a:p>
            <a:pPr marL="285750" indent="-285750">
              <a:spcBef>
                <a:spcPct val="20000"/>
              </a:spcBef>
              <a:spcAft>
                <a:spcPts val="3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it-IT" dirty="0" smtClean="0">
                <a:latin typeface="Baskerville Old Face" panose="02020602080505020303" pitchFamily="18" charset="0"/>
              </a:rPr>
              <a:t>GEOMETRIA </a:t>
            </a:r>
            <a:r>
              <a:rPr lang="it-IT" dirty="0">
                <a:latin typeface="Baskerville Old Face" panose="02020602080505020303" pitchFamily="18" charset="0"/>
              </a:rPr>
              <a:t>EPIPOLARE (EQ. DI COMPLANARITA</a:t>
            </a:r>
            <a:r>
              <a:rPr lang="it-IT" dirty="0" smtClean="0">
                <a:latin typeface="Baskerville Old Face" panose="02020602080505020303" pitchFamily="18" charset="0"/>
              </a:rPr>
              <a:t>’): i punti omologhi vengono ricercati soltanto lungo una direzione (presuppone che siano noti i parametri di orientamento)</a:t>
            </a:r>
            <a:endParaRPr lang="it-IT" dirty="0">
              <a:latin typeface="Baskerville Old Face" panose="02020602080505020303" pitchFamily="18" charset="0"/>
            </a:endParaRPr>
          </a:p>
          <a:p>
            <a:pPr marL="285750" indent="-285750">
              <a:spcBef>
                <a:spcPct val="20000"/>
              </a:spcBef>
              <a:spcAft>
                <a:spcPts val="1000"/>
              </a:spcAft>
              <a:buSzPct val="60000"/>
              <a:buFont typeface="Wingdings" panose="05000000000000000000" pitchFamily="2" charset="2"/>
              <a:buChar char="v"/>
              <a:defRPr/>
            </a:pPr>
            <a:r>
              <a:rPr lang="it-IT" dirty="0">
                <a:latin typeface="Baskerville Old Face" panose="02020602080505020303" pitchFamily="18" charset="0"/>
              </a:rPr>
              <a:t> </a:t>
            </a:r>
            <a:r>
              <a:rPr lang="it-IT" dirty="0" smtClean="0">
                <a:latin typeface="Baskerville Old Face" panose="02020602080505020303" pitchFamily="18" charset="0"/>
              </a:rPr>
              <a:t>EQUAZIONI </a:t>
            </a:r>
            <a:r>
              <a:rPr lang="it-IT" dirty="0">
                <a:latin typeface="Baskerville Old Face" panose="02020602080505020303" pitchFamily="18" charset="0"/>
              </a:rPr>
              <a:t>DI COLLINEARITA</a:t>
            </a:r>
            <a:r>
              <a:rPr lang="it-IT" sz="1900" dirty="0" smtClean="0">
                <a:latin typeface="Baskerville Old Face" panose="02020602080505020303" pitchFamily="18" charset="0"/>
              </a:rPr>
              <a:t>’</a:t>
            </a:r>
            <a:endParaRPr lang="it-IT" sz="1900" dirty="0">
              <a:latin typeface="Baskerville Old Face" panose="02020602080505020303" pitchFamily="18" charset="0"/>
            </a:endParaRPr>
          </a:p>
          <a:p>
            <a:pPr>
              <a:spcBef>
                <a:spcPct val="20000"/>
              </a:spcBef>
              <a:spcAft>
                <a:spcPts val="300"/>
              </a:spcAft>
              <a:defRPr/>
            </a:pPr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RADIOMETRIA</a:t>
            </a:r>
            <a:r>
              <a:rPr lang="it-IT" sz="1900" dirty="0">
                <a:latin typeface="Baskerville Old Face" panose="02020602080505020303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v"/>
              <a:defRPr/>
            </a:pPr>
            <a:r>
              <a:rPr lang="it-IT" dirty="0" smtClean="0">
                <a:latin typeface="Baskerville Old Face" panose="02020602080505020303" pitchFamily="18" charset="0"/>
              </a:rPr>
              <a:t>SI </a:t>
            </a:r>
            <a:r>
              <a:rPr lang="it-IT" dirty="0">
                <a:latin typeface="Baskerville Old Face" panose="02020602080505020303" pitchFamily="18" charset="0"/>
              </a:rPr>
              <a:t>UTILIZZA DI SOLITO UN QUALCHE CRITERIO DI SOMIGLIANZA DI TIPO AREA BASED (Cross-</a:t>
            </a:r>
            <a:r>
              <a:rPr lang="it-IT" dirty="0" err="1">
                <a:latin typeface="Baskerville Old Face" panose="02020602080505020303" pitchFamily="18" charset="0"/>
              </a:rPr>
              <a:t>Corr</a:t>
            </a:r>
            <a:r>
              <a:rPr lang="it-IT" dirty="0">
                <a:latin typeface="Baskerville Old Face" panose="02020602080505020303" pitchFamily="18" charset="0"/>
              </a:rPr>
              <a:t>., LSM, </a:t>
            </a:r>
            <a:r>
              <a:rPr lang="it-IT" dirty="0" err="1">
                <a:latin typeface="Baskerville Old Face" panose="02020602080505020303" pitchFamily="18" charset="0"/>
              </a:rPr>
              <a:t>etc</a:t>
            </a:r>
            <a:r>
              <a:rPr lang="it-IT" dirty="0" smtClean="0">
                <a:latin typeface="Baskerville Old Face" panose="02020602080505020303" pitchFamily="18" charset="0"/>
              </a:rPr>
              <a:t>…)</a:t>
            </a:r>
          </a:p>
          <a:p>
            <a:pPr>
              <a:spcBef>
                <a:spcPct val="20000"/>
              </a:spcBef>
              <a:buSzPct val="50000"/>
              <a:buFont typeface="Wingdings" pitchFamily="2" charset="2"/>
              <a:buChar char="q"/>
              <a:defRPr/>
            </a:pPr>
            <a:endParaRPr lang="it-IT" sz="19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633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BASED MATCHING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Group 5"/>
          <p:cNvGrpSpPr>
            <a:grpSpLocks/>
          </p:cNvGrpSpPr>
          <p:nvPr/>
        </p:nvGrpSpPr>
        <p:grpSpPr bwMode="auto">
          <a:xfrm>
            <a:off x="493713" y="765175"/>
            <a:ext cx="7496175" cy="3048000"/>
            <a:chOff x="311" y="1248"/>
            <a:chExt cx="5318" cy="2321"/>
          </a:xfrm>
        </p:grpSpPr>
        <p:pic>
          <p:nvPicPr>
            <p:cNvPr id="82" name="Picture 6" descr="c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" y="1252"/>
              <a:ext cx="369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7" descr="c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" y="1252"/>
              <a:ext cx="369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8" descr="c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" y="1252"/>
              <a:ext cx="37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9" descr="c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" y="1252"/>
              <a:ext cx="369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0" descr="c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1252"/>
              <a:ext cx="369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11" descr="c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" y="1702"/>
              <a:ext cx="362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12" descr="c2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" y="2080"/>
              <a:ext cx="36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13" descr="c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" y="2457"/>
              <a:ext cx="362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14" descr="c2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" y="2835"/>
              <a:ext cx="363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15" descr="c2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" y="3212"/>
              <a:ext cx="363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16"/>
            <p:cNvSpPr>
              <a:spLocks noChangeArrowheads="1"/>
            </p:cNvSpPr>
            <p:nvPr/>
          </p:nvSpPr>
          <p:spPr bwMode="auto">
            <a:xfrm>
              <a:off x="3884" y="3181"/>
              <a:ext cx="419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0.99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93" name="Rectangle 17"/>
            <p:cNvSpPr>
              <a:spLocks noChangeArrowheads="1"/>
            </p:cNvSpPr>
            <p:nvPr/>
          </p:nvSpPr>
          <p:spPr bwMode="auto">
            <a:xfrm>
              <a:off x="3463" y="3181"/>
              <a:ext cx="421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0.28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94" name="Rectangle 18"/>
            <p:cNvSpPr>
              <a:spLocks noChangeArrowheads="1"/>
            </p:cNvSpPr>
            <p:nvPr/>
          </p:nvSpPr>
          <p:spPr bwMode="auto">
            <a:xfrm>
              <a:off x="3041" y="3181"/>
              <a:ext cx="42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-0.45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auto">
            <a:xfrm>
              <a:off x="2619" y="3181"/>
              <a:ext cx="42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0.50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96" name="Rectangle 20"/>
            <p:cNvSpPr>
              <a:spLocks noChangeArrowheads="1"/>
            </p:cNvSpPr>
            <p:nvPr/>
          </p:nvSpPr>
          <p:spPr bwMode="auto">
            <a:xfrm>
              <a:off x="2197" y="3181"/>
              <a:ext cx="420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0.08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97" name="Rectangle 21"/>
            <p:cNvSpPr>
              <a:spLocks noChangeArrowheads="1"/>
            </p:cNvSpPr>
            <p:nvPr/>
          </p:nvSpPr>
          <p:spPr bwMode="auto">
            <a:xfrm>
              <a:off x="3884" y="2811"/>
              <a:ext cx="41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0.21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98" name="Rectangle 22"/>
            <p:cNvSpPr>
              <a:spLocks noChangeArrowheads="1"/>
            </p:cNvSpPr>
            <p:nvPr/>
          </p:nvSpPr>
          <p:spPr bwMode="auto">
            <a:xfrm>
              <a:off x="3463" y="2811"/>
              <a:ext cx="421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0.79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99" name="Rectangle 23"/>
            <p:cNvSpPr>
              <a:spLocks noChangeArrowheads="1"/>
            </p:cNvSpPr>
            <p:nvPr/>
          </p:nvSpPr>
          <p:spPr bwMode="auto">
            <a:xfrm>
              <a:off x="3041" y="2811"/>
              <a:ext cx="422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0.16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auto">
            <a:xfrm>
              <a:off x="2619" y="2811"/>
              <a:ext cx="422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0.49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01" name="Rectangle 25"/>
            <p:cNvSpPr>
              <a:spLocks noChangeArrowheads="1"/>
            </p:cNvSpPr>
            <p:nvPr/>
          </p:nvSpPr>
          <p:spPr bwMode="auto">
            <a:xfrm>
              <a:off x="2197" y="2811"/>
              <a:ext cx="42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-0.27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02" name="Rectangle 26"/>
            <p:cNvSpPr>
              <a:spLocks noChangeArrowheads="1"/>
            </p:cNvSpPr>
            <p:nvPr/>
          </p:nvSpPr>
          <p:spPr bwMode="auto">
            <a:xfrm>
              <a:off x="3884" y="2442"/>
              <a:ext cx="419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-0.75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03" name="Rectangle 27"/>
            <p:cNvSpPr>
              <a:spLocks noChangeArrowheads="1"/>
            </p:cNvSpPr>
            <p:nvPr/>
          </p:nvSpPr>
          <p:spPr bwMode="auto">
            <a:xfrm>
              <a:off x="3463" y="2442"/>
              <a:ext cx="421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0.15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04" name="Rectangle 28"/>
            <p:cNvSpPr>
              <a:spLocks noChangeArrowheads="1"/>
            </p:cNvSpPr>
            <p:nvPr/>
          </p:nvSpPr>
          <p:spPr bwMode="auto">
            <a:xfrm>
              <a:off x="3041" y="2442"/>
              <a:ext cx="42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0.73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05" name="Rectangle 29"/>
            <p:cNvSpPr>
              <a:spLocks noChangeArrowheads="1"/>
            </p:cNvSpPr>
            <p:nvPr/>
          </p:nvSpPr>
          <p:spPr bwMode="auto">
            <a:xfrm>
              <a:off x="2619" y="2442"/>
              <a:ext cx="42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-0.39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06" name="Rectangle 30"/>
            <p:cNvSpPr>
              <a:spLocks noChangeArrowheads="1"/>
            </p:cNvSpPr>
            <p:nvPr/>
          </p:nvSpPr>
          <p:spPr bwMode="auto">
            <a:xfrm>
              <a:off x="2197" y="2442"/>
              <a:ext cx="420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-0.18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07" name="Rectangle 31"/>
            <p:cNvSpPr>
              <a:spLocks noChangeArrowheads="1"/>
            </p:cNvSpPr>
            <p:nvPr/>
          </p:nvSpPr>
          <p:spPr bwMode="auto">
            <a:xfrm>
              <a:off x="3884" y="2072"/>
              <a:ext cx="41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0.72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08" name="Rectangle 32"/>
            <p:cNvSpPr>
              <a:spLocks noChangeArrowheads="1"/>
            </p:cNvSpPr>
            <p:nvPr/>
          </p:nvSpPr>
          <p:spPr bwMode="auto">
            <a:xfrm>
              <a:off x="3463" y="2072"/>
              <a:ext cx="421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0.51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09" name="Rectangle 33"/>
            <p:cNvSpPr>
              <a:spLocks noChangeArrowheads="1"/>
            </p:cNvSpPr>
            <p:nvPr/>
          </p:nvSpPr>
          <p:spPr bwMode="auto">
            <a:xfrm>
              <a:off x="3041" y="2072"/>
              <a:ext cx="422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-0.47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10" name="Rectangle 34"/>
            <p:cNvSpPr>
              <a:spLocks noChangeArrowheads="1"/>
            </p:cNvSpPr>
            <p:nvPr/>
          </p:nvSpPr>
          <p:spPr bwMode="auto">
            <a:xfrm>
              <a:off x="2619" y="2072"/>
              <a:ext cx="422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0.75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11" name="Rectangle 35"/>
            <p:cNvSpPr>
              <a:spLocks noChangeArrowheads="1"/>
            </p:cNvSpPr>
            <p:nvPr/>
          </p:nvSpPr>
          <p:spPr bwMode="auto">
            <a:xfrm>
              <a:off x="2197" y="2072"/>
              <a:ext cx="42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-0.05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3884" y="1703"/>
              <a:ext cx="41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0.19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13" name="Rectangle 37"/>
            <p:cNvSpPr>
              <a:spLocks noChangeArrowheads="1"/>
            </p:cNvSpPr>
            <p:nvPr/>
          </p:nvSpPr>
          <p:spPr bwMode="auto">
            <a:xfrm>
              <a:off x="3463" y="1703"/>
              <a:ext cx="421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-0.39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14" name="Rectangle 38"/>
            <p:cNvSpPr>
              <a:spLocks noChangeArrowheads="1"/>
            </p:cNvSpPr>
            <p:nvPr/>
          </p:nvSpPr>
          <p:spPr bwMode="auto">
            <a:xfrm>
              <a:off x="3041" y="1703"/>
              <a:ext cx="422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-0.16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15" name="Rectangle 39"/>
            <p:cNvSpPr>
              <a:spLocks noChangeArrowheads="1"/>
            </p:cNvSpPr>
            <p:nvPr/>
          </p:nvSpPr>
          <p:spPr bwMode="auto">
            <a:xfrm>
              <a:off x="2619" y="1703"/>
              <a:ext cx="422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-0.40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16" name="Rectangle 40"/>
            <p:cNvSpPr>
              <a:spLocks noChangeArrowheads="1"/>
            </p:cNvSpPr>
            <p:nvPr/>
          </p:nvSpPr>
          <p:spPr bwMode="auto">
            <a:xfrm>
              <a:off x="2197" y="1703"/>
              <a:ext cx="42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0.96</a:t>
              </a:r>
              <a:endParaRPr kumimoji="0" lang="en-GB" sz="1200" b="1" i="0" u="none" strike="noStrike" kern="0" cap="none" spc="0" normalizeH="0" baseline="0" noProof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17" name="Line 41"/>
            <p:cNvSpPr>
              <a:spLocks noChangeShapeType="1"/>
            </p:cNvSpPr>
            <p:nvPr/>
          </p:nvSpPr>
          <p:spPr bwMode="auto">
            <a:xfrm>
              <a:off x="2197" y="1703"/>
              <a:ext cx="2110" cy="0"/>
            </a:xfrm>
            <a:prstGeom prst="line">
              <a:avLst/>
            </a:prstGeom>
            <a:noFill/>
            <a:ln w="28575" cap="sq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18" name="Line 42"/>
            <p:cNvSpPr>
              <a:spLocks noChangeShapeType="1"/>
            </p:cNvSpPr>
            <p:nvPr/>
          </p:nvSpPr>
          <p:spPr bwMode="auto">
            <a:xfrm>
              <a:off x="2197" y="2072"/>
              <a:ext cx="2110" cy="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19" name="Line 43"/>
            <p:cNvSpPr>
              <a:spLocks noChangeShapeType="1"/>
            </p:cNvSpPr>
            <p:nvPr/>
          </p:nvSpPr>
          <p:spPr bwMode="auto">
            <a:xfrm>
              <a:off x="2197" y="2442"/>
              <a:ext cx="2110" cy="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20" name="Line 44"/>
            <p:cNvSpPr>
              <a:spLocks noChangeShapeType="1"/>
            </p:cNvSpPr>
            <p:nvPr/>
          </p:nvSpPr>
          <p:spPr bwMode="auto">
            <a:xfrm>
              <a:off x="2197" y="2811"/>
              <a:ext cx="2110" cy="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21" name="Line 45"/>
            <p:cNvSpPr>
              <a:spLocks noChangeShapeType="1"/>
            </p:cNvSpPr>
            <p:nvPr/>
          </p:nvSpPr>
          <p:spPr bwMode="auto">
            <a:xfrm>
              <a:off x="2197" y="3181"/>
              <a:ext cx="2110" cy="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22" name="Line 46"/>
            <p:cNvSpPr>
              <a:spLocks noChangeShapeType="1"/>
            </p:cNvSpPr>
            <p:nvPr/>
          </p:nvSpPr>
          <p:spPr bwMode="auto">
            <a:xfrm>
              <a:off x="2197" y="3550"/>
              <a:ext cx="2110" cy="0"/>
            </a:xfrm>
            <a:prstGeom prst="line">
              <a:avLst/>
            </a:prstGeom>
            <a:noFill/>
            <a:ln w="28575" cap="sq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23" name="Line 47"/>
            <p:cNvSpPr>
              <a:spLocks noChangeShapeType="1"/>
            </p:cNvSpPr>
            <p:nvPr/>
          </p:nvSpPr>
          <p:spPr bwMode="auto">
            <a:xfrm>
              <a:off x="2197" y="1703"/>
              <a:ext cx="0" cy="1847"/>
            </a:xfrm>
            <a:prstGeom prst="line">
              <a:avLst/>
            </a:prstGeom>
            <a:noFill/>
            <a:ln w="28575" cap="sq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24" name="Line 48"/>
            <p:cNvSpPr>
              <a:spLocks noChangeShapeType="1"/>
            </p:cNvSpPr>
            <p:nvPr/>
          </p:nvSpPr>
          <p:spPr bwMode="auto">
            <a:xfrm>
              <a:off x="2619" y="1703"/>
              <a:ext cx="0" cy="1847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25" name="Line 49"/>
            <p:cNvSpPr>
              <a:spLocks noChangeShapeType="1"/>
            </p:cNvSpPr>
            <p:nvPr/>
          </p:nvSpPr>
          <p:spPr bwMode="auto">
            <a:xfrm>
              <a:off x="3041" y="1703"/>
              <a:ext cx="0" cy="1847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26" name="Line 50"/>
            <p:cNvSpPr>
              <a:spLocks noChangeShapeType="1"/>
            </p:cNvSpPr>
            <p:nvPr/>
          </p:nvSpPr>
          <p:spPr bwMode="auto">
            <a:xfrm>
              <a:off x="3463" y="1703"/>
              <a:ext cx="0" cy="1847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27" name="Line 51"/>
            <p:cNvSpPr>
              <a:spLocks noChangeShapeType="1"/>
            </p:cNvSpPr>
            <p:nvPr/>
          </p:nvSpPr>
          <p:spPr bwMode="auto">
            <a:xfrm>
              <a:off x="3885" y="1703"/>
              <a:ext cx="0" cy="1847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28" name="Line 52"/>
            <p:cNvSpPr>
              <a:spLocks noChangeShapeType="1"/>
            </p:cNvSpPr>
            <p:nvPr/>
          </p:nvSpPr>
          <p:spPr bwMode="auto">
            <a:xfrm>
              <a:off x="4307" y="1703"/>
              <a:ext cx="0" cy="1847"/>
            </a:xfrm>
            <a:prstGeom prst="line">
              <a:avLst/>
            </a:prstGeom>
            <a:noFill/>
            <a:ln w="28575" cap="sq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pic>
          <p:nvPicPr>
            <p:cNvPr id="129" name="Picture 53" descr="kast1sq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" y="1801"/>
              <a:ext cx="1230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Text Box 54"/>
            <p:cNvSpPr txBox="1">
              <a:spLocks noChangeArrowheads="1"/>
            </p:cNvSpPr>
            <p:nvPr/>
          </p:nvSpPr>
          <p:spPr bwMode="auto">
            <a:xfrm>
              <a:off x="359" y="2616"/>
              <a:ext cx="23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it-IT" sz="24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1</a:t>
              </a:r>
              <a:endParaRPr kumimoji="0" lang="en-GB" altLang="it-IT" sz="24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31" name="Text Box 55"/>
            <p:cNvSpPr txBox="1">
              <a:spLocks noChangeArrowheads="1"/>
            </p:cNvSpPr>
            <p:nvPr/>
          </p:nvSpPr>
          <p:spPr bwMode="auto">
            <a:xfrm>
              <a:off x="1271" y="2666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it-IT" sz="24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5</a:t>
              </a:r>
              <a:endParaRPr kumimoji="0" lang="en-GB" altLang="it-IT" sz="24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32" name="Text Box 56"/>
            <p:cNvSpPr txBox="1">
              <a:spLocks noChangeArrowheads="1"/>
            </p:cNvSpPr>
            <p:nvPr/>
          </p:nvSpPr>
          <p:spPr bwMode="auto">
            <a:xfrm>
              <a:off x="1320" y="1946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it-IT" sz="24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2</a:t>
              </a:r>
              <a:endParaRPr kumimoji="0" lang="en-GB" altLang="it-IT" sz="24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33" name="Text Box 57"/>
            <p:cNvSpPr txBox="1">
              <a:spLocks noChangeArrowheads="1"/>
            </p:cNvSpPr>
            <p:nvPr/>
          </p:nvSpPr>
          <p:spPr bwMode="auto">
            <a:xfrm>
              <a:off x="1271" y="2137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it-IT" sz="24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4</a:t>
              </a:r>
              <a:endParaRPr kumimoji="0" lang="en-GB" altLang="it-IT" sz="24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34" name="Text Box 58"/>
            <p:cNvSpPr txBox="1">
              <a:spLocks noChangeArrowheads="1"/>
            </p:cNvSpPr>
            <p:nvPr/>
          </p:nvSpPr>
          <p:spPr bwMode="auto">
            <a:xfrm>
              <a:off x="1320" y="1753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it-IT" sz="24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3</a:t>
              </a:r>
              <a:endParaRPr kumimoji="0" lang="en-GB" altLang="it-IT" sz="24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pic>
          <p:nvPicPr>
            <p:cNvPr id="135" name="Picture 59" descr="kast2sq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" y="1248"/>
              <a:ext cx="1230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Text Box 60"/>
            <p:cNvSpPr txBox="1">
              <a:spLocks noChangeArrowheads="1"/>
            </p:cNvSpPr>
            <p:nvPr/>
          </p:nvSpPr>
          <p:spPr bwMode="auto">
            <a:xfrm>
              <a:off x="4478" y="2159"/>
              <a:ext cx="23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it-IT" sz="24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1</a:t>
              </a:r>
              <a:endParaRPr kumimoji="0" lang="en-GB" altLang="it-IT" sz="24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37" name="Text Box 61"/>
            <p:cNvSpPr txBox="1">
              <a:spLocks noChangeArrowheads="1"/>
            </p:cNvSpPr>
            <p:nvPr/>
          </p:nvSpPr>
          <p:spPr bwMode="auto">
            <a:xfrm>
              <a:off x="5390" y="2159"/>
              <a:ext cx="23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it-IT" sz="24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5</a:t>
              </a:r>
              <a:endParaRPr kumimoji="0" lang="en-GB" altLang="it-IT" sz="24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38" name="Text Box 62"/>
            <p:cNvSpPr txBox="1">
              <a:spLocks noChangeArrowheads="1"/>
            </p:cNvSpPr>
            <p:nvPr/>
          </p:nvSpPr>
          <p:spPr bwMode="auto">
            <a:xfrm>
              <a:off x="5342" y="1489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it-IT" sz="24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2</a:t>
              </a:r>
              <a:endParaRPr kumimoji="0" lang="en-GB" altLang="it-IT" sz="24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5293" y="1681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it-IT" sz="24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4</a:t>
              </a:r>
              <a:endParaRPr kumimoji="0" lang="en-GB" altLang="it-IT" sz="24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  <p:sp>
          <p:nvSpPr>
            <p:cNvPr id="140" name="Text Box 64"/>
            <p:cNvSpPr txBox="1">
              <a:spLocks noChangeArrowheads="1"/>
            </p:cNvSpPr>
            <p:nvPr/>
          </p:nvSpPr>
          <p:spPr bwMode="auto">
            <a:xfrm>
              <a:off x="5342" y="1248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it-IT" sz="24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rPr>
                <a:t>3</a:t>
              </a:r>
              <a:endParaRPr kumimoji="0" lang="en-GB" altLang="it-IT" sz="2400" b="0" i="0" u="none" strike="noStrike" kern="0" cap="none" spc="0" normalizeH="0" baseline="0" noProof="0" smtClean="0">
                <a:ln>
                  <a:noFill/>
                </a:ln>
                <a:uLnTx/>
                <a:uFillTx/>
                <a:latin typeface="Baskerville Old Face" panose="02020602080505020303" pitchFamily="18" charset="0"/>
              </a:endParaRPr>
            </a:p>
          </p:txBody>
        </p:sp>
      </p:grpSp>
      <p:grpSp>
        <p:nvGrpSpPr>
          <p:cNvPr id="141" name="Group 65"/>
          <p:cNvGrpSpPr>
            <a:grpSpLocks/>
          </p:cNvGrpSpPr>
          <p:nvPr/>
        </p:nvGrpSpPr>
        <p:grpSpPr bwMode="auto">
          <a:xfrm>
            <a:off x="1447800" y="3878263"/>
            <a:ext cx="6540500" cy="2297112"/>
            <a:chOff x="1435" y="2044"/>
            <a:chExt cx="4120" cy="1447"/>
          </a:xfrm>
        </p:grpSpPr>
        <p:pic>
          <p:nvPicPr>
            <p:cNvPr id="142" name="Picture 66" descr="image17_regions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" y="2049"/>
              <a:ext cx="1919" cy="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Picture 67" descr="image2_regions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2044"/>
              <a:ext cx="1913" cy="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47706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AREA BASED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5496" y="689446"/>
            <a:ext cx="9034584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>
                <a:latin typeface="Baskerville Old Face" panose="02020602080505020303" pitchFamily="18" charset="0"/>
              </a:rPr>
              <a:t>In un matching Area Based </a:t>
            </a:r>
            <a:r>
              <a:rPr lang="it-IT" dirty="0" smtClean="0">
                <a:latin typeface="Baskerville Old Face" panose="02020602080505020303" pitchFamily="18" charset="0"/>
              </a:rPr>
              <a:t>con approccio locale le </a:t>
            </a:r>
            <a:r>
              <a:rPr lang="it-IT" dirty="0">
                <a:latin typeface="Baskerville Old Face" panose="02020602080505020303" pitchFamily="18" charset="0"/>
              </a:rPr>
              <a:t>corrispondenze vengono stabilite in funzione del grado di similitudine dei toni di grigio nell’intorno del punto</a:t>
            </a:r>
            <a:r>
              <a:rPr lang="it-IT" dirty="0" smtClean="0">
                <a:latin typeface="Baskerville Old Face" panose="02020602080505020303" pitchFamily="18" charset="0"/>
              </a:rPr>
              <a:t>. Definizioni:</a:t>
            </a:r>
            <a:endParaRPr lang="it-IT" dirty="0">
              <a:latin typeface="Baskerville Old Face" panose="02020602080505020303" pitchFamily="18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IMMAGINE </a:t>
            </a:r>
            <a:r>
              <a:rPr lang="it-IT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MASTER </a:t>
            </a:r>
            <a:r>
              <a:rPr lang="it-IT" dirty="0">
                <a:latin typeface="Baskerville Old Face" panose="02020602080505020303" pitchFamily="18" charset="0"/>
              </a:rPr>
              <a:t>(o di riferimento):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>
                <a:latin typeface="Baskerville Old Face" panose="02020602080505020303" pitchFamily="18" charset="0"/>
              </a:rPr>
              <a:t>E’ l’immagine che contiene i punti di cui si vuole stimare la posizione omologa su un altro fotogramma. Può essere rappresentata da una funzione f(</a:t>
            </a:r>
            <a:r>
              <a:rPr lang="it-IT" dirty="0" err="1">
                <a:latin typeface="Baskerville Old Face" panose="02020602080505020303" pitchFamily="18" charset="0"/>
              </a:rPr>
              <a:t>x,y</a:t>
            </a:r>
            <a:r>
              <a:rPr lang="it-IT" dirty="0">
                <a:latin typeface="Baskerville Old Face" panose="02020602080505020303" pitchFamily="18" charset="0"/>
              </a:rPr>
              <a:t>).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IMMAGINE SLAVE </a:t>
            </a:r>
            <a:r>
              <a:rPr lang="it-IT" dirty="0">
                <a:latin typeface="Baskerville Old Face" panose="02020602080505020303" pitchFamily="18" charset="0"/>
              </a:rPr>
              <a:t>(o di servizio):</a:t>
            </a:r>
          </a:p>
          <a:p>
            <a:pPr fontAlgn="base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it-IT" dirty="0">
                <a:latin typeface="Baskerville Old Face" panose="02020602080505020303" pitchFamily="18" charset="0"/>
              </a:rPr>
              <a:t>E’ l’immagine in cui si cercano le corrispondenze. Può essere rappresentata da una funzione g(</a:t>
            </a:r>
            <a:r>
              <a:rPr lang="it-IT" dirty="0" err="1">
                <a:latin typeface="Baskerville Old Face" panose="02020602080505020303" pitchFamily="18" charset="0"/>
              </a:rPr>
              <a:t>x,y</a:t>
            </a:r>
            <a:r>
              <a:rPr lang="it-IT" dirty="0">
                <a:latin typeface="Baskerville Old Face" panose="02020602080505020303" pitchFamily="18" charset="0"/>
              </a:rPr>
              <a:t>).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TEMPLATE</a:t>
            </a:r>
            <a:r>
              <a:rPr lang="it-IT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>
                <a:latin typeface="Baskerville Old Face" panose="02020602080505020303" pitchFamily="18" charset="0"/>
              </a:rPr>
              <a:t>E’ la regione nell’immagine Master che rappresenta l’intorno del punto selezionato.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PATCH:</a:t>
            </a:r>
          </a:p>
          <a:p>
            <a:pPr fontAlgn="base">
              <a:spcBef>
                <a:spcPct val="20000"/>
              </a:spcBef>
              <a:spcAft>
                <a:spcPts val="800"/>
              </a:spcAft>
              <a:buFont typeface="Wingdings" pitchFamily="2" charset="2"/>
              <a:buNone/>
              <a:defRPr/>
            </a:pPr>
            <a:r>
              <a:rPr lang="it-IT" dirty="0">
                <a:latin typeface="Baskerville Old Face" panose="02020602080505020303" pitchFamily="18" charset="0"/>
              </a:rPr>
              <a:t>E’ la regione nell’immagine Slave di cui si vuole calcolare il grado di similitudine con la </a:t>
            </a:r>
            <a:r>
              <a:rPr lang="it-IT" dirty="0" err="1">
                <a:latin typeface="Baskerville Old Face" panose="02020602080505020303" pitchFamily="18" charset="0"/>
              </a:rPr>
              <a:t>Template</a:t>
            </a:r>
            <a:r>
              <a:rPr lang="it-IT" dirty="0">
                <a:latin typeface="Baskerville Old Face" panose="02020602080505020303" pitchFamily="18" charset="0"/>
              </a:rPr>
              <a:t>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u="sng" dirty="0" smtClean="0">
                <a:latin typeface="Baskerville Old Face" panose="02020602080505020303" pitchFamily="18" charset="0"/>
              </a:rPr>
              <a:t>Se il grado di similitudine fra Patch e </a:t>
            </a:r>
            <a:r>
              <a:rPr lang="it-IT" u="sng" dirty="0" err="1" smtClean="0">
                <a:latin typeface="Baskerville Old Face" panose="02020602080505020303" pitchFamily="18" charset="0"/>
              </a:rPr>
              <a:t>Template</a:t>
            </a:r>
            <a:r>
              <a:rPr lang="it-IT" u="sng" dirty="0" smtClean="0">
                <a:latin typeface="Baskerville Old Face" panose="02020602080505020303" pitchFamily="18" charset="0"/>
              </a:rPr>
              <a:t> è alto si può ipotizzare che i punti nel centro delle due regioni siano corrispondenti (omologhi).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 </a:t>
            </a:r>
            <a:r>
              <a:rPr lang="it-IT" dirty="0">
                <a:latin typeface="Baskerville Old Face" panose="02020602080505020303" pitchFamily="18" charset="0"/>
                <a:sym typeface="Wingdings" panose="05000000000000000000" pitchFamily="2" charset="2"/>
              </a:rPr>
              <a:t>per risolvere il problema della corrispondenza vengono impiegate </a:t>
            </a:r>
            <a:r>
              <a:rPr lang="it-IT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solamente </a:t>
            </a:r>
            <a:r>
              <a:rPr lang="it-IT" dirty="0">
                <a:latin typeface="Baskerville Old Face" panose="02020602080505020303" pitchFamily="18" charset="0"/>
                <a:sym typeface="Wingdings" panose="05000000000000000000" pitchFamily="2" charset="2"/>
              </a:rPr>
              <a:t>informazioni </a:t>
            </a:r>
            <a:r>
              <a:rPr lang="it-IT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LOCALI.</a:t>
            </a:r>
            <a:endParaRPr lang="it-IT" dirty="0" smtClean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464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827088" y="692696"/>
            <a:ext cx="82089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20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COME VALUTO IL GRADO DI SIMILITUDINE FRA PATCH E TEMPLATE?</a:t>
            </a:r>
            <a:endParaRPr lang="it-IT" sz="2000" u="sng" dirty="0" smtClean="0">
              <a:solidFill>
                <a:schemeClr val="accent2"/>
              </a:solidFill>
              <a:latin typeface="Baskerville Old Face" panose="02020602080505020303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it-IT" u="sng" dirty="0">
              <a:latin typeface="Baskerville Old Face" panose="02020602080505020303" pitchFamily="18" charset="0"/>
            </a:endParaRPr>
          </a:p>
        </p:txBody>
      </p:sp>
      <p:pic>
        <p:nvPicPr>
          <p:cNvPr id="27" name="Picture 4" descr="questionmarkSmal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6270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79512" y="1484784"/>
            <a:ext cx="8928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Il metodo più semplice sarebbe confrontare i toni di grigio delle due aree:</a:t>
            </a:r>
            <a:endParaRPr lang="it-IT" sz="1900" u="sng" dirty="0">
              <a:latin typeface="Baskerville Old Face" panose="02020602080505020303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79512" y="3574281"/>
            <a:ext cx="8928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In questo caso, però, variazioni in termini di luminosità e contrasto possono portare a risultati non sufficientemente buoni</a:t>
            </a:r>
            <a:r>
              <a:rPr lang="it-IT" sz="1900" dirty="0" smtClean="0">
                <a:latin typeface="Baskerville Old Face" panose="02020602080505020303" pitchFamily="18" charset="0"/>
              </a:rPr>
              <a:t>.</a:t>
            </a:r>
          </a:p>
          <a:p>
            <a:pPr fontAlgn="base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it-IT" sz="1900" dirty="0" smtClean="0">
                <a:latin typeface="Baskerville Old Face" panose="02020602080505020303" pitchFamily="18" charset="0"/>
              </a:rPr>
              <a:t>.. Le due tecniche più impiegate in fotogrammetria per l’individuazione dei punti con metodo Area-Based sono:</a:t>
            </a:r>
            <a:endParaRPr lang="it-IT" sz="1900" dirty="0">
              <a:latin typeface="Baskerville Old Face" panose="02020602080505020303" pitchFamily="18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ts val="600"/>
              </a:spcAft>
              <a:buFont typeface="Wingdings" pitchFamily="2" charset="2"/>
              <a:buAutoNum type="arabicParenR"/>
              <a:defRPr/>
            </a:pPr>
            <a:r>
              <a:rPr lang="it-IT" sz="1900" dirty="0" smtClean="0">
                <a:latin typeface="Baskerville Old Face" panose="02020602080505020303" pitchFamily="18" charset="0"/>
              </a:rPr>
              <a:t>il </a:t>
            </a:r>
            <a:r>
              <a:rPr lang="it-IT" sz="1900" dirty="0">
                <a:latin typeface="Baskerville Old Face" panose="02020602080505020303" pitchFamily="18" charset="0"/>
              </a:rPr>
              <a:t>coefficiente di </a:t>
            </a:r>
            <a:r>
              <a:rPr lang="it-IT" dirty="0" smtClean="0">
                <a:latin typeface="Baskerville Old Face" panose="02020602080505020303" pitchFamily="18" charset="0"/>
              </a:rPr>
              <a:t>CROSS-CORRELAZIONE NORMALIZZATA </a:t>
            </a:r>
            <a:r>
              <a:rPr lang="it-IT" sz="1900" dirty="0" smtClean="0">
                <a:latin typeface="Baskerville Old Face" panose="02020602080505020303" pitchFamily="18" charset="0"/>
              </a:rPr>
              <a:t>(NCC)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rabicParenR"/>
              <a:defRPr/>
            </a:pPr>
            <a:r>
              <a:rPr lang="it-IT" dirty="0">
                <a:latin typeface="Baskerville Old Face" panose="02020602080505020303" pitchFamily="18" charset="0"/>
              </a:rPr>
              <a:t>LEAST SQUARES MATCHING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it-IT" sz="1900" u="sng" dirty="0">
              <a:latin typeface="Baskerville Old Face" panose="020206020805050203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2042898"/>
            <a:ext cx="288101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i="1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Sum of Squared Difference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LOCALI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/>
          </p:nvPr>
        </p:nvGraphicFramePr>
        <p:xfrm>
          <a:off x="323850" y="2060848"/>
          <a:ext cx="36417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8" name="Equazione" r:id="rId5" imgW="2450880" imgH="380880" progId="Equation.3">
                  <p:embed/>
                </p:oleObj>
              </mc:Choice>
              <mc:Fallback>
                <p:oleObj name="Equazione" r:id="rId5" imgW="2450880" imgH="380880" progId="Equation.3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2060848"/>
                        <a:ext cx="3641725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/>
          </p:nvPr>
        </p:nvGraphicFramePr>
        <p:xfrm>
          <a:off x="323850" y="2805195"/>
          <a:ext cx="3539112" cy="55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9" name="Equazione" r:id="rId7" imgW="2361960" imgH="368280" progId="Equation.3">
                  <p:embed/>
                </p:oleObj>
              </mc:Choice>
              <mc:Fallback>
                <p:oleObj name="Equazione" r:id="rId7" imgW="2361960" imgH="368280" progId="Equation.3">
                  <p:embed/>
                  <p:pic>
                    <p:nvPicPr>
                      <p:cNvPr id="9" name="Oggetto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850" y="2805195"/>
                        <a:ext cx="3539112" cy="551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499992" y="2828255"/>
            <a:ext cx="288101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i="1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Sum of </a:t>
            </a:r>
            <a:r>
              <a:rPr lang="it-IT" sz="1900" i="1" dirty="0" err="1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AbsoluteDifference</a:t>
            </a:r>
            <a:endParaRPr lang="it-IT" sz="1900" i="1" dirty="0">
              <a:solidFill>
                <a:schemeClr val="accent2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580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179512" y="5301208"/>
            <a:ext cx="8928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it-IT" dirty="0">
                <a:latin typeface="Baskerville Old Face" panose="02020602080505020303" pitchFamily="18" charset="0"/>
              </a:rPr>
              <a:t>Il </a:t>
            </a:r>
            <a:r>
              <a:rPr lang="it-IT" dirty="0" smtClean="0">
                <a:latin typeface="Baskerville Old Face" panose="02020602080505020303" pitchFamily="18" charset="0"/>
              </a:rPr>
              <a:t>coefficienti </a:t>
            </a:r>
            <a:r>
              <a:rPr lang="it-IT" dirty="0">
                <a:latin typeface="Baskerville Old Face" panose="02020602080505020303" pitchFamily="18" charset="0"/>
              </a:rPr>
              <a:t>di correlazione può assumere valori da -1 (toni di grigio invertiti) a +1 (perfetta corrispondenza dei </a:t>
            </a:r>
            <a:r>
              <a:rPr lang="it-IT" dirty="0" err="1">
                <a:latin typeface="Baskerville Old Face" panose="02020602080505020303" pitchFamily="18" charset="0"/>
              </a:rPr>
              <a:t>g.v.</a:t>
            </a:r>
            <a:r>
              <a:rPr lang="it-IT" dirty="0">
                <a:latin typeface="Baskerville Old Face" panose="02020602080505020303" pitchFamily="18" charset="0"/>
              </a:rPr>
              <a:t>). Un valore di correlazione pari a 0 equivale a patch e </a:t>
            </a:r>
            <a:r>
              <a:rPr lang="it-IT" dirty="0" err="1">
                <a:latin typeface="Baskerville Old Face" panose="02020602080505020303" pitchFamily="18" charset="0"/>
              </a:rPr>
              <a:t>template</a:t>
            </a:r>
            <a:r>
              <a:rPr lang="it-IT" dirty="0">
                <a:latin typeface="Baskerville Old Face" panose="02020602080505020303" pitchFamily="18" charset="0"/>
              </a:rPr>
              <a:t> completamente </a:t>
            </a:r>
            <a:r>
              <a:rPr lang="it-IT" dirty="0" err="1">
                <a:latin typeface="Baskerville Old Face" panose="02020602080505020303" pitchFamily="18" charset="0"/>
              </a:rPr>
              <a:t>scorrelate</a:t>
            </a:r>
            <a:r>
              <a:rPr lang="it-IT" dirty="0">
                <a:latin typeface="Baskerville Old Face" panose="02020602080505020303" pitchFamily="18" charset="0"/>
              </a:rPr>
              <a:t> (cioè del tutto differenti</a:t>
            </a:r>
            <a:r>
              <a:rPr lang="it-IT" dirty="0" smtClean="0">
                <a:latin typeface="Baskerville Old Face" panose="02020602080505020303" pitchFamily="18" charset="0"/>
              </a:rPr>
              <a:t>).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/>
          </p:nvPr>
        </p:nvGraphicFramePr>
        <p:xfrm>
          <a:off x="323528" y="2853746"/>
          <a:ext cx="5592116" cy="1151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4" name="Equazione" r:id="rId4" imgW="4317840" imgH="888840" progId="Equation.3">
                  <p:embed/>
                </p:oleObj>
              </mc:Choice>
              <mc:Fallback>
                <p:oleObj name="Equazione" r:id="rId4" imgW="4317840" imgH="888840" progId="Equation.3">
                  <p:embed/>
                  <p:pic>
                    <p:nvPicPr>
                      <p:cNvPr id="5" name="Ogget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2853746"/>
                        <a:ext cx="5592116" cy="1151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LOCALI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020" y="652626"/>
            <a:ext cx="910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CROSS CORRELAZIONE NORMALIZZATA (NCC)</a:t>
            </a:r>
            <a:endParaRPr lang="it-IT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80404" y="1052736"/>
            <a:ext cx="849605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latin typeface="Baskerville Old Face" panose="02020602080505020303" pitchFamily="18" charset="0"/>
              </a:rPr>
              <a:t>Si basa sul criterio statistico della massima correlazione tra i toni di grigio della </a:t>
            </a:r>
            <a:r>
              <a:rPr lang="it-IT" dirty="0" err="1" smtClean="0">
                <a:latin typeface="Baskerville Old Face" panose="02020602080505020303" pitchFamily="18" charset="0"/>
              </a:rPr>
              <a:t>template</a:t>
            </a:r>
            <a:r>
              <a:rPr lang="it-IT" dirty="0" smtClean="0">
                <a:latin typeface="Baskerville Old Face" panose="02020602080505020303" pitchFamily="18" charset="0"/>
              </a:rPr>
              <a:t> rispetto alla patch.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latin typeface="Baskerville Old Face" panose="02020602080505020303" pitchFamily="18" charset="0"/>
              </a:rPr>
              <a:t>Il coefficiente di correlazione viene calcolato per tutte le possibili posizioni assunte dalla finestra di ricerca all’interno dell’immagine, e la posizione omologa «cercata» sarà quella cui corrisponde il massimo valore.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323528" y="4221088"/>
            <a:ext cx="7488832" cy="864096"/>
            <a:chOff x="323528" y="4221088"/>
            <a:chExt cx="7488832" cy="864096"/>
          </a:xfrm>
        </p:grpSpPr>
        <p:graphicFrame>
          <p:nvGraphicFramePr>
            <p:cNvPr id="14" name="Oggetto 13"/>
            <p:cNvGraphicFramePr>
              <a:graphicFrameLocks noChangeAspect="1"/>
            </p:cNvGraphicFramePr>
            <p:nvPr>
              <p:extLst/>
            </p:nvPr>
          </p:nvGraphicFramePr>
          <p:xfrm>
            <a:off x="467544" y="4757824"/>
            <a:ext cx="230426" cy="327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15" name="Equazione" r:id="rId6" imgW="152280" imgH="190440" progId="Equation.3">
                    <p:embed/>
                  </p:oleObj>
                </mc:Choice>
                <mc:Fallback>
                  <p:oleObj name="Equazione" r:id="rId6" imgW="152280" imgH="190440" progId="Equation.3">
                    <p:embed/>
                    <p:pic>
                      <p:nvPicPr>
                        <p:cNvPr id="14" name="Oggetto 1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67544" y="4757824"/>
                          <a:ext cx="230426" cy="3273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" name="Gruppo 22"/>
            <p:cNvGrpSpPr/>
            <p:nvPr/>
          </p:nvGrpSpPr>
          <p:grpSpPr>
            <a:xfrm>
              <a:off x="323528" y="4221088"/>
              <a:ext cx="7488832" cy="864096"/>
              <a:chOff x="323528" y="4221088"/>
              <a:chExt cx="7488832" cy="864096"/>
            </a:xfrm>
          </p:grpSpPr>
          <p:graphicFrame>
            <p:nvGraphicFramePr>
              <p:cNvPr id="9" name="Oggetto 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95536" y="4221088"/>
              <a:ext cx="216024" cy="288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616" name="Equazione" r:id="rId8" imgW="152280" imgH="203040" progId="Equation.3">
                      <p:embed/>
                    </p:oleObj>
                  </mc:Choice>
                  <mc:Fallback>
                    <p:oleObj name="Equazione" r:id="rId8" imgW="152280" imgH="203040" progId="Equation.3">
                      <p:embed/>
                      <p:pic>
                        <p:nvPicPr>
                          <p:cNvPr id="9" name="Oggetto 8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395536" y="4221088"/>
                            <a:ext cx="216024" cy="28803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ggetto 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23528" y="4770999"/>
              <a:ext cx="195708" cy="3141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617" name="Equazione" r:id="rId10" imgW="152280" imgH="228600" progId="Equation.3">
                      <p:embed/>
                    </p:oleObj>
                  </mc:Choice>
                  <mc:Fallback>
                    <p:oleObj name="Equazione" r:id="rId10" imgW="152280" imgH="228600" progId="Equation.3">
                      <p:embed/>
                      <p:pic>
                        <p:nvPicPr>
                          <p:cNvPr id="10" name="Oggetto 9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23528" y="4770999"/>
                            <a:ext cx="195708" cy="31418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ggetto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95536" y="4541851"/>
              <a:ext cx="216024" cy="255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618" name="Equazione" r:id="rId12" imgW="139680" imgH="164880" progId="Equation.3">
                      <p:embed/>
                    </p:oleObj>
                  </mc:Choice>
                  <mc:Fallback>
                    <p:oleObj name="Equazione" r:id="rId12" imgW="139680" imgH="164880" progId="Equation.3">
                      <p:embed/>
                      <p:pic>
                        <p:nvPicPr>
                          <p:cNvPr id="11" name="Oggetto 10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395536" y="4541851"/>
                            <a:ext cx="216024" cy="25530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CasellaDiTesto 15"/>
              <p:cNvSpPr txBox="1"/>
              <p:nvPr/>
            </p:nvSpPr>
            <p:spPr>
              <a:xfrm>
                <a:off x="539552" y="4221088"/>
                <a:ext cx="727280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700" dirty="0" smtClean="0">
                    <a:latin typeface="Baskerville Old Face" panose="02020602080505020303" pitchFamily="18" charset="0"/>
                  </a:rPr>
                  <a:t>= toni di grigio della </a:t>
                </a:r>
                <a:r>
                  <a:rPr lang="it-IT" sz="1700" dirty="0" err="1" smtClean="0">
                    <a:latin typeface="Baskerville Old Face" panose="02020602080505020303" pitchFamily="18" charset="0"/>
                  </a:rPr>
                  <a:t>template</a:t>
                </a:r>
                <a:endParaRPr lang="it-IT" sz="1700" dirty="0" smtClean="0">
                  <a:latin typeface="Baskerville Old Face" panose="02020602080505020303" pitchFamily="18" charset="0"/>
                </a:endParaRPr>
              </a:p>
              <a:p>
                <a:r>
                  <a:rPr lang="it-IT" sz="1700" dirty="0" smtClean="0">
                    <a:latin typeface="Baskerville Old Face" panose="02020602080505020303" pitchFamily="18" charset="0"/>
                  </a:rPr>
                  <a:t>= toni di grigio della patch</a:t>
                </a:r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611560" y="4725144"/>
                <a:ext cx="6427988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700" dirty="0">
                    <a:latin typeface="Baskerville Old Face" panose="02020602080505020303" pitchFamily="18" charset="0"/>
                  </a:rPr>
                  <a:t>= media aritmetica dei toni di grigio nella </a:t>
                </a:r>
                <a:r>
                  <a:rPr lang="it-IT" sz="1700" dirty="0" err="1">
                    <a:latin typeface="Baskerville Old Face" panose="02020602080505020303" pitchFamily="18" charset="0"/>
                  </a:rPr>
                  <a:t>template</a:t>
                </a:r>
                <a:r>
                  <a:rPr lang="it-IT" sz="1700" dirty="0">
                    <a:latin typeface="Baskerville Old Face" panose="02020602080505020303" pitchFamily="18" charset="0"/>
                  </a:rPr>
                  <a:t> e nella patch</a:t>
                </a:r>
              </a:p>
            </p:txBody>
          </p:sp>
        </p:grpSp>
      </p:grpSp>
      <p:sp>
        <p:nvSpPr>
          <p:cNvPr id="25" name="CasellaDiTesto 24"/>
          <p:cNvSpPr txBox="1"/>
          <p:nvPr/>
        </p:nvSpPr>
        <p:spPr>
          <a:xfrm>
            <a:off x="6769033" y="2598003"/>
            <a:ext cx="194421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Baskerville Old Face" panose="02020602080505020303" pitchFamily="18" charset="0"/>
              </a:rPr>
              <a:t>Si riferisce ciascun valore alla media dei valori nella </a:t>
            </a:r>
            <a:r>
              <a:rPr lang="it-IT" sz="1600" dirty="0" smtClean="0">
                <a:latin typeface="Baskerville Old Face" panose="02020602080505020303" pitchFamily="18" charset="0"/>
              </a:rPr>
              <a:t>finestra.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769034" y="3534107"/>
            <a:ext cx="19442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Baskerville Old Face" panose="02020602080505020303" pitchFamily="18" charset="0"/>
              </a:rPr>
              <a:t>Variazione dei toni di grigio rispetto al valore medio.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  <p:grpSp>
        <p:nvGrpSpPr>
          <p:cNvPr id="38" name="Gruppo 37"/>
          <p:cNvGrpSpPr/>
          <p:nvPr/>
        </p:nvGrpSpPr>
        <p:grpSpPr>
          <a:xfrm>
            <a:off x="6084168" y="2708920"/>
            <a:ext cx="720080" cy="330030"/>
            <a:chOff x="6084168" y="2636912"/>
            <a:chExt cx="720080" cy="33003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6156176" y="2966942"/>
              <a:ext cx="432048" cy="0"/>
            </a:xfrm>
            <a:prstGeom prst="straightConnector1">
              <a:avLst/>
            </a:prstGeom>
            <a:ln w="28575">
              <a:solidFill>
                <a:schemeClr val="accent3">
                  <a:lumMod val="20000"/>
                  <a:lumOff val="8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/>
            <p:cNvSpPr txBox="1"/>
            <p:nvPr/>
          </p:nvSpPr>
          <p:spPr>
            <a:xfrm>
              <a:off x="6084168" y="263691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latin typeface="Baskerville Old Face" panose="02020602080505020303" pitchFamily="18" charset="0"/>
                </a:rPr>
                <a:t>Num.</a:t>
              </a:r>
              <a:endParaRPr lang="it-IT" sz="1400" dirty="0">
                <a:latin typeface="Baskerville Old Face" panose="02020602080505020303" pitchFamily="18" charset="0"/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6084168" y="3501008"/>
            <a:ext cx="720080" cy="307777"/>
            <a:chOff x="6084168" y="3409255"/>
            <a:chExt cx="720080" cy="307777"/>
          </a:xfrm>
        </p:grpSpPr>
        <p:cxnSp>
          <p:nvCxnSpPr>
            <p:cNvPr id="33" name="Connettore 2 32"/>
            <p:cNvCxnSpPr/>
            <p:nvPr/>
          </p:nvCxnSpPr>
          <p:spPr>
            <a:xfrm>
              <a:off x="6156176" y="3717032"/>
              <a:ext cx="432048" cy="0"/>
            </a:xfrm>
            <a:prstGeom prst="straightConnector1">
              <a:avLst/>
            </a:prstGeom>
            <a:ln w="28575">
              <a:solidFill>
                <a:schemeClr val="accent2">
                  <a:lumMod val="20000"/>
                  <a:lumOff val="8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/>
            <p:cNvSpPr txBox="1"/>
            <p:nvPr/>
          </p:nvSpPr>
          <p:spPr>
            <a:xfrm>
              <a:off x="6084168" y="3409255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latin typeface="Baskerville Old Face" panose="02020602080505020303" pitchFamily="18" charset="0"/>
                </a:rPr>
                <a:t>Den.</a:t>
              </a:r>
              <a:endParaRPr lang="it-IT" sz="1400" dirty="0">
                <a:latin typeface="Baskerville Old Face" panose="020206020805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9412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LOCALI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539552" y="678189"/>
            <a:ext cx="5249297" cy="1886715"/>
            <a:chOff x="3183366" y="678190"/>
            <a:chExt cx="4601401" cy="1695332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366" y="683405"/>
              <a:ext cx="2114930" cy="1690117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837" y="678190"/>
              <a:ext cx="2114930" cy="1690117"/>
            </a:xfrm>
            <a:prstGeom prst="rect">
              <a:avLst/>
            </a:prstGeom>
          </p:spPr>
        </p:pic>
      </p:grpSp>
      <p:pic>
        <p:nvPicPr>
          <p:cNvPr id="44" name="Immagine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7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07" y="2564904"/>
            <a:ext cx="2402962" cy="192029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/>
          <a:stretch/>
        </p:blipFill>
        <p:spPr>
          <a:xfrm>
            <a:off x="3376128" y="4461702"/>
            <a:ext cx="2407841" cy="1847618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012160" y="942975"/>
            <a:ext cx="29523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it-I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TRASLAZIONE SEMPLICE</a:t>
            </a:r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it-I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VARIAZIONE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DI LUMINOSITÀ </a:t>
            </a:r>
            <a:r>
              <a:rPr lang="it-I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CONTRASTO </a:t>
            </a:r>
          </a:p>
          <a:p>
            <a:pPr algn="ctr"/>
            <a:endParaRPr lang="it-IT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it-IT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it-IT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VARIAZIONE DI LUMINOSITÀ </a:t>
            </a:r>
            <a:r>
              <a:rPr lang="it-I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CONTRASTO </a:t>
            </a:r>
            <a:endParaRPr lang="it-IT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it-I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</a:p>
          <a:p>
            <a:pPr algn="ctr"/>
            <a:r>
              <a:rPr lang="it-IT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DEFORMAZIONE PROSPETTICA</a:t>
            </a:r>
            <a:endParaRPr lang="it-IT" dirty="0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2412721" cy="1880911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437112"/>
            <a:ext cx="2412721" cy="18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220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20" y="652626"/>
            <a:ext cx="910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LEAST SQUARES MATCHING</a:t>
            </a:r>
            <a:endParaRPr lang="it-IT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07950" y="1048345"/>
            <a:ext cx="8928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>
                <a:latin typeface="Baskerville Old Face" panose="02020602080505020303" pitchFamily="18" charset="0"/>
              </a:rPr>
              <a:t>Il coefficiente di correlazione comincia a non funzionare bene quando, anche localmente, le trasformazioni geometriche della patch non sono assimilabili ad una traslazione semplice.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>
                <a:latin typeface="Baskerville Old Face" panose="02020602080505020303" pitchFamily="18" charset="0"/>
              </a:rPr>
              <a:t>In questo caso la patch deve essere opportunamente trasformata per assomigliare alla </a:t>
            </a:r>
            <a:r>
              <a:rPr lang="it-IT" dirty="0" err="1">
                <a:latin typeface="Baskerville Old Face" panose="02020602080505020303" pitchFamily="18" charset="0"/>
              </a:rPr>
              <a:t>template</a:t>
            </a:r>
            <a:r>
              <a:rPr lang="it-IT" dirty="0">
                <a:latin typeface="Baskerville Old Face" panose="02020602080505020303" pitchFamily="18" charset="0"/>
              </a:rPr>
              <a:t>:</a:t>
            </a:r>
            <a:endParaRPr lang="it-IT" u="sng" dirty="0">
              <a:latin typeface="Baskerville Old Face" panose="02020602080505020303" pitchFamily="18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07950" y="2134121"/>
            <a:ext cx="8928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  <a:defRPr/>
            </a:pPr>
            <a:r>
              <a:rPr lang="it-IT" i="1" dirty="0">
                <a:latin typeface="Baskerville Old Face" panose="02020602080505020303" pitchFamily="18" charset="0"/>
              </a:rPr>
              <a:t>TRASFORMAZIONE</a:t>
            </a:r>
            <a:r>
              <a:rPr lang="it-IT" dirty="0">
                <a:latin typeface="Baskerville Old Face" panose="02020602080505020303" pitchFamily="18" charset="0"/>
              </a:rPr>
              <a:t> </a:t>
            </a:r>
            <a:r>
              <a:rPr lang="it-IT" i="1" dirty="0">
                <a:latin typeface="Baskerville Old Face" panose="02020602080505020303" pitchFamily="18" charset="0"/>
              </a:rPr>
              <a:t>RADIOMETRICA</a:t>
            </a:r>
            <a:r>
              <a:rPr lang="it-IT" dirty="0">
                <a:latin typeface="Baskerville Old Face" panose="02020602080505020303" pitchFamily="18" charset="0"/>
              </a:rPr>
              <a:t>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>
                <a:latin typeface="Baskerville Old Face" panose="02020602080505020303" pitchFamily="18" charset="0"/>
              </a:rPr>
              <a:t>Assumiamo che localmente l’immagine di servizio possa subire una trasformazione radiometrica lineare (Luminosità + Contrasto):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07950" y="3933056"/>
            <a:ext cx="8928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  <a:defRPr/>
            </a:pPr>
            <a:r>
              <a:rPr lang="it-IT" sz="1600" i="1" dirty="0">
                <a:latin typeface="Baskerville Old Face" panose="02020602080505020303" pitchFamily="18" charset="0"/>
              </a:rPr>
              <a:t>TRASFORMAZIONE</a:t>
            </a:r>
            <a:r>
              <a:rPr lang="it-IT" sz="1600" dirty="0">
                <a:latin typeface="Baskerville Old Face" panose="02020602080505020303" pitchFamily="18" charset="0"/>
              </a:rPr>
              <a:t> </a:t>
            </a:r>
            <a:r>
              <a:rPr lang="it-IT" sz="1600" i="1" dirty="0">
                <a:latin typeface="Baskerville Old Face" panose="02020602080505020303" pitchFamily="18" charset="0"/>
              </a:rPr>
              <a:t>GEOMETRICA</a:t>
            </a:r>
            <a:r>
              <a:rPr lang="it-IT" sz="1600" dirty="0">
                <a:latin typeface="Baskerville Old Face" panose="02020602080505020303" pitchFamily="18" charset="0"/>
              </a:rPr>
              <a:t>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600" dirty="0">
                <a:latin typeface="Baskerville Old Face" panose="02020602080505020303" pitchFamily="18" charset="0"/>
              </a:rPr>
              <a:t>Analogamente possiamo pensare che localmente la patch subisca a causa del cambiamento del punto di vista una trasformazione geometrica assimilabile ad una affine</a:t>
            </a:r>
            <a:r>
              <a:rPr lang="it-IT" sz="1600" dirty="0" smtClean="0">
                <a:latin typeface="Baskerville Old Face" panose="02020602080505020303" pitchFamily="18" charset="0"/>
              </a:rPr>
              <a:t>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it-IT" sz="1600" dirty="0">
              <a:latin typeface="Baskerville Old Face" panose="02020602080505020303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it-IT" sz="1600" dirty="0" smtClean="0">
              <a:latin typeface="Baskerville Old Face" panose="02020602080505020303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it-IT" sz="1600" dirty="0">
              <a:latin typeface="Baskerville Old Face" panose="02020602080505020303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6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 Conserva il parallelismo tra i lati ma non mantiene gli angoli </a:t>
            </a:r>
            <a:r>
              <a:rPr lang="it-IT" sz="1600" dirty="0">
                <a:latin typeface="Baskerville Old Face" panose="02020602080505020303" pitchFamily="18" charset="0"/>
                <a:sym typeface="Wingdings" panose="05000000000000000000" pitchFamily="2" charset="2"/>
              </a:rPr>
              <a:t>( in</a:t>
            </a:r>
            <a:r>
              <a:rPr lang="it-IT" sz="1600" dirty="0">
                <a:latin typeface="Baskerville Old Face" panose="02020602080505020303" pitchFamily="18" charset="0"/>
              </a:rPr>
              <a:t> generale un'affinità non conserva la forma delle figure )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/>
          </p:nvPr>
        </p:nvGraphicFramePr>
        <p:xfrm>
          <a:off x="251520" y="3251821"/>
          <a:ext cx="2337374" cy="393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6" name="Equazione" r:id="rId4" imgW="1358640" imgH="228600" progId="Equation.3">
                  <p:embed/>
                </p:oleObj>
              </mc:Choice>
              <mc:Fallback>
                <p:oleObj name="Equazione" r:id="rId4" imgW="1358640" imgH="228600" progId="Equation.3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3251821"/>
                        <a:ext cx="2337374" cy="393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/>
          </p:nvPr>
        </p:nvGraphicFramePr>
        <p:xfrm>
          <a:off x="286774" y="4920643"/>
          <a:ext cx="5581370" cy="81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7" name="Equazione" r:id="rId6" imgW="3314520" imgH="482400" progId="Equation.3">
                  <p:embed/>
                </p:oleObj>
              </mc:Choice>
              <mc:Fallback>
                <p:oleObj name="Equazione" r:id="rId6" imgW="3314520" imgH="482400" progId="Equation.3">
                  <p:embed/>
                  <p:pic>
                    <p:nvPicPr>
                      <p:cNvPr id="8" name="Ogget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774" y="4920643"/>
                        <a:ext cx="5581370" cy="81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o 9"/>
          <p:cNvGrpSpPr/>
          <p:nvPr/>
        </p:nvGrpSpPr>
        <p:grpSpPr>
          <a:xfrm>
            <a:off x="6876256" y="5013176"/>
            <a:ext cx="1944216" cy="635130"/>
            <a:chOff x="6876256" y="5517232"/>
            <a:chExt cx="1944216" cy="635130"/>
          </a:xfrm>
        </p:grpSpPr>
        <p:sp>
          <p:nvSpPr>
            <p:cNvPr id="2" name="Rettangolo 1"/>
            <p:cNvSpPr/>
            <p:nvPr/>
          </p:nvSpPr>
          <p:spPr>
            <a:xfrm>
              <a:off x="6876256" y="5517232"/>
              <a:ext cx="648072" cy="635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Parallelogramma 3"/>
            <p:cNvSpPr/>
            <p:nvPr/>
          </p:nvSpPr>
          <p:spPr>
            <a:xfrm>
              <a:off x="8028384" y="5517232"/>
              <a:ext cx="792088" cy="625235"/>
            </a:xfrm>
            <a:prstGeom prst="parallelogram">
              <a:avLst>
                <a:gd name="adj" fmla="val 3690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2 8"/>
            <p:cNvCxnSpPr/>
            <p:nvPr/>
          </p:nvCxnSpPr>
          <p:spPr>
            <a:xfrm>
              <a:off x="7596336" y="5829849"/>
              <a:ext cx="360040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ttangolo 4"/>
            <p:cNvSpPr/>
            <p:nvPr/>
          </p:nvSpPr>
          <p:spPr>
            <a:xfrm>
              <a:off x="8028384" y="5517232"/>
              <a:ext cx="576064" cy="63513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LOCALI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186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827088" y="1124744"/>
            <a:ext cx="80645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Come posso stimare i parametri di trasformazione radiometrica (r</a:t>
            </a:r>
            <a:r>
              <a:rPr lang="it-IT" sz="1900" baseline="-25000" dirty="0">
                <a:latin typeface="Baskerville Old Face" panose="02020602080505020303" pitchFamily="18" charset="0"/>
              </a:rPr>
              <a:t>0</a:t>
            </a:r>
            <a:r>
              <a:rPr lang="it-IT" sz="1900" dirty="0">
                <a:latin typeface="Baskerville Old Face" panose="02020602080505020303" pitchFamily="18" charset="0"/>
              </a:rPr>
              <a:t> ,r</a:t>
            </a:r>
            <a:r>
              <a:rPr lang="it-IT" sz="1900" baseline="-25000" dirty="0">
                <a:latin typeface="Baskerville Old Face" panose="02020602080505020303" pitchFamily="18" charset="0"/>
              </a:rPr>
              <a:t>1</a:t>
            </a:r>
            <a:r>
              <a:rPr lang="it-IT" sz="1900" dirty="0">
                <a:latin typeface="Baskerville Old Face" panose="02020602080505020303" pitchFamily="18" charset="0"/>
              </a:rPr>
              <a:t>) e di trasformazione geometrica (a</a:t>
            </a:r>
            <a:r>
              <a:rPr lang="it-IT" sz="1900" baseline="-25000" dirty="0">
                <a:latin typeface="Baskerville Old Face" panose="02020602080505020303" pitchFamily="18" charset="0"/>
              </a:rPr>
              <a:t>0,1,2</a:t>
            </a:r>
            <a:r>
              <a:rPr lang="it-IT" sz="1900" dirty="0">
                <a:latin typeface="Baskerville Old Face" panose="02020602080505020303" pitchFamily="18" charset="0"/>
              </a:rPr>
              <a:t> e b</a:t>
            </a:r>
            <a:r>
              <a:rPr lang="it-IT" sz="1900" baseline="-25000" dirty="0">
                <a:latin typeface="Baskerville Old Face" panose="02020602080505020303" pitchFamily="18" charset="0"/>
              </a:rPr>
              <a:t>0,1,2</a:t>
            </a:r>
            <a:r>
              <a:rPr lang="it-IT" sz="1900" dirty="0" smtClean="0">
                <a:latin typeface="Baskerville Old Face" panose="02020602080505020303" pitchFamily="18" charset="0"/>
              </a:rPr>
              <a:t>) tra i fotogrammi?</a:t>
            </a:r>
            <a:endParaRPr lang="it-IT" sz="1900" u="sng" dirty="0">
              <a:latin typeface="Baskerville Old Face" panose="02020602080505020303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it-IT" sz="1900" u="sng" dirty="0">
              <a:latin typeface="Baskerville Old Face" panose="02020602080505020303" pitchFamily="18" charset="0"/>
            </a:endParaRPr>
          </a:p>
        </p:txBody>
      </p:sp>
      <p:pic>
        <p:nvPicPr>
          <p:cNvPr id="32" name="Picture 4" descr="questionmarkSmal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4744"/>
            <a:ext cx="6270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7950" y="2040785"/>
            <a:ext cx="8928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u="sng" dirty="0">
                <a:latin typeface="Baskerville Old Face" panose="02020602080505020303" pitchFamily="18" charset="0"/>
              </a:rPr>
              <a:t>Possiamo impostare un sistema a minimi quadrati: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107950" y="3120285"/>
            <a:ext cx="8928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Supponendo che gli scarti </a:t>
            </a:r>
            <a:r>
              <a:rPr lang="it-IT" sz="1900" i="1" dirty="0">
                <a:latin typeface="Baskerville Old Face" panose="02020602080505020303" pitchFamily="18" charset="0"/>
              </a:rPr>
              <a:t>v</a:t>
            </a:r>
            <a:r>
              <a:rPr lang="it-IT" sz="1900" dirty="0">
                <a:latin typeface="Baskerville Old Face" panose="02020602080505020303" pitchFamily="18" charset="0"/>
              </a:rPr>
              <a:t> (differenze dei toni di grigio fra </a:t>
            </a:r>
            <a:r>
              <a:rPr lang="it-IT" sz="1900" dirty="0" err="1">
                <a:latin typeface="Baskerville Old Face" panose="02020602080505020303" pitchFamily="18" charset="0"/>
              </a:rPr>
              <a:t>template</a:t>
            </a:r>
            <a:r>
              <a:rPr lang="it-IT" sz="1900" dirty="0">
                <a:latin typeface="Baskerville Old Face" panose="02020602080505020303" pitchFamily="18" charset="0"/>
              </a:rPr>
              <a:t> e patch trasformata) abbiano una distribuzione normale (gaussiana).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Linearizzando il secondo membro abbiamo:</a:t>
            </a:r>
            <a:endParaRPr lang="it-IT" sz="1900" u="sng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/>
          </p:nvPr>
        </p:nvGraphicFramePr>
        <p:xfrm>
          <a:off x="467544" y="2575773"/>
          <a:ext cx="7408774" cy="3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" name="Equazione" r:id="rId5" imgW="4838400" imgH="253800" progId="Equation.3">
                  <p:embed/>
                </p:oleObj>
              </mc:Choice>
              <mc:Fallback>
                <p:oleObj name="Equazione" r:id="rId5" imgW="4838400" imgH="253800" progId="Equation.3">
                  <p:embed/>
                  <p:pic>
                    <p:nvPicPr>
                      <p:cNvPr id="10" name="Oggetto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2575773"/>
                        <a:ext cx="7408774" cy="38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/>
          </p:nvPr>
        </p:nvGraphicFramePr>
        <p:xfrm>
          <a:off x="1979712" y="4376438"/>
          <a:ext cx="5184576" cy="76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5" name="Equazione" r:id="rId7" imgW="3377880" imgH="495000" progId="Equation.3">
                  <p:embed/>
                </p:oleObj>
              </mc:Choice>
              <mc:Fallback>
                <p:oleObj name="Equazione" r:id="rId7" imgW="3377880" imgH="495000" progId="Equation.3">
                  <p:embed/>
                  <p:pic>
                    <p:nvPicPr>
                      <p:cNvPr id="14" name="Oggetto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9712" y="4376438"/>
                        <a:ext cx="5184576" cy="760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426755"/>
              </p:ext>
            </p:extLst>
          </p:nvPr>
        </p:nvGraphicFramePr>
        <p:xfrm>
          <a:off x="664802" y="5445224"/>
          <a:ext cx="7814396" cy="81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6" name="Equazione" r:id="rId9" imgW="4762440" imgH="495000" progId="Equation.3">
                  <p:embed/>
                </p:oleObj>
              </mc:Choice>
              <mc:Fallback>
                <p:oleObj name="Equazione" r:id="rId9" imgW="4762440" imgH="495000" progId="Equation.3">
                  <p:embed/>
                  <p:pic>
                    <p:nvPicPr>
                      <p:cNvPr id="16" name="Oggetto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4802" y="5445224"/>
                        <a:ext cx="7814396" cy="812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LOCALI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020" y="652626"/>
            <a:ext cx="910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LEAST SQUARES MATCHING</a:t>
            </a:r>
            <a:endParaRPr lang="it-IT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37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28910" y="2635788"/>
            <a:ext cx="4987306" cy="100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88750" y="2991143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Baskerville Old Face" panose="02020602080505020303" pitchFamily="18" charset="0"/>
              </a:rPr>
              <a:t>CONVERGENZA</a:t>
            </a:r>
          </a:p>
          <a:p>
            <a:endParaRPr lang="it-IT" sz="1200" dirty="0" smtClean="0">
              <a:latin typeface="Baskerville Old Face" panose="02020602080505020303" pitchFamily="18" charset="0"/>
            </a:endParaRPr>
          </a:p>
          <a:p>
            <a:endParaRPr lang="it-IT" sz="1200" dirty="0" smtClean="0">
              <a:latin typeface="Baskerville Old Face" panose="02020602080505020303" pitchFamily="18" charset="0"/>
            </a:endParaRPr>
          </a:p>
          <a:p>
            <a:endParaRPr lang="it-IT" sz="1200" dirty="0" smtClean="0">
              <a:latin typeface="Baskerville Old Face" panose="02020602080505020303" pitchFamily="18" charset="0"/>
            </a:endParaRPr>
          </a:p>
          <a:p>
            <a:endParaRPr lang="it-IT" sz="1200" dirty="0">
              <a:latin typeface="Baskerville Old Face" panose="02020602080505020303" pitchFamily="18" charset="0"/>
            </a:endParaRPr>
          </a:p>
          <a:p>
            <a:endParaRPr lang="it-IT" sz="1200" dirty="0" smtClean="0">
              <a:latin typeface="Baskerville Old Face" panose="02020602080505020303" pitchFamily="18" charset="0"/>
            </a:endParaRPr>
          </a:p>
          <a:p>
            <a:r>
              <a:rPr lang="it-IT" sz="1200" dirty="0" smtClean="0">
                <a:latin typeface="Baskerville Old Face" panose="02020602080505020303" pitchFamily="18" charset="0"/>
              </a:rPr>
              <a:t>MANCATA CONVERGENZA</a:t>
            </a:r>
            <a:endParaRPr lang="it-IT" sz="1200" dirty="0">
              <a:latin typeface="Baskerville Old Face" panose="02020602080505020303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5309046"/>
            <a:ext cx="892899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it-IT" dirty="0" smtClean="0">
                <a:latin typeface="Baskerville Old Face" panose="02020602080505020303" pitchFamily="18" charset="0"/>
              </a:rPr>
              <a:t>Vantaggi LSM: </a:t>
            </a:r>
          </a:p>
          <a:p>
            <a:pPr marL="285750" indent="-285750">
              <a:spcAft>
                <a:spcPts val="300"/>
              </a:spcAft>
              <a:buSzPct val="70000"/>
              <a:buFont typeface="Wingdings" panose="05000000000000000000" pitchFamily="2" charset="2"/>
              <a:buChar char="§"/>
            </a:pPr>
            <a:r>
              <a:rPr lang="it-IT" dirty="0" smtClean="0">
                <a:latin typeface="Baskerville Old Face" panose="02020602080505020303" pitchFamily="18" charset="0"/>
              </a:rPr>
              <a:t>Valuta punti omologhi anche nel caso in cui l’effetto della prospettiva </a:t>
            </a:r>
            <a:r>
              <a:rPr lang="it-IT" sz="1700" dirty="0" smtClean="0">
                <a:latin typeface="Baskerville Old Face" panose="02020602080505020303" pitchFamily="18" charset="0"/>
              </a:rPr>
              <a:t>NON</a:t>
            </a:r>
            <a:r>
              <a:rPr lang="it-IT" sz="1600" dirty="0" smtClean="0">
                <a:latin typeface="Baskerville Old Face" panose="02020602080505020303" pitchFamily="18" charset="0"/>
              </a:rPr>
              <a:t> </a:t>
            </a:r>
            <a:r>
              <a:rPr lang="it-IT" dirty="0" smtClean="0">
                <a:latin typeface="Baskerville Old Face" panose="02020602080505020303" pitchFamily="18" charset="0"/>
              </a:rPr>
              <a:t>è trascurabile;</a:t>
            </a:r>
          </a:p>
          <a:p>
            <a:pPr marL="285750" indent="-285750">
              <a:spcAft>
                <a:spcPts val="300"/>
              </a:spcAft>
              <a:buSzPct val="70000"/>
              <a:buFont typeface="Wingdings" panose="05000000000000000000" pitchFamily="2" charset="2"/>
              <a:buChar char="§"/>
            </a:pPr>
            <a:r>
              <a:rPr lang="it-IT" dirty="0" smtClean="0">
                <a:latin typeface="Baskerville Old Face" panose="02020602080505020303" pitchFamily="18" charset="0"/>
              </a:rPr>
              <a:t>È molto più preciso del </a:t>
            </a:r>
            <a:r>
              <a:rPr lang="it-IT" dirty="0" err="1" smtClean="0">
                <a:latin typeface="Baskerville Old Face" panose="02020602080505020303" pitchFamily="18" charset="0"/>
              </a:rPr>
              <a:t>matching</a:t>
            </a:r>
            <a:r>
              <a:rPr lang="it-IT" dirty="0" smtClean="0">
                <a:latin typeface="Baskerville Old Face" panose="02020602080505020303" pitchFamily="18" charset="0"/>
              </a:rPr>
              <a:t> con altre misure di similarità: 1/100 pixel </a:t>
            </a:r>
            <a:r>
              <a:rPr lang="it-IT" sz="1600" dirty="0" smtClean="0">
                <a:latin typeface="Baskerville Old Face" panose="02020602080505020303" pitchFamily="18" charset="0"/>
              </a:rPr>
              <a:t>Vs</a:t>
            </a:r>
            <a:r>
              <a:rPr lang="it-IT" dirty="0" smtClean="0">
                <a:latin typeface="Baskerville Old Face" panose="02020602080505020303" pitchFamily="18" charset="0"/>
              </a:rPr>
              <a:t> 1/3 pixel.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LOCALI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07504" y="652626"/>
            <a:ext cx="910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LEAST SQUARES MATCHING - ESEMPI</a:t>
            </a:r>
            <a:endParaRPr lang="it-IT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04248" y="1152614"/>
            <a:ext cx="22872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smtClean="0">
                <a:latin typeface="Baskerville Old Face" panose="02020602080505020303" pitchFamily="18" charset="0"/>
              </a:rPr>
              <a:t>LSM è una procedura iterativa; è necessario però che i valori iniziali approssimati della posizione della finestra di ricerca siano noti con sufficiente precisione affinché il calcolo della correlazione possa fornire risultati corretti. </a:t>
            </a:r>
            <a:endParaRPr lang="it-IT" sz="1700" dirty="0">
              <a:latin typeface="Baskerville Old Face" panose="02020602080505020303" pitchFamily="18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7939387" y="3861048"/>
            <a:ext cx="8495" cy="3151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850774" y="4221088"/>
            <a:ext cx="22407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smtClean="0">
                <a:latin typeface="Baskerville Old Face" panose="02020602080505020303" pitchFamily="18" charset="0"/>
              </a:rPr>
              <a:t>Le due tecniche, NCC (pixel) e LSM(sub-pixel), spesso vengono utilizzate assieme!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528910" y="3931932"/>
            <a:ext cx="4987306" cy="100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91" b="50000"/>
          <a:stretch/>
        </p:blipFill>
        <p:spPr bwMode="auto">
          <a:xfrm>
            <a:off x="3518507" y="1236059"/>
            <a:ext cx="1008112" cy="10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asellaDiTesto 26"/>
          <p:cNvSpPr txBox="1"/>
          <p:nvPr/>
        </p:nvSpPr>
        <p:spPr>
          <a:xfrm>
            <a:off x="273204" y="1594846"/>
            <a:ext cx="282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PROCESSO ITERATIVO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3779912" y="2205988"/>
            <a:ext cx="432048" cy="574940"/>
          </a:xfrm>
          <a:prstGeom prst="downArrow">
            <a:avLst/>
          </a:prstGeom>
          <a:solidFill>
            <a:srgbClr val="F4E1E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0744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1124744"/>
            <a:ext cx="89289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1) Variazione </a:t>
            </a:r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della </a:t>
            </a:r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profondità nella </a:t>
            </a:r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finestra di correlazione</a:t>
            </a:r>
            <a:r>
              <a:rPr lang="it-IT" sz="1900" dirty="0" smtClean="0">
                <a:latin typeface="Baskerville Old Face" panose="02020602080505020303" pitchFamily="18" charset="0"/>
              </a:rPr>
              <a:t>: l’approccio (SAD, SSD, NCC) si basa sull’assunzione di parallasse (profondità) costante all’interno della </a:t>
            </a:r>
            <a:r>
              <a:rPr lang="it-IT" sz="1900" dirty="0" err="1" smtClean="0">
                <a:latin typeface="Baskerville Old Face" panose="02020602080505020303" pitchFamily="18" charset="0"/>
              </a:rPr>
              <a:t>template</a:t>
            </a:r>
            <a:r>
              <a:rPr lang="it-IT" sz="1900" dirty="0" smtClean="0">
                <a:latin typeface="Baskerville Old Face" panose="02020602080505020303" pitchFamily="18" charset="0"/>
              </a:rPr>
              <a:t>/patch </a:t>
            </a:r>
          </a:p>
          <a:p>
            <a:pPr>
              <a:spcBef>
                <a:spcPts val="600"/>
              </a:spcBef>
            </a:pP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 </a:t>
            </a:r>
            <a:r>
              <a:rPr lang="it-IT" sz="1900" dirty="0" smtClean="0">
                <a:latin typeface="Baskerville Old Face" panose="02020602080505020303" pitchFamily="18" charset="0"/>
              </a:rPr>
              <a:t>Una </a:t>
            </a:r>
            <a:r>
              <a:rPr lang="it-IT" sz="1900" dirty="0">
                <a:latin typeface="Baskerville Old Face" panose="02020602080505020303" pitchFamily="18" charset="0"/>
              </a:rPr>
              <a:t>finestra che copre regioni a differente </a:t>
            </a:r>
            <a:r>
              <a:rPr lang="it-IT" sz="1900" dirty="0" smtClean="0">
                <a:latin typeface="Baskerville Old Face" panose="02020602080505020303" pitchFamily="18" charset="0"/>
              </a:rPr>
              <a:t>profondità non </a:t>
            </a:r>
            <a:r>
              <a:rPr lang="it-IT" sz="1900" dirty="0">
                <a:latin typeface="Baskerville Old Face" panose="02020602080505020303" pitchFamily="18" charset="0"/>
              </a:rPr>
              <a:t>trova una finestra </a:t>
            </a:r>
            <a:r>
              <a:rPr lang="it-IT" sz="1900" dirty="0" smtClean="0">
                <a:latin typeface="Baskerville Old Face" panose="02020602080505020303" pitchFamily="18" charset="0"/>
              </a:rPr>
              <a:t>esattamente corrispondente </a:t>
            </a:r>
            <a:r>
              <a:rPr lang="it-IT" sz="1900" dirty="0">
                <a:latin typeface="Baskerville Old Face" panose="02020602080505020303" pitchFamily="18" charset="0"/>
              </a:rPr>
              <a:t>nell’altra immagine </a:t>
            </a:r>
            <a:r>
              <a:rPr lang="it-IT" sz="1900" dirty="0" smtClean="0">
                <a:latin typeface="Baskerville Old Face" panose="02020602080505020303" pitchFamily="18" charset="0"/>
              </a:rPr>
              <a:t>(ancora peggio 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in corrispondenza di bordi di oggetti situati a diversa distanza in cui anche LSM non funziona bene).</a:t>
            </a:r>
          </a:p>
          <a:p>
            <a:endParaRPr lang="it-IT" sz="1900" dirty="0">
              <a:latin typeface="Baskerville Old Face" panose="02020602080505020303" pitchFamily="18" charset="0"/>
              <a:sym typeface="Wingdings" panose="05000000000000000000" pitchFamily="2" charset="2"/>
            </a:endParaRPr>
          </a:p>
          <a:p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2) Occlusioni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: l’approccio non prevede alcuna modalità di gestione delle occlusioni.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692696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ABM - PRINCIPALI PROBLEMATICHE</a:t>
            </a:r>
            <a:endParaRPr lang="it-IT" sz="22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179512" y="3661362"/>
            <a:ext cx="5688632" cy="2145273"/>
            <a:chOff x="1475656" y="2363847"/>
            <a:chExt cx="5688632" cy="2145273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2363847"/>
              <a:ext cx="2684490" cy="2145273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503" y="2365209"/>
              <a:ext cx="2682785" cy="2143911"/>
            </a:xfrm>
            <a:prstGeom prst="rect">
              <a:avLst/>
            </a:prstGeom>
          </p:spPr>
        </p:pic>
      </p:grpSp>
      <p:sp>
        <p:nvSpPr>
          <p:cNvPr id="66" name="CasellaDiTesto 65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LOCALI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211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DI MATCHING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401" y="692696"/>
            <a:ext cx="9124075" cy="190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Con la fotogrammetria digitale è possibile sviluppare degli algoritmi che permettano l’individuazione di punti omologhi su immagini diverse in </a:t>
            </a:r>
            <a:r>
              <a:rPr lang="it-IT" sz="1900" dirty="0" smtClean="0">
                <a:latin typeface="Baskerville Old Face" panose="02020602080505020303" pitchFamily="18" charset="0"/>
              </a:rPr>
              <a:t>modo automatico </a:t>
            </a:r>
            <a:r>
              <a:rPr lang="it-IT" sz="1900" dirty="0">
                <a:latin typeface="Baskerville Old Face" panose="02020602080505020303" pitchFamily="18" charset="0"/>
              </a:rPr>
              <a:t>(senza intervento umano) o semi-automatico (ottimizzazione della collimazione effettuata dall’operatore</a:t>
            </a:r>
            <a:r>
              <a:rPr lang="it-IT" sz="1900" dirty="0" smtClean="0">
                <a:latin typeface="Baskerville Old Face" panose="02020602080505020303" pitchFamily="18" charset="0"/>
              </a:rPr>
              <a:t>).</a:t>
            </a:r>
          </a:p>
          <a:p>
            <a:pPr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La </a:t>
            </a:r>
            <a:r>
              <a:rPr lang="it-IT" sz="1900" dirty="0" smtClean="0">
                <a:latin typeface="Baskerville Old Face" panose="02020602080505020303" pitchFamily="18" charset="0"/>
              </a:rPr>
              <a:t>ricerca di </a:t>
            </a:r>
            <a:r>
              <a:rPr lang="it-IT" sz="1900" dirty="0">
                <a:latin typeface="Baskerville Old Face" panose="02020602080505020303" pitchFamily="18" charset="0"/>
              </a:rPr>
              <a:t>una coppia coniugata di punti può essere determinata adoperando </a:t>
            </a:r>
            <a:r>
              <a:rPr lang="it-IT" sz="1900" dirty="0" smtClean="0">
                <a:latin typeface="Baskerville Old Face" panose="02020602080505020303" pitchFamily="18" charset="0"/>
              </a:rPr>
              <a:t>metodi basati sulle feature o sull’area:</a:t>
            </a:r>
          </a:p>
          <a:p>
            <a:pPr algn="just">
              <a:spcBef>
                <a:spcPct val="20000"/>
              </a:spcBef>
              <a:defRPr/>
            </a:pPr>
            <a:endParaRPr lang="it-IT" sz="1900" dirty="0">
              <a:latin typeface="Baskerville Old Face" panose="02020602080505020303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44008" y="2060848"/>
            <a:ext cx="4572000" cy="421859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AREA </a:t>
            </a:r>
            <a:r>
              <a:rPr lang="it-IT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BASED (ABM)</a:t>
            </a:r>
            <a:r>
              <a:rPr lang="it-IT" dirty="0" smtClean="0">
                <a:latin typeface="Baskerville Old Face" panose="02020602080505020303" pitchFamily="18" charset="0"/>
              </a:rPr>
              <a:t>: </a:t>
            </a:r>
            <a:r>
              <a:rPr lang="it-IT" dirty="0">
                <a:latin typeface="Baskerville Old Face" panose="02020602080505020303" pitchFamily="18" charset="0"/>
              </a:rPr>
              <a:t>Partendo da un punto noto su un fotogramma si individua la posizione più probabile del suo omologo sugli altri, andando a considerare i valori radiometrici nell’intorno del punto stesso</a:t>
            </a:r>
            <a:r>
              <a:rPr lang="it-IT" dirty="0" smtClean="0">
                <a:latin typeface="Baskerville Old Face" panose="02020602080505020303" pitchFamily="18" charset="0"/>
              </a:rPr>
              <a:t>.</a:t>
            </a:r>
          </a:p>
          <a:p>
            <a:pPr fontAlgn="base">
              <a:spcBef>
                <a:spcPts val="2800"/>
              </a:spcBef>
              <a:spcAft>
                <a:spcPct val="0"/>
              </a:spcAft>
              <a:defRPr/>
            </a:pPr>
            <a:r>
              <a:rPr lang="it-IT" dirty="0" smtClean="0">
                <a:latin typeface="Baskerville Old Face" panose="02020602080505020303" pitchFamily="18" charset="0"/>
              </a:rPr>
              <a:t>Trovano </a:t>
            </a:r>
            <a:r>
              <a:rPr lang="it-IT" dirty="0">
                <a:latin typeface="Baskerville Old Face" panose="02020602080505020303" pitchFamily="18" charset="0"/>
              </a:rPr>
              <a:t>una corrispondenza per ogni pixel </a:t>
            </a:r>
            <a:r>
              <a:rPr lang="it-IT" dirty="0" smtClean="0">
                <a:latin typeface="Baskerville Old Face" panose="02020602080505020303" pitchFamily="18" charset="0"/>
              </a:rPr>
              <a:t>appartenente all’immagine </a:t>
            </a:r>
            <a:r>
              <a:rPr lang="it-IT" dirty="0">
                <a:latin typeface="Baskerville Old Face" panose="02020602080505020303" pitchFamily="18" charset="0"/>
              </a:rPr>
              <a:t>di </a:t>
            </a:r>
            <a:r>
              <a:rPr lang="it-IT" dirty="0" smtClean="0">
                <a:latin typeface="Baskerville Old Face" panose="02020602080505020303" pitchFamily="18" charset="0"/>
              </a:rPr>
              <a:t>riferimento (mappe di punti dense) andando </a:t>
            </a:r>
            <a:r>
              <a:rPr lang="it-IT" dirty="0">
                <a:latin typeface="Baskerville Old Face" panose="02020602080505020303" pitchFamily="18" charset="0"/>
              </a:rPr>
              <a:t>a considerare i valori radiometrici nell’intorno del punto stesso</a:t>
            </a:r>
            <a:r>
              <a:rPr lang="it-IT" dirty="0" smtClean="0">
                <a:latin typeface="Baskerville Old Face" panose="02020602080505020303" pitchFamily="18" charset="0"/>
              </a:rPr>
              <a:t>. Suddivisi </a:t>
            </a:r>
            <a:r>
              <a:rPr lang="it-IT" dirty="0">
                <a:latin typeface="Baskerville Old Face" panose="02020602080505020303" pitchFamily="18" charset="0"/>
              </a:rPr>
              <a:t>tra: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dirty="0">
                <a:latin typeface="Baskerville Old Face" panose="02020602080505020303" pitchFamily="18" charset="0"/>
              </a:rPr>
              <a:t>• Metodi locali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dirty="0">
                <a:latin typeface="Baskerville Old Face" panose="02020602080505020303" pitchFamily="18" charset="0"/>
              </a:rPr>
              <a:t>• Metodi globali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dirty="0">
                <a:latin typeface="Baskerville Old Face" panose="02020602080505020303" pitchFamily="18" charset="0"/>
              </a:rPr>
              <a:t>• Metodi ibridi (o “semi-globali</a:t>
            </a:r>
            <a:r>
              <a:rPr lang="it-IT" dirty="0" smtClean="0">
                <a:latin typeface="Baskerville Old Face" panose="02020602080505020303" pitchFamily="18" charset="0"/>
              </a:rPr>
              <a:t>”)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402" y="2269028"/>
            <a:ext cx="4552074" cy="268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FEATURE </a:t>
            </a:r>
            <a:r>
              <a:rPr lang="it-IT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BASED (FBM)</a:t>
            </a:r>
            <a:r>
              <a:rPr lang="it-IT" dirty="0" smtClean="0">
                <a:latin typeface="Baskerville Old Face" panose="02020602080505020303" pitchFamily="18" charset="0"/>
              </a:rPr>
              <a:t>: </a:t>
            </a:r>
            <a:r>
              <a:rPr lang="it-IT" dirty="0">
                <a:latin typeface="Baskerville Old Face" panose="02020602080505020303" pitchFamily="18" charset="0"/>
              </a:rPr>
              <a:t>Si estraggono automaticamente </a:t>
            </a:r>
            <a:r>
              <a:rPr lang="it-IT" dirty="0" smtClean="0">
                <a:latin typeface="Baskerville Old Face" panose="02020602080505020303" pitchFamily="18" charset="0"/>
              </a:rPr>
              <a:t>features</a:t>
            </a:r>
            <a:r>
              <a:rPr lang="it-IT" dirty="0">
                <a:latin typeface="Baskerville Old Face" panose="02020602080505020303" pitchFamily="18" charset="0"/>
              </a:rPr>
              <a:t> (linee, segmenti, angoli, curve) ben riconoscibili sui vari fotogrammi. L’algoritmo di matching si preoccupa poi di individuare le corrispondenze fra i diversi set di punti</a:t>
            </a:r>
            <a:r>
              <a:rPr lang="it-IT" dirty="0" smtClean="0">
                <a:latin typeface="Baskerville Old Face" panose="02020602080505020303" pitchFamily="18" charset="0"/>
              </a:rPr>
              <a:t>.</a:t>
            </a:r>
          </a:p>
          <a:p>
            <a:pPr lvl="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it-IT" dirty="0" smtClean="0">
                <a:latin typeface="Baskerville Old Face" panose="02020602080505020303" pitchFamily="18" charset="0"/>
              </a:rPr>
              <a:t>Sono affidabili, veloci ma producono punti sparsi, limitate cioè ai soli punti che presentano feature distintive.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sp>
        <p:nvSpPr>
          <p:cNvPr id="28" name="AutoShape 77"/>
          <p:cNvSpPr>
            <a:spLocks noChangeArrowheads="1"/>
          </p:cNvSpPr>
          <p:nvPr/>
        </p:nvSpPr>
        <p:spPr bwMode="auto">
          <a:xfrm rot="5400000">
            <a:off x="2669306" y="3870239"/>
            <a:ext cx="276996" cy="72008"/>
          </a:xfrm>
          <a:prstGeom prst="rightArrow">
            <a:avLst>
              <a:gd name="adj1" fmla="val 50000"/>
              <a:gd name="adj2" fmla="val 112088"/>
            </a:avLst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900" b="0" i="0" u="none" strike="noStrike" kern="0" cap="none" spc="0" normalizeH="0" baseline="0" noProof="0" smtClean="0">
              <a:ln>
                <a:noFill/>
              </a:ln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29" name="AutoShape 77"/>
          <p:cNvSpPr>
            <a:spLocks noChangeArrowheads="1"/>
          </p:cNvSpPr>
          <p:nvPr/>
        </p:nvSpPr>
        <p:spPr bwMode="auto">
          <a:xfrm rot="5400000">
            <a:off x="7344308" y="3681028"/>
            <a:ext cx="288032" cy="72008"/>
          </a:xfrm>
          <a:prstGeom prst="rightArrow">
            <a:avLst>
              <a:gd name="adj1" fmla="val 50000"/>
              <a:gd name="adj2" fmla="val 112088"/>
            </a:avLst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900" b="0" i="0" u="none" strike="noStrike" kern="0" cap="none" spc="0" normalizeH="0" baseline="0" noProof="0" smtClean="0">
              <a:ln>
                <a:noFill/>
              </a:ln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97402" y="1988840"/>
            <a:ext cx="4511102" cy="428404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"/>
          </a:blip>
          <a:stretch>
            <a:fillRect/>
          </a:stretch>
        </p:blipFill>
        <p:spPr>
          <a:xfrm>
            <a:off x="1455236" y="4869160"/>
            <a:ext cx="3115169" cy="15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189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1124744"/>
            <a:ext cx="89289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1) Variazione </a:t>
            </a:r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della </a:t>
            </a:r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profondità nella </a:t>
            </a:r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finestra di correlazione</a:t>
            </a:r>
            <a:r>
              <a:rPr lang="it-IT" sz="1900" dirty="0" smtClean="0">
                <a:latin typeface="Baskerville Old Face" panose="02020602080505020303" pitchFamily="18" charset="0"/>
              </a:rPr>
              <a:t>: l’approccio (SAD, SSD, NCC) si basa sull’assunzione di parallasse (profondità) costante all’interno della </a:t>
            </a:r>
            <a:r>
              <a:rPr lang="it-IT" sz="1900" dirty="0" err="1" smtClean="0">
                <a:latin typeface="Baskerville Old Face" panose="02020602080505020303" pitchFamily="18" charset="0"/>
              </a:rPr>
              <a:t>template</a:t>
            </a:r>
            <a:r>
              <a:rPr lang="it-IT" sz="1900" dirty="0" smtClean="0">
                <a:latin typeface="Baskerville Old Face" panose="02020602080505020303" pitchFamily="18" charset="0"/>
              </a:rPr>
              <a:t>/patch </a:t>
            </a:r>
          </a:p>
          <a:p>
            <a:pPr>
              <a:spcBef>
                <a:spcPts val="600"/>
              </a:spcBef>
            </a:pP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 </a:t>
            </a:r>
            <a:r>
              <a:rPr lang="it-IT" sz="1900" dirty="0" smtClean="0">
                <a:latin typeface="Baskerville Old Face" panose="02020602080505020303" pitchFamily="18" charset="0"/>
              </a:rPr>
              <a:t>Una </a:t>
            </a:r>
            <a:r>
              <a:rPr lang="it-IT" sz="1900" dirty="0">
                <a:latin typeface="Baskerville Old Face" panose="02020602080505020303" pitchFamily="18" charset="0"/>
              </a:rPr>
              <a:t>finestra che copre regioni a differente </a:t>
            </a:r>
            <a:r>
              <a:rPr lang="it-IT" sz="1900" dirty="0" smtClean="0">
                <a:latin typeface="Baskerville Old Face" panose="02020602080505020303" pitchFamily="18" charset="0"/>
              </a:rPr>
              <a:t>profondità non </a:t>
            </a:r>
            <a:r>
              <a:rPr lang="it-IT" sz="1900" dirty="0">
                <a:latin typeface="Baskerville Old Face" panose="02020602080505020303" pitchFamily="18" charset="0"/>
              </a:rPr>
              <a:t>trova una finestra </a:t>
            </a:r>
            <a:r>
              <a:rPr lang="it-IT" sz="1900" dirty="0" smtClean="0">
                <a:latin typeface="Baskerville Old Face" panose="02020602080505020303" pitchFamily="18" charset="0"/>
              </a:rPr>
              <a:t>esattamente corrispondente </a:t>
            </a:r>
            <a:r>
              <a:rPr lang="it-IT" sz="1900" dirty="0">
                <a:latin typeface="Baskerville Old Face" panose="02020602080505020303" pitchFamily="18" charset="0"/>
              </a:rPr>
              <a:t>nell’altra immagine </a:t>
            </a:r>
            <a:r>
              <a:rPr lang="it-IT" sz="1900" dirty="0" smtClean="0">
                <a:latin typeface="Baskerville Old Face" panose="02020602080505020303" pitchFamily="18" charset="0"/>
              </a:rPr>
              <a:t>(ancora peggio 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in corrispondenza di bordi di oggetti situati a diversa distanza in cui anche LSM non funziona bene).</a:t>
            </a:r>
          </a:p>
          <a:p>
            <a:endParaRPr lang="it-IT" sz="1900" dirty="0">
              <a:latin typeface="Baskerville Old Face" panose="02020602080505020303" pitchFamily="18" charset="0"/>
              <a:sym typeface="Wingdings" panose="05000000000000000000" pitchFamily="2" charset="2"/>
            </a:endParaRPr>
          </a:p>
          <a:p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2) Occlusioni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: l’approccio non prevede alcuna modalità di gestione delle occlusioni.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692696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ABM - PRINCIPALI PROBLEMATICHE</a:t>
            </a:r>
            <a:endParaRPr lang="it-IT" sz="2200" dirty="0"/>
          </a:p>
        </p:txBody>
      </p:sp>
      <p:grpSp>
        <p:nvGrpSpPr>
          <p:cNvPr id="35" name="Gruppo 34"/>
          <p:cNvGrpSpPr/>
          <p:nvPr/>
        </p:nvGrpSpPr>
        <p:grpSpPr>
          <a:xfrm>
            <a:off x="169982" y="3501008"/>
            <a:ext cx="6346234" cy="2679513"/>
            <a:chOff x="1403648" y="3550250"/>
            <a:chExt cx="6346234" cy="2679513"/>
          </a:xfrm>
        </p:grpSpPr>
        <p:grpSp>
          <p:nvGrpSpPr>
            <p:cNvPr id="16" name="Gruppo 15"/>
            <p:cNvGrpSpPr/>
            <p:nvPr/>
          </p:nvGrpSpPr>
          <p:grpSpPr>
            <a:xfrm>
              <a:off x="1403648" y="3550250"/>
              <a:ext cx="6346234" cy="2679513"/>
              <a:chOff x="1394118" y="3855151"/>
              <a:chExt cx="6346234" cy="2679513"/>
            </a:xfrm>
          </p:grpSpPr>
          <p:pic>
            <p:nvPicPr>
              <p:cNvPr id="19" name="Immagine 1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383" t="12049" r="12766" b="50677"/>
              <a:stretch/>
            </p:blipFill>
            <p:spPr>
              <a:xfrm>
                <a:off x="4745650" y="3855151"/>
                <a:ext cx="2994702" cy="2664296"/>
              </a:xfrm>
              <a:prstGeom prst="rect">
                <a:avLst/>
              </a:prstGeom>
            </p:spPr>
          </p:pic>
          <p:pic>
            <p:nvPicPr>
              <p:cNvPr id="20" name="Immagine 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471" t="11899" r="285" b="50471"/>
              <a:stretch/>
            </p:blipFill>
            <p:spPr>
              <a:xfrm>
                <a:off x="1394118" y="3870368"/>
                <a:ext cx="3033866" cy="2664296"/>
              </a:xfrm>
              <a:prstGeom prst="rect">
                <a:avLst/>
              </a:prstGeom>
            </p:spPr>
          </p:pic>
        </p:grpSp>
        <p:sp>
          <p:nvSpPr>
            <p:cNvPr id="21" name="Rettangolo 20"/>
            <p:cNvSpPr/>
            <p:nvPr/>
          </p:nvSpPr>
          <p:spPr>
            <a:xfrm>
              <a:off x="6016925" y="4141531"/>
              <a:ext cx="288032" cy="288032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2704557" y="4141531"/>
              <a:ext cx="288032" cy="288032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6115692" y="4249547"/>
              <a:ext cx="72008" cy="72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812569" y="4246804"/>
              <a:ext cx="72008" cy="72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0" name="Connettore 1 29"/>
            <p:cNvCxnSpPr/>
            <p:nvPr/>
          </p:nvCxnSpPr>
          <p:spPr>
            <a:xfrm flipH="1" flipV="1">
              <a:off x="2848573" y="4282804"/>
              <a:ext cx="3276000" cy="2743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/>
            <p:cNvSpPr txBox="1"/>
            <p:nvPr/>
          </p:nvSpPr>
          <p:spPr>
            <a:xfrm>
              <a:off x="2920581" y="3709483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it-IT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6" name="CasellaDiTesto 65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LOCALI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6722974" y="3356992"/>
            <a:ext cx="2269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Baskerville Old Face" panose="02020602080505020303" pitchFamily="18" charset="0"/>
              </a:rPr>
              <a:t>La </a:t>
            </a:r>
            <a:r>
              <a:rPr lang="it-IT" sz="1600" dirty="0">
                <a:latin typeface="Baskerville Old Face" panose="02020602080505020303" pitchFamily="18" charset="0"/>
              </a:rPr>
              <a:t>regione sinistra della finestra di riferimento </a:t>
            </a:r>
          </a:p>
          <a:p>
            <a:r>
              <a:rPr lang="it-IT" sz="1600" dirty="0" smtClean="0">
                <a:latin typeface="Baskerville Old Face" panose="02020602080505020303" pitchFamily="18" charset="0"/>
              </a:rPr>
              <a:t>contiene </a:t>
            </a:r>
            <a:r>
              <a:rPr lang="it-IT" sz="1600" dirty="0">
                <a:latin typeface="Baskerville Old Face" panose="02020602080505020303" pitchFamily="18" charset="0"/>
              </a:rPr>
              <a:t>parte di un oggetto in </a:t>
            </a:r>
            <a:r>
              <a:rPr lang="it-IT" sz="1600" dirty="0" smtClean="0">
                <a:latin typeface="Baskerville Old Face" panose="02020602080505020303" pitchFamily="18" charset="0"/>
              </a:rPr>
              <a:t>primo piano </a:t>
            </a:r>
            <a:r>
              <a:rPr lang="it-IT" sz="1600" dirty="0">
                <a:latin typeface="Baskerville Old Face" panose="02020602080505020303" pitchFamily="18" charset="0"/>
              </a:rPr>
              <a:t>e parte di un oggetto in </a:t>
            </a:r>
            <a:r>
              <a:rPr lang="it-IT" sz="1600" dirty="0" smtClean="0">
                <a:latin typeface="Baskerville Old Face" panose="02020602080505020303" pitchFamily="18" charset="0"/>
              </a:rPr>
              <a:t>secondo piano; </a:t>
            </a:r>
            <a:r>
              <a:rPr lang="it-IT" sz="1600" dirty="0">
                <a:latin typeface="Baskerville Old Face" panose="02020602080505020303" pitchFamily="18" charset="0"/>
              </a:rPr>
              <a:t>inoltre, l’oggetto in secondo piano risulta parzialmente occluso </a:t>
            </a:r>
            <a:r>
              <a:rPr lang="it-IT" sz="12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 </a:t>
            </a:r>
            <a:r>
              <a:rPr lang="it-IT" sz="1600" dirty="0">
                <a:latin typeface="Baskerville Old Face" panose="02020602080505020303" pitchFamily="18" charset="0"/>
                <a:sym typeface="Wingdings" panose="05000000000000000000" pitchFamily="2" charset="2"/>
              </a:rPr>
              <a:t>variazioni repentine di profondità introducono errori nei calcoli</a:t>
            </a:r>
            <a:endParaRPr lang="it-IT" sz="1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21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1124744"/>
            <a:ext cx="89289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1) Variazione </a:t>
            </a:r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della </a:t>
            </a:r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profondità nella </a:t>
            </a:r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finestra di correlazione</a:t>
            </a:r>
            <a:r>
              <a:rPr lang="it-IT" sz="1900" dirty="0" smtClean="0">
                <a:latin typeface="Baskerville Old Face" panose="02020602080505020303" pitchFamily="18" charset="0"/>
              </a:rPr>
              <a:t>: l’approccio (SAD, SSD, NCC) si basa sull’assunzione di parallasse (profondità) costante all’interno della </a:t>
            </a:r>
            <a:r>
              <a:rPr lang="it-IT" sz="1900" dirty="0" err="1" smtClean="0">
                <a:latin typeface="Baskerville Old Face" panose="02020602080505020303" pitchFamily="18" charset="0"/>
              </a:rPr>
              <a:t>template</a:t>
            </a:r>
            <a:r>
              <a:rPr lang="it-IT" sz="1900" dirty="0" smtClean="0">
                <a:latin typeface="Baskerville Old Face" panose="02020602080505020303" pitchFamily="18" charset="0"/>
              </a:rPr>
              <a:t>/patch </a:t>
            </a:r>
          </a:p>
          <a:p>
            <a:pPr>
              <a:spcBef>
                <a:spcPts val="600"/>
              </a:spcBef>
            </a:pP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 </a:t>
            </a:r>
            <a:r>
              <a:rPr lang="it-IT" sz="1900" dirty="0" smtClean="0">
                <a:latin typeface="Baskerville Old Face" panose="02020602080505020303" pitchFamily="18" charset="0"/>
              </a:rPr>
              <a:t>Una </a:t>
            </a:r>
            <a:r>
              <a:rPr lang="it-IT" sz="1900" dirty="0">
                <a:latin typeface="Baskerville Old Face" panose="02020602080505020303" pitchFamily="18" charset="0"/>
              </a:rPr>
              <a:t>finestra che copre regioni a differente </a:t>
            </a:r>
            <a:r>
              <a:rPr lang="it-IT" sz="1900" dirty="0" smtClean="0">
                <a:latin typeface="Baskerville Old Face" panose="02020602080505020303" pitchFamily="18" charset="0"/>
              </a:rPr>
              <a:t>profondità non </a:t>
            </a:r>
            <a:r>
              <a:rPr lang="it-IT" sz="1900" dirty="0">
                <a:latin typeface="Baskerville Old Face" panose="02020602080505020303" pitchFamily="18" charset="0"/>
              </a:rPr>
              <a:t>trova una finestra </a:t>
            </a:r>
            <a:r>
              <a:rPr lang="it-IT" sz="1900" dirty="0" smtClean="0">
                <a:latin typeface="Baskerville Old Face" panose="02020602080505020303" pitchFamily="18" charset="0"/>
              </a:rPr>
              <a:t>esattamente corrispondente </a:t>
            </a:r>
            <a:r>
              <a:rPr lang="it-IT" sz="1900" dirty="0">
                <a:latin typeface="Baskerville Old Face" panose="02020602080505020303" pitchFamily="18" charset="0"/>
              </a:rPr>
              <a:t>nell’altra immagine </a:t>
            </a:r>
            <a:r>
              <a:rPr lang="it-IT" sz="1900" dirty="0" smtClean="0">
                <a:latin typeface="Baskerville Old Face" panose="02020602080505020303" pitchFamily="18" charset="0"/>
              </a:rPr>
              <a:t>(ancora peggio 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in corrispondenza di bordi di oggetti situati a diversa distanza in cui anche LSM non funziona bene).</a:t>
            </a:r>
          </a:p>
          <a:p>
            <a:endParaRPr lang="it-IT" sz="1900" dirty="0">
              <a:latin typeface="Baskerville Old Face" panose="02020602080505020303" pitchFamily="18" charset="0"/>
              <a:sym typeface="Wingdings" panose="05000000000000000000" pitchFamily="2" charset="2"/>
            </a:endParaRPr>
          </a:p>
          <a:p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2) Occlusioni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: l’approccio non prevede alcuna modalità di gestione delle occlusioni.</a:t>
            </a:r>
          </a:p>
          <a:p>
            <a:endParaRPr lang="it-IT" sz="1900" dirty="0">
              <a:latin typeface="Baskerville Old Face" panose="02020602080505020303" pitchFamily="18" charset="0"/>
              <a:sym typeface="Wingdings" panose="05000000000000000000" pitchFamily="2" charset="2"/>
            </a:endParaRPr>
          </a:p>
          <a:p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3) Scarsa tessitura o pattern ripetitivi </a:t>
            </a:r>
            <a:r>
              <a:rPr lang="it-IT" sz="1900" dirty="0">
                <a:latin typeface="Baskerville Old Face" panose="02020602080505020303" pitchFamily="18" charset="0"/>
                <a:sym typeface="Wingdings" panose="05000000000000000000" pitchFamily="2" charset="2"/>
              </a:rPr>
              <a:t>(lungo le rette </a:t>
            </a:r>
            <a:r>
              <a:rPr lang="it-IT" sz="1900" dirty="0" err="1">
                <a:latin typeface="Baskerville Old Face" panose="02020602080505020303" pitchFamily="18" charset="0"/>
                <a:sym typeface="Wingdings" panose="05000000000000000000" pitchFamily="2" charset="2"/>
              </a:rPr>
              <a:t>epipolari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).</a:t>
            </a:r>
            <a:endParaRPr lang="it-IT" sz="1900" dirty="0">
              <a:latin typeface="Baskerville Old Face" panose="02020602080505020303" pitchFamily="18" charset="0"/>
              <a:sym typeface="Wingdings" panose="05000000000000000000" pitchFamily="2" charset="2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692696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ABM - PRINCIPALI PROBLEMATICHE</a:t>
            </a:r>
            <a:endParaRPr lang="it-IT" sz="2200" dirty="0"/>
          </a:p>
        </p:txBody>
      </p:sp>
      <p:grpSp>
        <p:nvGrpSpPr>
          <p:cNvPr id="36" name="Gruppo 35"/>
          <p:cNvGrpSpPr/>
          <p:nvPr/>
        </p:nvGrpSpPr>
        <p:grpSpPr>
          <a:xfrm>
            <a:off x="1079612" y="4221088"/>
            <a:ext cx="6984776" cy="1872208"/>
            <a:chOff x="1187624" y="4216505"/>
            <a:chExt cx="6984776" cy="1872208"/>
          </a:xfrm>
        </p:grpSpPr>
        <p:pic>
          <p:nvPicPr>
            <p:cNvPr id="37" name="Immagin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626" r="55586" b="7614"/>
            <a:stretch/>
          </p:blipFill>
          <p:spPr>
            <a:xfrm>
              <a:off x="4788024" y="4216505"/>
              <a:ext cx="3384376" cy="1872208"/>
            </a:xfrm>
            <a:prstGeom prst="rect">
              <a:avLst/>
            </a:prstGeom>
          </p:spPr>
        </p:pic>
        <p:pic>
          <p:nvPicPr>
            <p:cNvPr id="38" name="Immagine 3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0" t="58820" r="46220" b="8420"/>
            <a:stretch/>
          </p:blipFill>
          <p:spPr>
            <a:xfrm>
              <a:off x="1187624" y="4216505"/>
              <a:ext cx="3024336" cy="1872208"/>
            </a:xfrm>
            <a:prstGeom prst="rect">
              <a:avLst/>
            </a:prstGeom>
          </p:spPr>
        </p:pic>
        <p:grpSp>
          <p:nvGrpSpPr>
            <p:cNvPr id="39" name="Gruppo 38"/>
            <p:cNvGrpSpPr/>
            <p:nvPr/>
          </p:nvGrpSpPr>
          <p:grpSpPr>
            <a:xfrm>
              <a:off x="2627784" y="4992270"/>
              <a:ext cx="288032" cy="288032"/>
              <a:chOff x="2627784" y="4889771"/>
              <a:chExt cx="288032" cy="288032"/>
            </a:xfrm>
          </p:grpSpPr>
          <p:sp>
            <p:nvSpPr>
              <p:cNvPr id="49" name="Rettangolo 48"/>
              <p:cNvSpPr/>
              <p:nvPr/>
            </p:nvSpPr>
            <p:spPr>
              <a:xfrm>
                <a:off x="2627784" y="4889771"/>
                <a:ext cx="288032" cy="28803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Ovale 49"/>
              <p:cNvSpPr/>
              <p:nvPr/>
            </p:nvSpPr>
            <p:spPr>
              <a:xfrm>
                <a:off x="2735796" y="4995044"/>
                <a:ext cx="72008" cy="72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0" name="Gruppo 39"/>
            <p:cNvGrpSpPr/>
            <p:nvPr/>
          </p:nvGrpSpPr>
          <p:grpSpPr>
            <a:xfrm>
              <a:off x="6439707" y="4969850"/>
              <a:ext cx="288032" cy="288032"/>
              <a:chOff x="2627784" y="4889771"/>
              <a:chExt cx="288032" cy="288032"/>
            </a:xfrm>
          </p:grpSpPr>
          <p:sp>
            <p:nvSpPr>
              <p:cNvPr id="47" name="Rettangolo 46"/>
              <p:cNvSpPr/>
              <p:nvPr/>
            </p:nvSpPr>
            <p:spPr>
              <a:xfrm>
                <a:off x="2627784" y="4889771"/>
                <a:ext cx="288032" cy="28803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Ovale 47"/>
              <p:cNvSpPr/>
              <p:nvPr/>
            </p:nvSpPr>
            <p:spPr>
              <a:xfrm>
                <a:off x="2735796" y="4995044"/>
                <a:ext cx="72008" cy="72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1" name="Gruppo 40"/>
            <p:cNvGrpSpPr/>
            <p:nvPr/>
          </p:nvGrpSpPr>
          <p:grpSpPr>
            <a:xfrm>
              <a:off x="6961001" y="4969850"/>
              <a:ext cx="288032" cy="288032"/>
              <a:chOff x="2627784" y="4889771"/>
              <a:chExt cx="288032" cy="288032"/>
            </a:xfrm>
          </p:grpSpPr>
          <p:sp>
            <p:nvSpPr>
              <p:cNvPr id="45" name="Rettangolo 44"/>
              <p:cNvSpPr/>
              <p:nvPr/>
            </p:nvSpPr>
            <p:spPr>
              <a:xfrm>
                <a:off x="2627784" y="4889771"/>
                <a:ext cx="288032" cy="28803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Ovale 45"/>
              <p:cNvSpPr/>
              <p:nvPr/>
            </p:nvSpPr>
            <p:spPr>
              <a:xfrm>
                <a:off x="2735796" y="4995044"/>
                <a:ext cx="72008" cy="72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2" name="Gruppo 41"/>
            <p:cNvGrpSpPr/>
            <p:nvPr/>
          </p:nvGrpSpPr>
          <p:grpSpPr>
            <a:xfrm>
              <a:off x="6708973" y="4969850"/>
              <a:ext cx="288032" cy="288032"/>
              <a:chOff x="2627784" y="4889771"/>
              <a:chExt cx="288032" cy="288032"/>
            </a:xfrm>
          </p:grpSpPr>
          <p:sp>
            <p:nvSpPr>
              <p:cNvPr id="43" name="Rettangolo 42"/>
              <p:cNvSpPr/>
              <p:nvPr/>
            </p:nvSpPr>
            <p:spPr>
              <a:xfrm>
                <a:off x="2627784" y="4889771"/>
                <a:ext cx="288032" cy="288032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Ovale 43"/>
              <p:cNvSpPr/>
              <p:nvPr/>
            </p:nvSpPr>
            <p:spPr>
              <a:xfrm>
                <a:off x="2735796" y="4995044"/>
                <a:ext cx="72008" cy="720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66" name="CasellaDiTesto 65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LOCALI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507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1124744"/>
            <a:ext cx="892899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1) Variazione </a:t>
            </a:r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della </a:t>
            </a:r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profondità nella </a:t>
            </a:r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finestra di correlazione</a:t>
            </a:r>
            <a:r>
              <a:rPr lang="it-IT" sz="1900" dirty="0" smtClean="0">
                <a:latin typeface="Baskerville Old Face" panose="02020602080505020303" pitchFamily="18" charset="0"/>
              </a:rPr>
              <a:t>: l’approccio (SAD, SSD, NCC) si basa sull’assunzione di parallasse (profondità) costante all’interno della </a:t>
            </a:r>
            <a:r>
              <a:rPr lang="it-IT" sz="1900" dirty="0" err="1" smtClean="0">
                <a:latin typeface="Baskerville Old Face" panose="02020602080505020303" pitchFamily="18" charset="0"/>
              </a:rPr>
              <a:t>template</a:t>
            </a:r>
            <a:r>
              <a:rPr lang="it-IT" sz="1900" dirty="0" smtClean="0">
                <a:latin typeface="Baskerville Old Face" panose="02020602080505020303" pitchFamily="18" charset="0"/>
              </a:rPr>
              <a:t>/patch </a:t>
            </a:r>
          </a:p>
          <a:p>
            <a:pPr>
              <a:spcBef>
                <a:spcPts val="600"/>
              </a:spcBef>
            </a:pP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 </a:t>
            </a:r>
            <a:r>
              <a:rPr lang="it-IT" sz="1900" dirty="0" smtClean="0">
                <a:latin typeface="Baskerville Old Face" panose="02020602080505020303" pitchFamily="18" charset="0"/>
              </a:rPr>
              <a:t>Una </a:t>
            </a:r>
            <a:r>
              <a:rPr lang="it-IT" sz="1900" dirty="0">
                <a:latin typeface="Baskerville Old Face" panose="02020602080505020303" pitchFamily="18" charset="0"/>
              </a:rPr>
              <a:t>finestra che copre regioni a differente </a:t>
            </a:r>
            <a:r>
              <a:rPr lang="it-IT" sz="1900" dirty="0" smtClean="0">
                <a:latin typeface="Baskerville Old Face" panose="02020602080505020303" pitchFamily="18" charset="0"/>
              </a:rPr>
              <a:t>profondità non </a:t>
            </a:r>
            <a:r>
              <a:rPr lang="it-IT" sz="1900" dirty="0">
                <a:latin typeface="Baskerville Old Face" panose="02020602080505020303" pitchFamily="18" charset="0"/>
              </a:rPr>
              <a:t>trova una finestra </a:t>
            </a:r>
            <a:r>
              <a:rPr lang="it-IT" sz="1900" dirty="0" smtClean="0">
                <a:latin typeface="Baskerville Old Face" panose="02020602080505020303" pitchFamily="18" charset="0"/>
              </a:rPr>
              <a:t>esattamente corrispondente </a:t>
            </a:r>
            <a:r>
              <a:rPr lang="it-IT" sz="1900" dirty="0">
                <a:latin typeface="Baskerville Old Face" panose="02020602080505020303" pitchFamily="18" charset="0"/>
              </a:rPr>
              <a:t>nell’altra immagine </a:t>
            </a:r>
            <a:r>
              <a:rPr lang="it-IT" sz="1900" dirty="0" smtClean="0">
                <a:latin typeface="Baskerville Old Face" panose="02020602080505020303" pitchFamily="18" charset="0"/>
              </a:rPr>
              <a:t>(ancora peggio 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in corrispondenza di bordi di oggetti situati a diversa distanza in cui anche LSM non funziona bene).</a:t>
            </a:r>
          </a:p>
          <a:p>
            <a:endParaRPr lang="it-IT" sz="1900" dirty="0">
              <a:latin typeface="Baskerville Old Face" panose="02020602080505020303" pitchFamily="18" charset="0"/>
              <a:sym typeface="Wingdings" panose="05000000000000000000" pitchFamily="2" charset="2"/>
            </a:endParaRPr>
          </a:p>
          <a:p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2) Occlusioni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: l’approccio non prevede alcuna modalità di gestione delle occlusioni.</a:t>
            </a:r>
          </a:p>
          <a:p>
            <a:endParaRPr lang="it-IT" sz="1900" dirty="0">
              <a:latin typeface="Baskerville Old Face" panose="02020602080505020303" pitchFamily="18" charset="0"/>
              <a:sym typeface="Wingdings" panose="05000000000000000000" pitchFamily="2" charset="2"/>
            </a:endParaRPr>
          </a:p>
          <a:p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3) Scarsa tessitura o pattern ripetitivi </a:t>
            </a:r>
            <a:r>
              <a:rPr lang="it-IT" sz="1900" dirty="0">
                <a:latin typeface="Baskerville Old Face" panose="02020602080505020303" pitchFamily="18" charset="0"/>
                <a:sym typeface="Wingdings" panose="05000000000000000000" pitchFamily="2" charset="2"/>
              </a:rPr>
              <a:t>(lungo le rette </a:t>
            </a:r>
            <a:r>
              <a:rPr lang="it-IT" sz="1900" dirty="0" err="1">
                <a:latin typeface="Baskerville Old Face" panose="02020602080505020303" pitchFamily="18" charset="0"/>
                <a:sym typeface="Wingdings" panose="05000000000000000000" pitchFamily="2" charset="2"/>
              </a:rPr>
              <a:t>epipolari</a:t>
            </a:r>
            <a:r>
              <a:rPr lang="it-IT" sz="1900" dirty="0">
                <a:latin typeface="Baskerville Old Face" panose="02020602080505020303" pitchFamily="18" charset="0"/>
                <a:sym typeface="Wingdings" panose="05000000000000000000" pitchFamily="2" charset="2"/>
              </a:rPr>
              <a:t>).</a:t>
            </a:r>
          </a:p>
          <a:p>
            <a:endParaRPr lang="it-IT" sz="1900" dirty="0" smtClean="0">
              <a:latin typeface="Baskerville Old Face" panose="02020602080505020303" pitchFamily="18" charset="0"/>
              <a:sym typeface="Wingdings" panose="05000000000000000000" pitchFamily="2" charset="2"/>
            </a:endParaRPr>
          </a:p>
          <a:p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4) Scelta della dimensione della finestra di correlazione</a:t>
            </a:r>
            <a:r>
              <a:rPr lang="it-IT" sz="1900" dirty="0" smtClean="0">
                <a:latin typeface="Baskerville Old Face" panose="02020602080505020303" pitchFamily="18" charset="0"/>
              </a:rPr>
              <a:t>:  al crescere della dimensione della finestra vengono catturati più dettagli dell’immagine 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 utile ai fini del </a:t>
            </a:r>
            <a:r>
              <a:rPr lang="it-IT" sz="1900" dirty="0" err="1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matching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 per ottenere risultati più affidabili e match </a:t>
            </a:r>
            <a:r>
              <a:rPr lang="it-IT" sz="1900" dirty="0" err="1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points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 corretti (punto3). Tuttavia, maggiori sono le dimensioni della finestra, maggiore è la probabilità che la parallasse non sia costante.</a:t>
            </a:r>
          </a:p>
          <a:p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Con </a:t>
            </a:r>
            <a:r>
              <a:rPr lang="it-IT" sz="1900" dirty="0" err="1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template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 piccole i problemi 1 e 2 si presentano meno (o affatto), ma si hanno poche informazioni per la stima della parallasse (accuratezza) e diventa più problematico il punto 3 (affidabilità).</a:t>
            </a:r>
            <a:endParaRPr lang="it-IT" sz="1900" dirty="0">
              <a:latin typeface="Baskerville Old Face" panose="02020602080505020303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692696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ABM - PRINCIPALI PROBLEMATICHE</a:t>
            </a:r>
            <a:endParaRPr lang="it-IT" sz="2200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LOCALI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32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BASED MATCHING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107504" y="69269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METODI GLOBALI</a:t>
            </a:r>
            <a:endParaRPr lang="it-IT" dirty="0"/>
          </a:p>
        </p:txBody>
      </p:sp>
      <p:sp>
        <p:nvSpPr>
          <p:cNvPr id="43" name="Rettangolo 42"/>
          <p:cNvSpPr/>
          <p:nvPr/>
        </p:nvSpPr>
        <p:spPr>
          <a:xfrm>
            <a:off x="179512" y="1193264"/>
            <a:ext cx="87849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 smtClean="0">
                <a:latin typeface="Baskerville Old Face" panose="02020602080505020303" pitchFamily="18" charset="0"/>
              </a:rPr>
              <a:t>Superano i </a:t>
            </a:r>
            <a:r>
              <a:rPr lang="it-IT" dirty="0">
                <a:latin typeface="Baskerville Old Face" panose="02020602080505020303" pitchFamily="18" charset="0"/>
              </a:rPr>
              <a:t>limiti </a:t>
            </a:r>
            <a:r>
              <a:rPr lang="it-IT" dirty="0" smtClean="0">
                <a:latin typeface="Baskerville Old Face" panose="02020602080505020303" pitchFamily="18" charset="0"/>
              </a:rPr>
              <a:t>dei metodi </a:t>
            </a:r>
            <a:r>
              <a:rPr lang="it-IT" dirty="0">
                <a:latin typeface="Baskerville Old Face" panose="02020602080505020303" pitchFamily="18" charset="0"/>
              </a:rPr>
              <a:t>locali per quanto riguarda la stima delle discontinuità e delle zone occluse nelle immagini. 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marL="285750" indent="-285750">
              <a:buSzPct val="70000"/>
              <a:buFont typeface="Wingdings" panose="05000000000000000000" pitchFamily="2" charset="2"/>
              <a:buChar char="§"/>
            </a:pPr>
            <a:r>
              <a:rPr lang="it-IT" dirty="0" smtClean="0">
                <a:latin typeface="Baskerville Old Face" panose="02020602080505020303" pitchFamily="18" charset="0"/>
                <a:cs typeface="Mongolian Baiti" panose="03000500000000000000" pitchFamily="66" charset="0"/>
              </a:rPr>
              <a:t>Pixel-</a:t>
            </a:r>
            <a:r>
              <a:rPr lang="it-IT" dirty="0" err="1" smtClean="0">
                <a:latin typeface="Baskerville Old Face" panose="02020602080505020303" pitchFamily="18" charset="0"/>
                <a:cs typeface="Mongolian Baiti" panose="03000500000000000000" pitchFamily="66" charset="0"/>
              </a:rPr>
              <a:t>Wise</a:t>
            </a:r>
            <a:r>
              <a:rPr lang="it-IT" dirty="0" smtClean="0">
                <a:latin typeface="Baskerville Old Face" panose="02020602080505020303" pitchFamily="18" charset="0"/>
                <a:cs typeface="Mongolian Baiti" panose="03000500000000000000" pitchFamily="66" charset="0"/>
              </a:rPr>
              <a:t> </a:t>
            </a:r>
            <a:r>
              <a:rPr lang="it-IT" dirty="0">
                <a:latin typeface="Baskerville Old Face" panose="02020602080505020303" pitchFamily="18" charset="0"/>
                <a:cs typeface="Mongolian Baiti" panose="03000500000000000000" pitchFamily="66" charset="0"/>
              </a:rPr>
              <a:t>Matching</a:t>
            </a:r>
          </a:p>
          <a:p>
            <a:pPr marL="285750" indent="-285750">
              <a:buSzPct val="70000"/>
              <a:buFont typeface="Wingdings" panose="05000000000000000000" pitchFamily="2" charset="2"/>
              <a:buChar char="§"/>
            </a:pPr>
            <a:r>
              <a:rPr lang="it-IT" dirty="0" smtClean="0">
                <a:latin typeface="Baskerville Old Face" panose="02020602080505020303" pitchFamily="18" charset="0"/>
              </a:rPr>
              <a:t>Processo di soluzione vincolato che penalizza </a:t>
            </a:r>
            <a:r>
              <a:rPr lang="it-IT" dirty="0">
                <a:latin typeface="Baskerville Old Face" panose="02020602080505020303" pitchFamily="18" charset="0"/>
              </a:rPr>
              <a:t>le zone </a:t>
            </a:r>
            <a:r>
              <a:rPr lang="it-IT" dirty="0" smtClean="0">
                <a:latin typeface="Baskerville Old Face" panose="02020602080505020303" pitchFamily="18" charset="0"/>
              </a:rPr>
              <a:t>con improvvise </a:t>
            </a:r>
            <a:r>
              <a:rPr lang="it-IT" dirty="0">
                <a:latin typeface="Baskerville Old Face" panose="02020602080505020303" pitchFamily="18" charset="0"/>
              </a:rPr>
              <a:t>variazioni di </a:t>
            </a:r>
            <a:r>
              <a:rPr lang="it-IT" dirty="0" smtClean="0">
                <a:latin typeface="Baskerville Old Face" panose="02020602080505020303" pitchFamily="18" charset="0"/>
              </a:rPr>
              <a:t>profondità </a:t>
            </a:r>
            <a:r>
              <a:rPr lang="it-IT" dirty="0">
                <a:latin typeface="Baskerville Old Face" panose="02020602080505020303" pitchFamily="18" charset="0"/>
              </a:rPr>
              <a:t>sull’immagine. Questa osservazione </a:t>
            </a:r>
            <a:r>
              <a:rPr lang="it-IT" dirty="0" smtClean="0">
                <a:latin typeface="Baskerville Old Face" panose="02020602080505020303" pitchFamily="18" charset="0"/>
              </a:rPr>
              <a:t>viene codificata, </a:t>
            </a:r>
            <a:r>
              <a:rPr lang="it-IT" dirty="0">
                <a:latin typeface="Baskerville Old Face" panose="02020602080505020303" pitchFamily="18" charset="0"/>
              </a:rPr>
              <a:t>insieme al costo di </a:t>
            </a:r>
            <a:r>
              <a:rPr lang="it-IT" dirty="0" smtClean="0">
                <a:latin typeface="Baskerville Old Face" panose="02020602080505020303" pitchFamily="18" charset="0"/>
              </a:rPr>
              <a:t>matching pixel per pixel, </a:t>
            </a:r>
            <a:r>
              <a:rPr lang="it-IT" dirty="0">
                <a:latin typeface="Baskerville Old Face" panose="02020602080505020303" pitchFamily="18" charset="0"/>
              </a:rPr>
              <a:t>attraverso una funzione di costo che penalizza </a:t>
            </a:r>
            <a:r>
              <a:rPr lang="it-IT" dirty="0" smtClean="0">
                <a:latin typeface="Baskerville Old Face" panose="02020602080505020303" pitchFamily="18" charset="0"/>
              </a:rPr>
              <a:t>le discontinuità </a:t>
            </a:r>
            <a:r>
              <a:rPr lang="it-IT" dirty="0">
                <a:latin typeface="Baskerville Old Face" panose="02020602080505020303" pitchFamily="18" charset="0"/>
              </a:rPr>
              <a:t>di profondità. 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it-IT" dirty="0">
                <a:latin typeface="Baskerville Old Face" panose="02020602080505020303" pitchFamily="18" charset="0"/>
              </a:rPr>
              <a:t>Questa funzione </a:t>
            </a:r>
            <a:r>
              <a:rPr lang="it-IT" dirty="0" smtClean="0">
                <a:latin typeface="Baskerville Old Face" panose="02020602080505020303" pitchFamily="18" charset="0"/>
              </a:rPr>
              <a:t>va </a:t>
            </a:r>
            <a:r>
              <a:rPr lang="it-IT" dirty="0">
                <a:latin typeface="Baskerville Old Face" panose="02020602080505020303" pitchFamily="18" charset="0"/>
              </a:rPr>
              <a:t>a collegare tutti i pixel dell'immagine </a:t>
            </a:r>
            <a:r>
              <a:rPr lang="it-IT" dirty="0" smtClean="0">
                <a:latin typeface="Baskerville Old Face" panose="02020602080505020303" pitchFamily="18" charset="0"/>
              </a:rPr>
              <a:t>ed </a:t>
            </a:r>
            <a:r>
              <a:rPr lang="it-IT" dirty="0">
                <a:latin typeface="Baskerville Old Face" panose="02020602080505020303" pitchFamily="18" charset="0"/>
              </a:rPr>
              <a:t>è quindi chiamata </a:t>
            </a:r>
            <a:endParaRPr lang="it-IT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it-IT" sz="1600" b="1" dirty="0" smtClean="0">
                <a:latin typeface="Baskerville Old Face" panose="02020602080505020303" pitchFamily="18" charset="0"/>
              </a:rPr>
              <a:t>FUNZIONE DI COSTO GLOBALE</a:t>
            </a:r>
          </a:p>
          <a:p>
            <a:pPr>
              <a:spcBef>
                <a:spcPts val="600"/>
              </a:spcBef>
            </a:pPr>
            <a:endParaRPr lang="it-IT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spcBef>
                <a:spcPts val="600"/>
              </a:spcBef>
            </a:pPr>
            <a:r>
              <a:rPr lang="it-IT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Tali </a:t>
            </a:r>
            <a:r>
              <a:rPr lang="it-IT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algoritmi consentono di ottenere </a:t>
            </a:r>
            <a:r>
              <a:rPr lang="it-IT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risultati più accurati rispetto agli algoritmi di tipo locale (basati su correlazione), ma ad un costo computazionale sostanzialmente più elevato.</a:t>
            </a:r>
            <a:endParaRPr lang="it-IT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5" name="AutoShape 77"/>
          <p:cNvSpPr>
            <a:spLocks noChangeArrowheads="1"/>
          </p:cNvSpPr>
          <p:nvPr/>
        </p:nvSpPr>
        <p:spPr bwMode="auto">
          <a:xfrm rot="5400000">
            <a:off x="4092334" y="5181582"/>
            <a:ext cx="383267" cy="144016"/>
          </a:xfrm>
          <a:prstGeom prst="rightArrow">
            <a:avLst>
              <a:gd name="adj1" fmla="val 50000"/>
              <a:gd name="adj2" fmla="val 112088"/>
            </a:avLst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900" b="0" i="0" u="none" strike="noStrike" kern="0" cap="none" spc="0" normalizeH="0" baseline="0" noProof="0" smtClean="0">
              <a:ln>
                <a:noFill/>
              </a:ln>
              <a:uLnTx/>
              <a:uFillTx/>
              <a:latin typeface="Baskerville Old Face" panose="02020602080505020303" pitchFamily="18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62801" y="5424386"/>
            <a:ext cx="8485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golian Baiti" panose="03000500000000000000" pitchFamily="66" charset="0"/>
                <a:cs typeface="Mongolian Baiti" panose="03000500000000000000" pitchFamily="66" charset="0"/>
              </a:rPr>
              <a:t>Per tale motivo, sono stati proposti diversi metodi matematici per ridurre la complessità del problema, sfruttando la decomposizione del problema in </a:t>
            </a:r>
            <a:r>
              <a:rPr lang="it-IT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sotto-problemi </a:t>
            </a:r>
            <a:r>
              <a:rPr lang="it-IT" dirty="0">
                <a:latin typeface="Mongolian Baiti" panose="03000500000000000000" pitchFamily="66" charset="0"/>
                <a:cs typeface="Mongolian Baiti" panose="03000500000000000000" pitchFamily="66" charset="0"/>
              </a:rPr>
              <a:t>più </a:t>
            </a:r>
            <a:r>
              <a:rPr lang="it-IT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semplici da risolvere (</a:t>
            </a:r>
            <a:r>
              <a:rPr lang="it-IT" dirty="0" err="1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matching</a:t>
            </a:r>
            <a:r>
              <a:rPr lang="it-IT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semi-globale)… </a:t>
            </a:r>
            <a:endParaRPr lang="it-IT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904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BASED MATCHING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107504" y="69269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METODI SEMI - GLOBALI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07504" y="20608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 smtClean="0">
                <a:latin typeface="Baskerville Old Face" panose="02020602080505020303" pitchFamily="18" charset="0"/>
              </a:rPr>
              <a:t>L’approccio </a:t>
            </a:r>
            <a:r>
              <a:rPr lang="it-IT" b="1" dirty="0">
                <a:latin typeface="Baskerville Old Face" panose="02020602080505020303" pitchFamily="18" charset="0"/>
              </a:rPr>
              <a:t>Semi-Globale </a:t>
            </a:r>
            <a:r>
              <a:rPr lang="it-IT" dirty="0">
                <a:latin typeface="Baskerville Old Face" panose="02020602080505020303" pitchFamily="18" charset="0"/>
              </a:rPr>
              <a:t>(SGM) tenta la minimizzazione del costo globale lungo </a:t>
            </a:r>
            <a:r>
              <a:rPr lang="it-IT" dirty="0" smtClean="0">
                <a:latin typeface="Baskerville Old Face" panose="02020602080505020303" pitchFamily="18" charset="0"/>
              </a:rPr>
              <a:t>uno dei </a:t>
            </a:r>
            <a:r>
              <a:rPr lang="it-IT" dirty="0">
                <a:latin typeface="Baskerville Old Face" panose="02020602080505020303" pitchFamily="18" charset="0"/>
              </a:rPr>
              <a:t>sentieri dimensionali , che vanno in tutte le direzioni attraverso l'immagine e si congiungono ad ogni pixel 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7504" y="112474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>
                <a:latin typeface="Baskerville Old Face" panose="02020602080505020303" pitchFamily="18" charset="0"/>
              </a:rPr>
              <a:t>Utilizzano l’impostazione dei metodi globali, riducendo l’analisi ad un sotto-insieme di punti dell’immagine (‘scanline</a:t>
            </a:r>
            <a:r>
              <a:rPr lang="it-IT" dirty="0" smtClean="0">
                <a:latin typeface="Baskerville Old Face" panose="02020602080505020303" pitchFamily="18" charset="0"/>
              </a:rPr>
              <a:t>’): si riduce la dimensionalità del problema.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3923928" y="1771075"/>
            <a:ext cx="0" cy="3304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59"/>
              <p:cNvSpPr txBox="1"/>
              <p:nvPr/>
            </p:nvSpPr>
            <p:spPr>
              <a:xfrm>
                <a:off x="2720635" y="4221088"/>
                <a:ext cx="5625707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b="0" dirty="0" smtClean="0">
                    <a:latin typeface="Baskerville Old Face" panose="02020602080505020303" pitchFamily="18" charset="0"/>
                  </a:rPr>
                  <a:t>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  <m:r>
                          <a:rPr lang="it-IT" b="0" i="1" smtClean="0">
                            <a:latin typeface="Cambria Math"/>
                          </a:rPr>
                          <m:t>,</m:t>
                        </m:r>
                        <m:r>
                          <a:rPr lang="it-IT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it-IT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𝑚𝑎𝑡𝑐h</m:t>
                        </m:r>
                      </m:sub>
                    </m:sSub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𝑝</m:t>
                        </m:r>
                        <m:r>
                          <a:rPr lang="it-IT" b="0" i="1" smtClean="0">
                            <a:latin typeface="Cambria Math"/>
                          </a:rPr>
                          <m:t>,</m:t>
                        </m:r>
                        <m:r>
                          <a:rPr lang="it-IT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it-IT" b="0" i="1" smtClean="0">
                        <a:latin typeface="Cambria Math"/>
                      </a:rPr>
                      <m:t>+</m:t>
                    </m:r>
                    <m:r>
                      <a:rPr lang="it-IT" b="0" i="1" smtClean="0">
                        <a:latin typeface="Cambria Math"/>
                      </a:rPr>
                      <m:t>𝑚𝑖𝑛</m:t>
                    </m:r>
                    <m:d>
                      <m:dPr>
                        <m:begChr m:val="{"/>
                        <m:endChr m:val="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it-IT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eqArr>
                      </m:e>
                    </m:d>
                  </m:oMath>
                </a14:m>
                <a:endParaRPr lang="it-IT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30" name="CasellaDiTes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635" y="4221088"/>
                <a:ext cx="5625707" cy="710194"/>
              </a:xfrm>
              <a:prstGeom prst="rect">
                <a:avLst/>
              </a:prstGeom>
              <a:blipFill>
                <a:blip r:embed="rId3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o 9"/>
          <p:cNvGrpSpPr/>
          <p:nvPr/>
        </p:nvGrpSpPr>
        <p:grpSpPr>
          <a:xfrm>
            <a:off x="203293" y="3140968"/>
            <a:ext cx="2352483" cy="1532304"/>
            <a:chOff x="491325" y="3625762"/>
            <a:chExt cx="2775912" cy="1979252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7"/>
            <a:stretch/>
          </p:blipFill>
          <p:spPr bwMode="auto">
            <a:xfrm>
              <a:off x="491325" y="3625762"/>
              <a:ext cx="2775912" cy="1979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CasellaDiTesto 6"/>
            <p:cNvSpPr txBox="1"/>
            <p:nvPr/>
          </p:nvSpPr>
          <p:spPr>
            <a:xfrm>
              <a:off x="2435541" y="4236862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it-IT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Connettore 2 33"/>
            <p:cNvCxnSpPr/>
            <p:nvPr/>
          </p:nvCxnSpPr>
          <p:spPr>
            <a:xfrm>
              <a:off x="779357" y="4606194"/>
              <a:ext cx="468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tangolo 13"/>
          <p:cNvSpPr/>
          <p:nvPr/>
        </p:nvSpPr>
        <p:spPr>
          <a:xfrm>
            <a:off x="2720635" y="3068960"/>
            <a:ext cx="64598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latin typeface="Baskerville Old Face" panose="02020602080505020303" pitchFamily="18" charset="0"/>
              </a:rPr>
              <a:t>Analizzando una scanline lungo una certa direzione (es. da </a:t>
            </a:r>
            <a:r>
              <a:rPr lang="it-IT" sz="1700" dirty="0" err="1">
                <a:latin typeface="Baskerville Old Face" panose="02020602080505020303" pitchFamily="18" charset="0"/>
              </a:rPr>
              <a:t>sx</a:t>
            </a:r>
            <a:r>
              <a:rPr lang="it-IT" sz="1700" dirty="0">
                <a:latin typeface="Baskerville Old Face" panose="02020602080505020303" pitchFamily="18" charset="0"/>
              </a:rPr>
              <a:t> </a:t>
            </a:r>
            <a:r>
              <a:rPr lang="it-IT" sz="1700" dirty="0" smtClean="0">
                <a:latin typeface="Baskerville Old Face" panose="02020602080505020303" pitchFamily="18" charset="0"/>
              </a:rPr>
              <a:t>a </a:t>
            </a:r>
            <a:r>
              <a:rPr lang="it-IT" sz="1700" dirty="0">
                <a:latin typeface="Baskerville Old Face" panose="02020602080505020303" pitchFamily="18" charset="0"/>
              </a:rPr>
              <a:t>dx), posso individuare il costo di matching di un punto </a:t>
            </a:r>
            <a:r>
              <a:rPr lang="it-IT" sz="1700" i="1" dirty="0">
                <a:latin typeface="Baskerville Old Face" panose="02020602080505020303" pitchFamily="18" charset="0"/>
              </a:rPr>
              <a:t>p</a:t>
            </a:r>
            <a:r>
              <a:rPr lang="it-IT" sz="1700" dirty="0">
                <a:latin typeface="Baskerville Old Face" panose="02020602080505020303" pitchFamily="18" charset="0"/>
              </a:rPr>
              <a:t>, per ogni valore possibile di spostamento </a:t>
            </a:r>
            <a:r>
              <a:rPr lang="it-IT" sz="1700" dirty="0" smtClean="0">
                <a:latin typeface="Baskerville Old Face" panose="02020602080505020303" pitchFamily="18" charset="0"/>
              </a:rPr>
              <a:t>(</a:t>
            </a:r>
            <a:r>
              <a:rPr lang="it-IT" sz="1700" i="1" dirty="0" smtClean="0">
                <a:latin typeface="Baskerville Old Face" panose="02020602080505020303" pitchFamily="18" charset="0"/>
              </a:rPr>
              <a:t>d </a:t>
            </a:r>
            <a:r>
              <a:rPr lang="it-IT" sz="1700" dirty="0" smtClean="0">
                <a:latin typeface="Baskerville Old Face" panose="02020602080505020303" pitchFamily="18" charset="0"/>
              </a:rPr>
              <a:t>), considerando anche il </a:t>
            </a:r>
            <a:r>
              <a:rPr lang="it-IT" sz="1700" dirty="0">
                <a:latin typeface="Baskerville Old Face" panose="02020602080505020303" pitchFamily="18" charset="0"/>
              </a:rPr>
              <a:t>costo al passo precedente (ovvero per il punto </a:t>
            </a:r>
            <a:r>
              <a:rPr lang="it-IT" sz="1700" i="1" dirty="0">
                <a:latin typeface="Baskerville Old Face" panose="02020602080505020303" pitchFamily="18" charset="0"/>
              </a:rPr>
              <a:t>p-1</a:t>
            </a:r>
            <a:r>
              <a:rPr lang="it-IT" sz="1700" dirty="0">
                <a:latin typeface="Baskerville Old Face" panose="02020602080505020303" pitchFamily="18" charset="0"/>
              </a:rPr>
              <a:t> </a:t>
            </a:r>
            <a:r>
              <a:rPr lang="it-IT" sz="1700" dirty="0" smtClean="0">
                <a:latin typeface="Baskerville Old Face" panose="02020602080505020303" pitchFamily="18" charset="0"/>
              </a:rPr>
              <a:t>):</a:t>
            </a:r>
            <a:endParaRPr lang="it-IT" sz="1700" dirty="0">
              <a:latin typeface="Baskerville Old Face" panose="0202060208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107504" y="4930422"/>
                <a:ext cx="9289032" cy="1738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SzPct val="70000"/>
                  <a:buFont typeface="Wingdings" panose="05000000000000000000" pitchFamily="2" charset="2"/>
                  <a:buChar char="§"/>
                </a:pPr>
                <a:r>
                  <a:rPr lang="it-IT" sz="1700" dirty="0" smtClean="0">
                    <a:latin typeface="Baskerville Old Face" panose="02020602080505020303" pitchFamily="18" charset="0"/>
                  </a:rPr>
                  <a:t>Il </a:t>
                </a:r>
                <a:r>
                  <a:rPr lang="it-IT" sz="1700" dirty="0">
                    <a:latin typeface="Baskerville Old Face" panose="02020602080505020303" pitchFamily="18" charset="0"/>
                  </a:rPr>
                  <a:t>costo </a:t>
                </a:r>
                <a14:m>
                  <m:oMath xmlns:m="http://schemas.openxmlformats.org/officeDocument/2006/math">
                    <m:r>
                      <a:rPr lang="it-IT" sz="17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it-IT" sz="1700" dirty="0">
                    <a:latin typeface="Baskerville Old Face" panose="02020602080505020303" pitchFamily="18" charset="0"/>
                  </a:rPr>
                  <a:t> si calcola sommando due termini: uno relativo alla similarità locale (costo </a:t>
                </a:r>
                <a:r>
                  <a:rPr lang="it-IT" sz="1700" dirty="0" smtClean="0">
                    <a:latin typeface="Baskerville Old Face" panose="02020602080505020303" pitchFamily="18" charset="0"/>
                  </a:rPr>
                  <a:t>di 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7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1700" i="1">
                            <a:latin typeface="Cambria Math" panose="02040503050406030204" pitchFamily="18" charset="0"/>
                          </a:rPr>
                          <m:t>𝑚𝑎𝑡𝑐h</m:t>
                        </m:r>
                      </m:sub>
                    </m:sSub>
                  </m:oMath>
                </a14:m>
                <a:r>
                  <a:rPr lang="it-IT" sz="1700" dirty="0">
                    <a:latin typeface="Baskerville Old Face" panose="02020602080505020303" pitchFamily="18" charset="0"/>
                  </a:rPr>
                  <a:t>), l’altro che contempla una correlazione tra elementi vicini. </a:t>
                </a:r>
                <a:endParaRPr lang="it-IT" sz="1700" dirty="0" smtClean="0">
                  <a:latin typeface="Baskerville Old Face" panose="02020602080505020303" pitchFamily="18" charset="0"/>
                </a:endParaRPr>
              </a:p>
              <a:p>
                <a:pPr marL="285750" indent="-285750">
                  <a:buSzPct val="70000"/>
                  <a:buFont typeface="Wingdings" panose="05000000000000000000" pitchFamily="2" charset="2"/>
                  <a:buChar char="§"/>
                </a:pPr>
                <a:r>
                  <a:rPr lang="it-IT" sz="1700" dirty="0">
                    <a:latin typeface="Baskerville Old Face" panose="02020602080505020303" pitchFamily="18" charset="0"/>
                  </a:rPr>
                  <a:t>Il termine </a:t>
                </a:r>
                <a14:m>
                  <m:oMath xmlns:m="http://schemas.openxmlformats.org/officeDocument/2006/math">
                    <m:r>
                      <a:rPr lang="it-IT" sz="17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it-IT" sz="1700" dirty="0">
                    <a:latin typeface="Baskerville Old Face" panose="02020602080505020303" pitchFamily="18" charset="0"/>
                  </a:rPr>
                  <a:t> rappresenta una penalità fissa che si “paga” ogni qualvolta si ha </a:t>
                </a:r>
                <a:r>
                  <a:rPr lang="it-IT" sz="1700" dirty="0" smtClean="0">
                    <a:latin typeface="Baskerville Old Face" panose="02020602080505020303" pitchFamily="18" charset="0"/>
                  </a:rPr>
                  <a:t>un cambiamento </a:t>
                </a:r>
                <a:r>
                  <a:rPr lang="it-IT" sz="1700" dirty="0">
                    <a:latin typeface="Baskerville Old Face" panose="02020602080505020303" pitchFamily="18" charset="0"/>
                  </a:rPr>
                  <a:t>di </a:t>
                </a:r>
                <a:r>
                  <a:rPr lang="it-IT" sz="1700" dirty="0" smtClean="0">
                    <a:latin typeface="Baskerville Old Face" panose="02020602080505020303" pitchFamily="18" charset="0"/>
                  </a:rPr>
                  <a:t>profondità lungo </a:t>
                </a:r>
                <a:r>
                  <a:rPr lang="it-IT" sz="1700" dirty="0">
                    <a:latin typeface="Baskerville Old Face" panose="02020602080505020303" pitchFamily="18" charset="0"/>
                  </a:rPr>
                  <a:t>il percorso minimo. Questo serve per eliminare salti di </a:t>
                </a:r>
                <a:r>
                  <a:rPr lang="it-IT" sz="1700" dirty="0" smtClean="0">
                    <a:latin typeface="Baskerville Old Face" panose="02020602080505020303" pitchFamily="18" charset="0"/>
                  </a:rPr>
                  <a:t>profondità dovuti </a:t>
                </a:r>
                <a:r>
                  <a:rPr lang="it-IT" sz="1700" dirty="0">
                    <a:latin typeface="Baskerville Old Face" panose="02020602080505020303" pitchFamily="18" charset="0"/>
                  </a:rPr>
                  <a:t>a rumore </a:t>
                </a:r>
                <a:endParaRPr lang="it-IT" sz="1700" dirty="0" smtClean="0">
                  <a:latin typeface="Baskerville Old Face" panose="02020602080505020303" pitchFamily="18" charset="0"/>
                </a:endParaRPr>
              </a:p>
              <a:p>
                <a:pPr>
                  <a:buSzPct val="70000"/>
                </a:pPr>
                <a:r>
                  <a:rPr lang="it-IT" sz="1700" dirty="0">
                    <a:latin typeface="Baskerville Old Face" panose="02020602080505020303" pitchFamily="18" charset="0"/>
                  </a:rPr>
                  <a:t> </a:t>
                </a:r>
                <a:r>
                  <a:rPr lang="it-IT" sz="1700" dirty="0" smtClean="0">
                    <a:latin typeface="Baskerville Old Face" panose="02020602080505020303" pitchFamily="18" charset="0"/>
                  </a:rPr>
                  <a:t>     o </a:t>
                </a:r>
                <a:r>
                  <a:rPr lang="it-IT" sz="1700" dirty="0">
                    <a:latin typeface="Baskerville Old Face" panose="02020602080505020303" pitchFamily="18" charset="0"/>
                  </a:rPr>
                  <a:t>ambiguità favorendo le superfici a disparità costante </a:t>
                </a:r>
                <a:endParaRPr lang="it-IT" sz="1700" dirty="0" smtClean="0">
                  <a:latin typeface="Baskerville Old Face" panose="02020602080505020303" pitchFamily="18" charset="0"/>
                </a:endParaRPr>
              </a:p>
              <a:p>
                <a:endParaRPr lang="it-IT" sz="1700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930422"/>
                <a:ext cx="9289032" cy="1738938"/>
              </a:xfrm>
              <a:prstGeom prst="rect">
                <a:avLst/>
              </a:prstGeom>
              <a:blipFill>
                <a:blip r:embed="rId6"/>
                <a:stretch>
                  <a:fillRect t="-14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196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RICAPITOLANDO … 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3916126" y="4797152"/>
            <a:ext cx="5984466" cy="1384995"/>
            <a:chOff x="3707904" y="4941168"/>
            <a:chExt cx="5984466" cy="1384995"/>
          </a:xfrm>
        </p:grpSpPr>
        <p:sp>
          <p:nvSpPr>
            <p:cNvPr id="41" name="CasellaDiTesto 40"/>
            <p:cNvSpPr txBox="1"/>
            <p:nvPr/>
          </p:nvSpPr>
          <p:spPr>
            <a:xfrm>
              <a:off x="3787714" y="4941168"/>
              <a:ext cx="5904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accent2"/>
                  </a:solidFill>
                  <a:latin typeface="Baskerville Old Face" panose="02020602080505020303" pitchFamily="18" charset="0"/>
                </a:rPr>
                <a:t>  METODI SEMI - GLOBALI</a:t>
              </a:r>
              <a:endParaRPr lang="it-IT" dirty="0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3707904" y="5402833"/>
              <a:ext cx="548041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latin typeface="Baskerville Old Face" panose="02020602080505020303" pitchFamily="18" charset="0"/>
                </a:rPr>
                <a:t>Minimizzazione di una funzione di costo semiglobale che riduce la complessità del problema;</a:t>
              </a:r>
              <a:endParaRPr lang="it-IT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Baskerville Old Face" panose="02020602080505020303" pitchFamily="18" charset="0"/>
                </a:rPr>
                <a:t>Interessante </a:t>
              </a:r>
              <a:r>
                <a:rPr lang="it-IT" dirty="0" err="1">
                  <a:latin typeface="Baskerville Old Face" panose="02020602080505020303" pitchFamily="18" charset="0"/>
                </a:rPr>
                <a:t>trade</a:t>
              </a:r>
              <a:r>
                <a:rPr lang="it-IT" dirty="0">
                  <a:latin typeface="Baskerville Old Face" panose="02020602080505020303" pitchFamily="18" charset="0"/>
                </a:rPr>
                <a:t>-off tra </a:t>
              </a:r>
              <a:r>
                <a:rPr lang="it-IT" dirty="0" smtClean="0">
                  <a:latin typeface="Baskerville Old Face" panose="02020602080505020303" pitchFamily="18" charset="0"/>
                </a:rPr>
                <a:t>affidabilità </a:t>
              </a:r>
              <a:r>
                <a:rPr lang="it-IT" dirty="0">
                  <a:latin typeface="Baskerville Old Face" panose="02020602080505020303" pitchFamily="18" charset="0"/>
                </a:rPr>
                <a:t>e </a:t>
              </a:r>
              <a:r>
                <a:rPr lang="it-IT" dirty="0" smtClean="0">
                  <a:latin typeface="Baskerville Old Face" panose="02020602080505020303" pitchFamily="18" charset="0"/>
                </a:rPr>
                <a:t>velocità.</a:t>
              </a:r>
              <a:endParaRPr lang="it-IT" dirty="0">
                <a:latin typeface="Baskerville Old Face" panose="02020602080505020303" pitchFamily="18" charset="0"/>
              </a:endParaRP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2411760" y="278092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   METODI  GLOBALI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Baskerville Old Face" panose="02020602080505020303" pitchFamily="18" charset="0"/>
              </a:rPr>
              <a:t>Assegnamento di valori di parallasse tale che venga minimizzata una funzione </a:t>
            </a:r>
            <a:r>
              <a:rPr lang="it-IT" dirty="0">
                <a:latin typeface="Baskerville Old Face" panose="02020602080505020303" pitchFamily="18" charset="0"/>
              </a:rPr>
              <a:t>di costo </a:t>
            </a:r>
            <a:r>
              <a:rPr lang="it-IT" dirty="0" smtClean="0">
                <a:latin typeface="Baskerville Old Face" panose="02020602080505020303" pitchFamily="18" charset="0"/>
              </a:rPr>
              <a:t>globale estesa a tutti i pixel delle immagini;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Baskerville Old Face" panose="02020602080505020303" pitchFamily="18" charset="0"/>
              </a:rPr>
              <a:t>Costo computazionale elevato.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83568" y="835771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   METODI  LOCALI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Baskerville Old Face" panose="02020602080505020303" pitchFamily="18" charset="0"/>
              </a:rPr>
              <a:t>Utilizzano finestre </a:t>
            </a:r>
            <a:r>
              <a:rPr lang="it-IT" dirty="0">
                <a:latin typeface="Baskerville Old Face" panose="02020602080505020303" pitchFamily="18" charset="0"/>
              </a:rPr>
              <a:t>circoscritte </a:t>
            </a:r>
            <a:r>
              <a:rPr lang="it-IT" dirty="0" smtClean="0">
                <a:latin typeface="Baskerville Old Face" panose="02020602080505020303" pitchFamily="18" charset="0"/>
              </a:rPr>
              <a:t>di correlazione per individuare le corrispondenze tra i punti omologhi, indipendentemente gli uni dagli altri;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Baskerville Old Face" panose="02020602080505020303" pitchFamily="18" charset="0"/>
              </a:rPr>
              <a:t>Veloci e adatti per applicazioni real-time;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Baskerville Old Face" panose="02020602080505020303" pitchFamily="18" charset="0"/>
              </a:rPr>
              <a:t>Densità di punti non sempre completa a causa di regioni uniformi prive di </a:t>
            </a:r>
            <a:r>
              <a:rPr lang="it-IT" dirty="0" err="1" smtClean="0">
                <a:latin typeface="Baskerville Old Face" panose="02020602080505020303" pitchFamily="18" charset="0"/>
              </a:rPr>
              <a:t>texture</a:t>
            </a:r>
            <a:r>
              <a:rPr lang="it-IT" dirty="0" smtClean="0">
                <a:latin typeface="Baskerville Old Face" panose="02020602080505020303" pitchFamily="18" charset="0"/>
              </a:rPr>
              <a:t> e di fenomeni di occlusione.</a:t>
            </a:r>
          </a:p>
        </p:txBody>
      </p:sp>
      <p:sp>
        <p:nvSpPr>
          <p:cNvPr id="8" name="Freccia circolare in su 7"/>
          <p:cNvSpPr/>
          <p:nvPr/>
        </p:nvSpPr>
        <p:spPr>
          <a:xfrm rot="2000564">
            <a:off x="486752" y="2901849"/>
            <a:ext cx="1969208" cy="690901"/>
          </a:xfrm>
          <a:prstGeom prst="curvedUpArrow">
            <a:avLst>
              <a:gd name="adj1" fmla="val 19262"/>
              <a:gd name="adj2" fmla="val 51152"/>
              <a:gd name="adj3" fmla="val 25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Freccia circolare in su 19"/>
          <p:cNvSpPr/>
          <p:nvPr/>
        </p:nvSpPr>
        <p:spPr>
          <a:xfrm rot="2400227">
            <a:off x="2036895" y="4953574"/>
            <a:ext cx="1981668" cy="650943"/>
          </a:xfrm>
          <a:prstGeom prst="curvedUpArrow">
            <a:avLst>
              <a:gd name="adj1" fmla="val 19262"/>
              <a:gd name="adj2" fmla="val 51152"/>
              <a:gd name="adj3" fmla="val 25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36512" y="620688"/>
            <a:ext cx="491801" cy="626469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AREA BASED MATCHING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361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BASED MATCHING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07950" y="762000"/>
            <a:ext cx="89281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 smtClean="0">
                <a:latin typeface="Baskerville Old Face" panose="02020602080505020303" pitchFamily="18" charset="0"/>
              </a:rPr>
              <a:t>					</a:t>
            </a:r>
            <a:r>
              <a:rPr lang="it-IT" sz="1900" dirty="0">
                <a:latin typeface="Baskerville Old Face" panose="02020602080505020303" pitchFamily="18" charset="0"/>
              </a:rPr>
              <a:t> </a:t>
            </a:r>
            <a:r>
              <a:rPr lang="it-IT" sz="1900" dirty="0" smtClean="0">
                <a:latin typeface="Baskerville Old Face" panose="02020602080505020303" pitchFamily="18" charset="0"/>
              </a:rPr>
              <a:t>    (feature </a:t>
            </a:r>
            <a:r>
              <a:rPr lang="it-IT" sz="1900" dirty="0" err="1" smtClean="0">
                <a:latin typeface="Baskerville Old Face" panose="02020602080505020303" pitchFamily="18" charset="0"/>
              </a:rPr>
              <a:t>extraction</a:t>
            </a:r>
            <a:r>
              <a:rPr lang="it-IT" sz="1900" dirty="0" smtClean="0">
                <a:latin typeface="Baskerville Old Face" panose="02020602080505020303" pitchFamily="18" charset="0"/>
              </a:rPr>
              <a:t>)</a:t>
            </a:r>
          </a:p>
          <a:p>
            <a:pPr marL="1139825" lvl="1" indent="-4191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it-IT" sz="1900" dirty="0" smtClean="0">
                <a:latin typeface="Baskerville Old Face" panose="02020602080505020303" pitchFamily="18" charset="0"/>
              </a:rPr>
              <a:t>Lo scopo è individuare punti che, per le loro caratteristiche radiometriche, possano essere estratti con sufficiente probabilità su tutti i fotogrammi. </a:t>
            </a:r>
          </a:p>
          <a:p>
            <a:pPr marL="1139825" lvl="1" indent="-4191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it-IT" sz="1900" dirty="0" smtClean="0">
                <a:latin typeface="Baskerville Old Face" panose="02020602080505020303" pitchFamily="18" charset="0"/>
              </a:rPr>
              <a:t>In </a:t>
            </a:r>
            <a:r>
              <a:rPr lang="it-IT" sz="1900" dirty="0">
                <a:latin typeface="Baskerville Old Face" panose="02020602080505020303" pitchFamily="18" charset="0"/>
              </a:rPr>
              <a:t>questa fase l’immagine, o meglio i suoi valori radiometrici, devono essere analizzati in modo da </a:t>
            </a:r>
            <a:r>
              <a:rPr lang="it-IT" sz="1900" dirty="0" smtClean="0">
                <a:latin typeface="Baskerville Old Face" panose="02020602080505020303" pitchFamily="18" charset="0"/>
              </a:rPr>
              <a:t>trovare, </a:t>
            </a:r>
            <a:r>
              <a:rPr lang="it-IT" sz="1900" dirty="0">
                <a:latin typeface="Baskerville Old Face" panose="02020602080505020303" pitchFamily="18" charset="0"/>
              </a:rPr>
              <a:t>con un qualche strumento analitico (</a:t>
            </a:r>
            <a:r>
              <a:rPr lang="it-IT" sz="1900" u="sng" dirty="0">
                <a:latin typeface="Baskerville Old Face" panose="02020602080505020303" pitchFamily="18" charset="0"/>
              </a:rPr>
              <a:t>OPERATORI DI INTERESSE</a:t>
            </a:r>
            <a:r>
              <a:rPr lang="it-IT" sz="1900" dirty="0">
                <a:latin typeface="Baskerville Old Face" panose="02020602080505020303" pitchFamily="18" charset="0"/>
              </a:rPr>
              <a:t>),</a:t>
            </a:r>
            <a:r>
              <a:rPr lang="it-IT" sz="1900" dirty="0" smtClean="0">
                <a:latin typeface="Baskerville Old Face" panose="02020602080505020303" pitchFamily="18" charset="0"/>
              </a:rPr>
              <a:t> </a:t>
            </a:r>
            <a:r>
              <a:rPr lang="it-IT" sz="1900" dirty="0">
                <a:latin typeface="Baskerville Old Face" panose="02020602080505020303" pitchFamily="18" charset="0"/>
              </a:rPr>
              <a:t>i pixel in cui siano </a:t>
            </a:r>
            <a:r>
              <a:rPr lang="it-IT" sz="1900" dirty="0" smtClean="0">
                <a:latin typeface="Baskerville Old Face" panose="02020602080505020303" pitchFamily="18" charset="0"/>
              </a:rPr>
              <a:t>evidenti elementi </a:t>
            </a:r>
            <a:r>
              <a:rPr lang="it-IT" sz="1900" dirty="0">
                <a:latin typeface="Baskerville Old Face" panose="02020602080505020303" pitchFamily="18" charset="0"/>
              </a:rPr>
              <a:t>ben riconoscibili (spigoli, linee etc.).</a:t>
            </a:r>
          </a:p>
          <a:p>
            <a:pPr marL="1139825" lvl="1" indent="-4191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L’operazione avviene considerando individualmente ciascun </a:t>
            </a:r>
            <a:r>
              <a:rPr lang="it-IT" sz="1900" dirty="0" smtClean="0">
                <a:latin typeface="Baskerville Old Face" panose="02020602080505020303" pitchFamily="18" charset="0"/>
              </a:rPr>
              <a:t>fotogramma</a:t>
            </a:r>
            <a:endParaRPr lang="it-IT" sz="1900" dirty="0">
              <a:latin typeface="Baskerville Old Face" panose="02020602080505020303" pitchFamily="18" charset="0"/>
            </a:endParaRPr>
          </a:p>
          <a:p>
            <a:pPr marL="1139825" lvl="1" indent="-4191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endParaRPr lang="it-IT" sz="1900" dirty="0" smtClean="0">
              <a:solidFill>
                <a:schemeClr val="accent2"/>
              </a:solidFill>
              <a:latin typeface="Baskerville Old Face" panose="02020602080505020303" pitchFamily="18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2</a:t>
            </a:r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.	INDIVIDUAZIONE DEGLI ELEMENTI OMOLOGHI</a:t>
            </a:r>
          </a:p>
          <a:p>
            <a:pPr marL="1139825" lvl="1" indent="-4191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In un secondo passaggio si vanno ad individuare le corrispondenze fra i punti estratti sui vari fotogrammi.</a:t>
            </a:r>
          </a:p>
          <a:p>
            <a:pPr marL="1139825" lvl="1" indent="-4191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Possono essere utilizzati per l’accoppiamento criteri di tipo radiometrico (similitudine dei toni di grigio nell’intorno dei </a:t>
            </a:r>
            <a:r>
              <a:rPr lang="it-IT" sz="1900" dirty="0" smtClean="0">
                <a:latin typeface="Baskerville Old Face" panose="02020602080505020303" pitchFamily="18" charset="0"/>
              </a:rPr>
              <a:t>punti </a:t>
            </a:r>
            <a:r>
              <a:rPr lang="it-IT" sz="16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 </a:t>
            </a:r>
            <a:r>
              <a:rPr lang="it-IT" sz="19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alg. area based</a:t>
            </a:r>
            <a:r>
              <a:rPr lang="it-IT" sz="1900" dirty="0" smtClean="0">
                <a:latin typeface="Baskerville Old Face" panose="02020602080505020303" pitchFamily="18" charset="0"/>
              </a:rPr>
              <a:t>)</a:t>
            </a:r>
            <a:endParaRPr lang="it-IT" sz="1900" dirty="0">
              <a:latin typeface="Baskerville Old Face" panose="02020602080505020303" pitchFamily="18" charset="0"/>
            </a:endParaRPr>
          </a:p>
          <a:p>
            <a:pPr marL="1139825" lvl="1" indent="-4191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AutoNum type="arabicPeriod"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Possono essere utilizzati per l’accoppiamento criteri di tipo geometrico (posizione sul fotogramma, eqs. di collinearità o di complanarità, etc.)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it-IT" sz="1900" dirty="0">
              <a:latin typeface="Baskerville Old Face" panose="020206020805050203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950" y="762000"/>
            <a:ext cx="410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1.</a:t>
            </a:r>
            <a:r>
              <a:rPr lang="it-IT" dirty="0">
                <a:latin typeface="Baskerville Old Face" panose="02020602080505020303" pitchFamily="18" charset="0"/>
              </a:rPr>
              <a:t> </a:t>
            </a:r>
            <a:r>
              <a:rPr lang="it-IT" dirty="0" smtClean="0">
                <a:latin typeface="Baskerville Old Face" panose="02020602080505020303" pitchFamily="18" charset="0"/>
              </a:rPr>
              <a:t>    </a:t>
            </a:r>
            <a:r>
              <a:rPr lang="it-IT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ESTRAZIONE </a:t>
            </a:r>
            <a:r>
              <a:rPr lang="it-IT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DEGLI ELEMENTI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21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12396 -2.96296E-6 C 0.17969 -2.96296E-6 0.24809 0.0882 0.24809 0.15996 L 0.24809 0.32014 " pathEditMode="relative" rAng="0" ptsTypes="AAAA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OPERATORI DI INTERESSE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07950" y="762000"/>
            <a:ext cx="8928546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Un operatore di interesse è un particolare operatore matematico che permette di mettere in luce elementi dell’immagine ben definiti rispetto al loro intorno e, di conseguenza, </a:t>
            </a:r>
            <a:r>
              <a:rPr lang="it-IT" sz="1900" dirty="0" smtClean="0">
                <a:latin typeface="Baskerville Old Face" panose="02020602080505020303" pitchFamily="18" charset="0"/>
              </a:rPr>
              <a:t>che ben si prestano alla successiva correlazione.</a:t>
            </a:r>
            <a:endParaRPr lang="it-IT" sz="1900" dirty="0">
              <a:latin typeface="Baskerville Old Face" panose="02020602080505020303" pitchFamily="18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FUNZIONE </a:t>
            </a:r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DI AUTOCORRELAZIONE: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79958" y="4437112"/>
            <a:ext cx="8712522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Se un punto (pixel) è molto simile a quelli che lo circondano (e quindi è poco riconoscibile) il valore della funzione di autocorrelazione in quel punto sarà generalmente basso.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900" dirty="0" smtClean="0">
                <a:latin typeface="Baskerville Old Face" panose="02020602080505020303" pitchFamily="18" charset="0"/>
              </a:rPr>
              <a:t>Viceversa </a:t>
            </a:r>
            <a:r>
              <a:rPr lang="it-IT" sz="1900" dirty="0">
                <a:latin typeface="Baskerville Old Face" panose="02020602080505020303" pitchFamily="18" charset="0"/>
              </a:rPr>
              <a:t>se un punto (pixel) è nettamente contrastato rispetto ai vicini (facilmente riconoscibile) il valore della funzione di autocorrelazione in quel punto sarà generalmente </a:t>
            </a:r>
            <a:r>
              <a:rPr lang="it-IT" sz="1900" dirty="0" smtClean="0">
                <a:latin typeface="Baskerville Old Face" panose="02020602080505020303" pitchFamily="18" charset="0"/>
              </a:rPr>
              <a:t>alto (ad es. in prossimità di spigoli).</a:t>
            </a:r>
            <a:endParaRPr lang="it-IT" sz="1900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/>
          </p:nvPr>
        </p:nvGraphicFramePr>
        <p:xfrm>
          <a:off x="1488197" y="2276872"/>
          <a:ext cx="5820107" cy="86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2" name="Equazione" r:id="rId4" imgW="3251160" imgH="482400" progId="Equation.3">
                  <p:embed/>
                </p:oleObj>
              </mc:Choice>
              <mc:Fallback>
                <p:oleObj name="Equazione" r:id="rId4" imgW="3251160" imgH="482400" progId="Equation.3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8197" y="2276872"/>
                        <a:ext cx="5820107" cy="863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03102" y="328498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askerville Old Face" panose="02020602080505020303" pitchFamily="18" charset="0"/>
              </a:rPr>
              <a:t>Dato un punto P di coordinate               la funzione di autocorrelazione consente di confrontare una </a:t>
            </a:r>
            <a:r>
              <a:rPr lang="it-IT" dirty="0" smtClean="0">
                <a:latin typeface="Baskerville Old Face" panose="02020602080505020303" pitchFamily="18" charset="0"/>
              </a:rPr>
              <a:t>serie </a:t>
            </a:r>
            <a:r>
              <a:rPr lang="it-IT" i="1" dirty="0">
                <a:latin typeface="Baskerville Old Face" panose="02020602080505020303" pitchFamily="18" charset="0"/>
              </a:rPr>
              <a:t>k</a:t>
            </a:r>
            <a:r>
              <a:rPr lang="it-IT" dirty="0" smtClean="0">
                <a:latin typeface="Baskerville Old Face" panose="02020602080505020303" pitchFamily="18" charset="0"/>
              </a:rPr>
              <a:t> </a:t>
            </a:r>
            <a:r>
              <a:rPr lang="it-IT" dirty="0">
                <a:latin typeface="Baskerville Old Face" panose="02020602080505020303" pitchFamily="18" charset="0"/>
              </a:rPr>
              <a:t>di </a:t>
            </a:r>
            <a:r>
              <a:rPr lang="it-IT" dirty="0" smtClean="0">
                <a:latin typeface="Baskerville Old Face" panose="02020602080505020303" pitchFamily="18" charset="0"/>
              </a:rPr>
              <a:t>finestre </a:t>
            </a:r>
            <a:r>
              <a:rPr lang="it-IT" dirty="0">
                <a:latin typeface="Baskerville Old Face" panose="02020602080505020303" pitchFamily="18" charset="0"/>
              </a:rPr>
              <a:t>centrate nei punti vicini a P </a:t>
            </a:r>
            <a:r>
              <a:rPr lang="it-IT" dirty="0">
                <a:latin typeface="Baskerville Old Face" panose="02020602080505020303" pitchFamily="18" charset="0"/>
                <a:sym typeface="Wingdings" panose="05000000000000000000" pitchFamily="2" charset="2"/>
              </a:rPr>
              <a:t> l’immagine viene correlata a se stessa!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/>
          </p:nvPr>
        </p:nvGraphicFramePr>
        <p:xfrm>
          <a:off x="3450987" y="3330249"/>
          <a:ext cx="688965" cy="374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3" name="Equazione" r:id="rId6" imgW="444240" imgH="241200" progId="Equation.3">
                  <p:embed/>
                </p:oleObj>
              </mc:Choice>
              <mc:Fallback>
                <p:oleObj name="Equazione" r:id="rId6" imgW="444240" imgH="241200" progId="Equation.3">
                  <p:embed/>
                  <p:pic>
                    <p:nvPicPr>
                      <p:cNvPr id="5" name="Ogget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50987" y="3330249"/>
                        <a:ext cx="688965" cy="374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5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OPERATORI DI INTERESSE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5496" y="1769318"/>
            <a:ext cx="89281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t-IT" sz="1700" dirty="0" smtClean="0">
                <a:latin typeface="Baskerville Old Face" panose="02020602080505020303" pitchFamily="18" charset="0"/>
              </a:rPr>
              <a:t>Invece che spostare la finestra in k posizioni posso sviluppare in </a:t>
            </a:r>
            <a:r>
              <a:rPr lang="it-IT" sz="1700" dirty="0">
                <a:latin typeface="Baskerville Old Face" panose="02020602080505020303" pitchFamily="18" charset="0"/>
              </a:rPr>
              <a:t>serie la funzione I(</a:t>
            </a:r>
            <a:r>
              <a:rPr lang="it-IT" sz="1700" dirty="0" err="1">
                <a:latin typeface="Baskerville Old Face" panose="02020602080505020303" pitchFamily="18" charset="0"/>
              </a:rPr>
              <a:t>x,y</a:t>
            </a:r>
            <a:r>
              <a:rPr lang="it-IT" sz="1700" dirty="0">
                <a:latin typeface="Baskerville Old Face" panose="02020602080505020303" pitchFamily="18" charset="0"/>
              </a:rPr>
              <a:t>) </a:t>
            </a:r>
            <a:r>
              <a:rPr lang="it-IT" sz="1700" dirty="0" smtClean="0">
                <a:latin typeface="Baskerville Old Face" panose="02020602080505020303" pitchFamily="18" charset="0"/>
              </a:rPr>
              <a:t>:</a:t>
            </a:r>
            <a:endParaRPr lang="it-IT" sz="1700" dirty="0">
              <a:latin typeface="Baskerville Old Face" panose="02020602080505020303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5942" y="2996952"/>
            <a:ext cx="89281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t-IT" sz="1700" dirty="0">
                <a:latin typeface="Baskerville Old Face" panose="02020602080505020303" pitchFamily="18" charset="0"/>
              </a:rPr>
              <a:t>Sostituendo otteniamo: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725795"/>
            <a:ext cx="878497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COME MI MUOVO ATTORNO ALLA GENERICA POSIZIONE </a:t>
            </a:r>
            <a:r>
              <a:rPr lang="it-IT" sz="1900" i="1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( X j, Yi ) </a:t>
            </a:r>
            <a:r>
              <a:rPr lang="it-IT" sz="1900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?</a:t>
            </a:r>
          </a:p>
          <a:p>
            <a:pPr algn="ctr">
              <a:spcBef>
                <a:spcPts val="1200"/>
              </a:spcBef>
            </a:pPr>
            <a:r>
              <a:rPr lang="it-IT" sz="1900" i="1" u="sng" dirty="0" smtClean="0">
                <a:latin typeface="Baskerville Old Face" panose="02020602080505020303" pitchFamily="18" charset="0"/>
              </a:rPr>
              <a:t>Hp</a:t>
            </a:r>
            <a:r>
              <a:rPr lang="it-IT" sz="1900" dirty="0">
                <a:latin typeface="Baskerville Old Face" panose="02020602080505020303" pitchFamily="18" charset="0"/>
              </a:rPr>
              <a:t>: </a:t>
            </a:r>
            <a:r>
              <a:rPr lang="it-IT" sz="1900" i="1" dirty="0">
                <a:latin typeface="Baskerville Old Face" panose="02020602080505020303" pitchFamily="18" charset="0"/>
              </a:rPr>
              <a:t>I(</a:t>
            </a:r>
            <a:r>
              <a:rPr lang="it-IT" sz="1900" i="1" dirty="0" err="1">
                <a:latin typeface="Baskerville Old Face" panose="02020602080505020303" pitchFamily="18" charset="0"/>
              </a:rPr>
              <a:t>x,y</a:t>
            </a:r>
            <a:r>
              <a:rPr lang="it-IT" sz="1900" i="1" dirty="0">
                <a:latin typeface="Baskerville Old Face" panose="02020602080505020303" pitchFamily="18" charset="0"/>
              </a:rPr>
              <a:t>) è funzione continua a dominio e valori discreti che descrive i toni di </a:t>
            </a:r>
            <a:r>
              <a:rPr lang="it-IT" sz="1900" i="1" dirty="0" smtClean="0">
                <a:latin typeface="Baskerville Old Face" panose="02020602080505020303" pitchFamily="18" charset="0"/>
              </a:rPr>
              <a:t>grigio.</a:t>
            </a:r>
            <a:endParaRPr lang="it-IT" sz="1900" i="1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/>
          </p:nvPr>
        </p:nvGraphicFramePr>
        <p:xfrm>
          <a:off x="1712603" y="2268032"/>
          <a:ext cx="5718795" cy="732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0" name="Equazione" r:id="rId4" imgW="3568680" imgH="457200" progId="Equation.3">
                  <p:embed/>
                </p:oleObj>
              </mc:Choice>
              <mc:Fallback>
                <p:oleObj name="Equazione" r:id="rId4" imgW="3568680" imgH="457200" progId="Equation.3">
                  <p:embed/>
                  <p:pic>
                    <p:nvPicPr>
                      <p:cNvPr id="9" name="Oggetto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2603" y="2268032"/>
                        <a:ext cx="5718795" cy="732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/>
          </p:nvPr>
        </p:nvGraphicFramePr>
        <p:xfrm>
          <a:off x="204788" y="3578225"/>
          <a:ext cx="7967662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1" name="Equazione" r:id="rId6" imgW="4584600" imgH="1422360" progId="Equation.3">
                  <p:embed/>
                </p:oleObj>
              </mc:Choice>
              <mc:Fallback>
                <p:oleObj name="Equazione" r:id="rId6" imgW="4584600" imgH="1422360" progId="Equation.3">
                  <p:embed/>
                  <p:pic>
                    <p:nvPicPr>
                      <p:cNvPr id="10" name="Oggetto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4788" y="3578225"/>
                        <a:ext cx="7967662" cy="247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uppo 28"/>
          <p:cNvGrpSpPr/>
          <p:nvPr/>
        </p:nvGrpSpPr>
        <p:grpSpPr>
          <a:xfrm>
            <a:off x="48039" y="764703"/>
            <a:ext cx="635529" cy="720081"/>
            <a:chOff x="8231886" y="1568996"/>
            <a:chExt cx="444570" cy="491229"/>
          </a:xfrm>
        </p:grpSpPr>
        <p:sp>
          <p:nvSpPr>
            <p:cNvPr id="28" name="Ovale 27"/>
            <p:cNvSpPr/>
            <p:nvPr/>
          </p:nvSpPr>
          <p:spPr>
            <a:xfrm>
              <a:off x="8231886" y="1568996"/>
              <a:ext cx="444570" cy="448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sellaDiTesto 25"/>
                <p:cNvSpPr txBox="1"/>
                <p:nvPr/>
              </p:nvSpPr>
              <p:spPr>
                <a:xfrm>
                  <a:off x="8291351" y="1649407"/>
                  <a:ext cx="360041" cy="4108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it-IT" sz="11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it-IT" sz="11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it-IT" sz="1100" b="1" i="1" smtClean="0">
                                <a:effectLst/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nary>
                      </m:oMath>
                    </m:oMathPara>
                  </a14:m>
                  <a:endParaRPr lang="it-IT" sz="1100" dirty="0"/>
                </a:p>
              </p:txBody>
            </p:sp>
          </mc:Choice>
          <mc:Fallback xmlns="">
            <p:sp>
              <p:nvSpPr>
                <p:cNvPr id="26" name="CasellaDiTes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1351" y="1649407"/>
                  <a:ext cx="360041" cy="41081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79762" t="-104040" r="-130952" b="-10808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738187" y="5741247"/>
            <a:ext cx="4464496" cy="363538"/>
          </a:xfrm>
          <a:prstGeom prst="rect">
            <a:avLst/>
          </a:prstGeom>
          <a:solidFill>
            <a:schemeClr val="bg1">
              <a:alpha val="9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t-IT" sz="1400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 </a:t>
            </a:r>
            <a:r>
              <a:rPr lang="it-IT" sz="1700" dirty="0" smtClean="0">
                <a:latin typeface="Baskerville Old Face" panose="02020602080505020303" pitchFamily="18" charset="0"/>
              </a:rPr>
              <a:t>per piccoli spostamenti di componenti dx e </a:t>
            </a:r>
            <a:r>
              <a:rPr lang="it-IT" sz="1700" dirty="0" err="1" smtClean="0">
                <a:latin typeface="Baskerville Old Face" panose="02020602080505020303" pitchFamily="18" charset="0"/>
              </a:rPr>
              <a:t>dy</a:t>
            </a:r>
            <a:r>
              <a:rPr lang="it-IT" sz="1700" dirty="0" smtClean="0">
                <a:latin typeface="Baskerville Old Face" panose="02020602080505020303" pitchFamily="18" charset="0"/>
              </a:rPr>
              <a:t>!</a:t>
            </a:r>
            <a:endParaRPr lang="it-IT" sz="1700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/>
          </p:nvPr>
        </p:nvGraphicFramePr>
        <p:xfrm>
          <a:off x="235020" y="5438408"/>
          <a:ext cx="3256859" cy="90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2" name="Equazione" r:id="rId10" imgW="1549080" imgH="457200" progId="Equation.3">
                  <p:embed/>
                </p:oleObj>
              </mc:Choice>
              <mc:Fallback>
                <p:oleObj name="Equazione" r:id="rId10" imgW="1549080" imgH="457200" progId="Equation.3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5020" y="5438408"/>
                        <a:ext cx="3256859" cy="900531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01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OPERATORE DI HARRIS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07950" y="762000"/>
            <a:ext cx="89281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La matrice A(</a:t>
            </a:r>
            <a:r>
              <a:rPr lang="it-IT" sz="1900" dirty="0" err="1">
                <a:latin typeface="Baskerville Old Face" panose="02020602080505020303" pitchFamily="18" charset="0"/>
              </a:rPr>
              <a:t>x,y</a:t>
            </a:r>
            <a:r>
              <a:rPr lang="it-IT" sz="1900" dirty="0">
                <a:latin typeface="Baskerville Old Face" panose="02020602080505020303" pitchFamily="18" charset="0"/>
              </a:rPr>
              <a:t>) determina il valore della funzione di autocorrelazione: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07951" y="1988840"/>
            <a:ext cx="417601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latin typeface="Baskerville Old Face" panose="02020602080505020303" pitchFamily="18" charset="0"/>
              </a:rPr>
              <a:t>A è matrice simmetrica: è </a:t>
            </a:r>
            <a:r>
              <a:rPr lang="it-IT" dirty="0">
                <a:latin typeface="Baskerville Old Face" panose="02020602080505020303" pitchFamily="18" charset="0"/>
              </a:rPr>
              <a:t>possibile diagonalizzare la matrice considerando i suoi autovalori:</a:t>
            </a: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23639"/>
            <a:ext cx="3755295" cy="375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107950" y="4720753"/>
            <a:ext cx="43926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b="1" dirty="0" smtClean="0">
                <a:solidFill>
                  <a:schemeClr val="accent2"/>
                </a:solidFill>
                <a:latin typeface="Baskerville Old Face" panose="02020602080505020303" pitchFamily="18" charset="0"/>
              </a:rPr>
              <a:t>OPERATORE DI HARRIS:</a:t>
            </a:r>
            <a:endParaRPr lang="it-IT" sz="1900" b="1" dirty="0">
              <a:solidFill>
                <a:schemeClr val="accent2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/>
          </p:nvPr>
        </p:nvGraphicFramePr>
        <p:xfrm>
          <a:off x="177800" y="1239838"/>
          <a:ext cx="2485496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4" name="Equazione" r:id="rId5" imgW="1549080" imgH="457200" progId="Equation.3">
                  <p:embed/>
                </p:oleObj>
              </mc:Choice>
              <mc:Fallback>
                <p:oleObj name="Equazione" r:id="rId5" imgW="1549080" imgH="457200" progId="Equation.3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800" y="1239838"/>
                        <a:ext cx="2485496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/>
          </p:nvPr>
        </p:nvGraphicFramePr>
        <p:xfrm>
          <a:off x="187550" y="2867267"/>
          <a:ext cx="3088306" cy="1137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5" name="Equazione" r:id="rId7" imgW="1930320" imgH="711000" progId="Equation.3">
                  <p:embed/>
                </p:oleObj>
              </mc:Choice>
              <mc:Fallback>
                <p:oleObj name="Equazione" r:id="rId7" imgW="1930320" imgH="711000" progId="Equation.3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550" y="2867267"/>
                        <a:ext cx="3088306" cy="1137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98078" y="4216697"/>
                <a:ext cx="4392613" cy="652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  <a:defRPr/>
                </a:pPr>
                <a:r>
                  <a:rPr lang="it-IT" dirty="0" smtClean="0">
                    <a:latin typeface="Baskerville Old Face" panose="02020602080505020303" pitchFamily="18" charset="0"/>
                  </a:rPr>
                  <a:t>Come combino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it-IT" dirty="0">
                  <a:latin typeface="Baskerville Old Face" panose="02020602080505020303" pitchFamily="18" charset="0"/>
                </a:endParaRPr>
              </a:p>
            </p:txBody>
          </p:sp>
        </mc:Choice>
        <mc:Fallback xmlns="">
          <p:sp>
            <p:nvSpPr>
              <p:cNvPr id="36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78" y="4216697"/>
                <a:ext cx="4392613" cy="652463"/>
              </a:xfrm>
              <a:prstGeom prst="rect">
                <a:avLst/>
              </a:prstGeom>
              <a:blipFill rotWithShape="0">
                <a:blip r:embed="rId10"/>
                <a:stretch>
                  <a:fillRect l="-1248" t="-46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Oggetto 36"/>
          <p:cNvGraphicFramePr>
            <a:graphicFrameLocks noChangeAspect="1"/>
          </p:cNvGraphicFramePr>
          <p:nvPr>
            <p:extLst/>
          </p:nvPr>
        </p:nvGraphicFramePr>
        <p:xfrm>
          <a:off x="187550" y="5229200"/>
          <a:ext cx="3843552" cy="94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6" name="Equazione" r:id="rId11" imgW="1955520" imgH="482400" progId="Equation.3">
                  <p:embed/>
                </p:oleObj>
              </mc:Choice>
              <mc:Fallback>
                <p:oleObj name="Equazione" r:id="rId11" imgW="1955520" imgH="482400" progId="Equation.3">
                  <p:embed/>
                  <p:pic>
                    <p:nvPicPr>
                      <p:cNvPr id="37" name="Oggetto 3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7550" y="5229200"/>
                        <a:ext cx="3843552" cy="948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4575664" y="5163545"/>
            <a:ext cx="4460386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latin typeface="Baskerville Old Face" panose="02020602080505020303" pitchFamily="18" charset="0"/>
              </a:rPr>
              <a:t>Solo se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it-IT" dirty="0" smtClean="0">
                <a:latin typeface="Baskerville Old Face" panose="02020602080505020303" pitchFamily="18" charset="0"/>
                <a:ea typeface="Cambria Math" panose="02040503050406030204" pitchFamily="18" charset="0"/>
              </a:rPr>
              <a:t> e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it-IT" dirty="0" smtClean="0">
                <a:latin typeface="Baskerville Old Face" panose="02020602080505020303" pitchFamily="18" charset="0"/>
                <a:ea typeface="Cambria Math" panose="02040503050406030204" pitchFamily="18" charset="0"/>
              </a:rPr>
              <a:t> sono entrambi grandi, avremo un valore alto di correlazione :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latin typeface="Baskerville Old Face" panose="02020602080505020303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Tanto più il punto è riconoscibile, tanto più R sarà alto.</a:t>
            </a:r>
            <a:endParaRPr lang="it-IT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20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OPERATORE DI </a:t>
            </a:r>
            <a:r>
              <a:rPr lang="it-IT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FOERSTNER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07950" y="762000"/>
            <a:ext cx="89281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Concettualmente è analogo all’operatore di Harris in quanto va ad analizzare gli autovalori della matrice A.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Nella sua formulazione originaria l’operatore veniva però ottenuto partendo dalle equazioni del LSM.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Operativamente si determinano i punti che presentano valori alti nei due parametri: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it-IT" sz="1900" dirty="0">
              <a:latin typeface="Baskerville Old Face" panose="02020602080505020303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INTERESSE</a:t>
            </a:r>
            <a:r>
              <a:rPr lang="it-IT" sz="1900" dirty="0">
                <a:latin typeface="Baskerville Old Face" panose="02020602080505020303" pitchFamily="18" charset="0"/>
              </a:rPr>
              <a:t> (q):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it-IT" sz="1900" dirty="0">
              <a:latin typeface="Baskerville Old Face" panose="02020602080505020303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it-IT" sz="1900" b="1" dirty="0">
              <a:latin typeface="Baskerville Old Face" panose="02020602080505020303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it-IT" sz="1900" dirty="0">
              <a:latin typeface="Baskerville Old Face" panose="02020602080505020303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it-IT" sz="1900" dirty="0">
              <a:latin typeface="Baskerville Old Face" panose="02020602080505020303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CIRCOLARITA</a:t>
            </a:r>
            <a:r>
              <a:rPr lang="it-IT" sz="1900" dirty="0">
                <a:latin typeface="Baskerville Old Face" panose="02020602080505020303" pitchFamily="18" charset="0"/>
              </a:rPr>
              <a:t>’ (w):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/>
          </p:nvPr>
        </p:nvGraphicFramePr>
        <p:xfrm>
          <a:off x="539551" y="3322235"/>
          <a:ext cx="2534784" cy="84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4" name="Equazione" r:id="rId4" imgW="1257120" imgH="419040" progId="Equation.3">
                  <p:embed/>
                </p:oleObj>
              </mc:Choice>
              <mc:Fallback>
                <p:oleObj name="Equazione" r:id="rId4" imgW="1257120" imgH="419040" progId="Equation.3">
                  <p:embed/>
                  <p:pic>
                    <p:nvPicPr>
                      <p:cNvPr id="5" name="Ogget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1" y="3322235"/>
                        <a:ext cx="2534784" cy="844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/>
          </p:nvPr>
        </p:nvGraphicFramePr>
        <p:xfrm>
          <a:off x="539551" y="5157192"/>
          <a:ext cx="354131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5" name="Equazione" r:id="rId6" imgW="1739880" imgH="495000" progId="Equation.3">
                  <p:embed/>
                </p:oleObj>
              </mc:Choice>
              <mc:Fallback>
                <p:oleObj name="Equazione" r:id="rId6" imgW="1739880" imgH="495000" progId="Equation.3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1" y="5157192"/>
                        <a:ext cx="3541317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644008" y="3429000"/>
            <a:ext cx="4176464" cy="2016224"/>
          </a:xfrm>
          <a:prstGeom prst="rect">
            <a:avLst/>
          </a:prstGeom>
          <a:solidFill>
            <a:schemeClr val="bg1">
              <a:alpha val="7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it-IT" sz="19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it-IT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aumenta t</a:t>
            </a:r>
            <a:r>
              <a:rPr lang="it-IT" sz="1900" dirty="0" smtClean="0">
                <a:latin typeface="Baskerville Old Face" panose="02020602080505020303" pitchFamily="18" charset="0"/>
              </a:rPr>
              <a:t>anto più </a:t>
            </a:r>
            <a:r>
              <a:rPr lang="el-GR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it-IT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e </a:t>
            </a:r>
            <a:r>
              <a:rPr lang="el-GR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it-IT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sono grandi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19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it-IT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indica quanto </a:t>
            </a:r>
            <a:r>
              <a:rPr lang="el-GR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it-IT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è più grande di </a:t>
            </a:r>
            <a:r>
              <a:rPr lang="el-GR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endParaRPr lang="it-IT" sz="19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it-IT" sz="19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19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Obiettivo</a:t>
            </a:r>
            <a:r>
              <a:rPr lang="it-IT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individuazione dei punti che generano w=1 e q elevato (ovvero </a:t>
            </a:r>
            <a:r>
              <a:rPr lang="el-GR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it-IT" sz="1900" dirty="0">
                <a:latin typeface="Cambria Math" panose="02040503050406030204" pitchFamily="18" charset="0"/>
                <a:ea typeface="Cambria Math" panose="02040503050406030204" pitchFamily="18" charset="0"/>
              </a:rPr>
              <a:t> e </a:t>
            </a:r>
            <a:r>
              <a:rPr lang="el-GR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it-IT" sz="1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elevati) . </a:t>
            </a:r>
            <a:endParaRPr lang="it-IT" sz="19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91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395981" y="4732435"/>
            <a:ext cx="4104011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sz="1900" dirty="0">
                <a:latin typeface="Baskerville Old Face" panose="02020602080505020303" pitchFamily="18" charset="0"/>
              </a:rPr>
              <a:t>ESISTONO ALTRI OPERATORI CHE ESTRAGGONO DALL’IMMAGINE INSIEMI DI SEGMENTI (LINEE)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59588" y="824858"/>
            <a:ext cx="6644660" cy="3252214"/>
            <a:chOff x="1403648" y="1052736"/>
            <a:chExt cx="7328222" cy="3567856"/>
          </a:xfrm>
        </p:grpSpPr>
        <p:grpSp>
          <p:nvGrpSpPr>
            <p:cNvPr id="36" name="Group 7"/>
            <p:cNvGrpSpPr>
              <a:grpSpLocks/>
            </p:cNvGrpSpPr>
            <p:nvPr/>
          </p:nvGrpSpPr>
          <p:grpSpPr bwMode="auto">
            <a:xfrm>
              <a:off x="1403648" y="1052736"/>
              <a:ext cx="7328222" cy="3567856"/>
              <a:chOff x="2226" y="1304"/>
              <a:chExt cx="3952" cy="1975"/>
            </a:xfrm>
          </p:grpSpPr>
          <p:pic>
            <p:nvPicPr>
              <p:cNvPr id="37" name="Picture 8" descr="castl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6" y="1351"/>
                <a:ext cx="1663" cy="1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9" descr="MHIGH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CCCCCC"/>
                  </a:clrFrom>
                  <a:clrTo>
                    <a:srgbClr val="CCCCCC">
                      <a:alpha val="0"/>
                    </a:srgbClr>
                  </a:clrTo>
                </a:clrChange>
                <a:lum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5" y="2435"/>
                <a:ext cx="882" cy="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10" descr="MHIGH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CCCCCC"/>
                  </a:clrFrom>
                  <a:clrTo>
                    <a:srgbClr val="CCCCCC">
                      <a:alpha val="0"/>
                    </a:srgbClr>
                  </a:clrTo>
                </a:clrChange>
                <a:lum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5" y="1391"/>
                <a:ext cx="882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Rectangle 11"/>
              <p:cNvSpPr>
                <a:spLocks noChangeArrowheads="1"/>
              </p:cNvSpPr>
              <p:nvPr/>
            </p:nvSpPr>
            <p:spPr bwMode="auto">
              <a:xfrm>
                <a:off x="3241" y="1572"/>
                <a:ext cx="192" cy="192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9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41" name="Rectangle 12"/>
              <p:cNvSpPr>
                <a:spLocks noChangeArrowheads="1"/>
              </p:cNvSpPr>
              <p:nvPr/>
            </p:nvSpPr>
            <p:spPr bwMode="auto">
              <a:xfrm>
                <a:off x="3238" y="1954"/>
                <a:ext cx="192" cy="192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9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3240" y="2336"/>
                <a:ext cx="192" cy="192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9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 flipH="1" flipV="1">
                <a:off x="3438" y="1603"/>
                <a:ext cx="742" cy="70"/>
              </a:xfrm>
              <a:custGeom>
                <a:avLst/>
                <a:gdLst>
                  <a:gd name="T0" fmla="*/ 8734 w 492"/>
                  <a:gd name="T1" fmla="*/ 0 h 431"/>
                  <a:gd name="T2" fmla="*/ 0 w 492"/>
                  <a:gd name="T3" fmla="*/ 0 h 431"/>
                  <a:gd name="T4" fmla="*/ 0 60000 65536"/>
                  <a:gd name="T5" fmla="*/ 0 60000 65536"/>
                  <a:gd name="T6" fmla="*/ 0 w 492"/>
                  <a:gd name="T7" fmla="*/ 0 h 431"/>
                  <a:gd name="T8" fmla="*/ 492 w 492"/>
                  <a:gd name="T9" fmla="*/ 431 h 4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2" h="431">
                    <a:moveTo>
                      <a:pt x="492" y="0"/>
                    </a:moveTo>
                    <a:lnTo>
                      <a:pt x="0" y="431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9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3433" y="2483"/>
                <a:ext cx="819" cy="486"/>
              </a:xfrm>
              <a:custGeom>
                <a:avLst/>
                <a:gdLst>
                  <a:gd name="T0" fmla="*/ 0 w 620"/>
                  <a:gd name="T1" fmla="*/ 0 h 184"/>
                  <a:gd name="T2" fmla="*/ 4351 w 620"/>
                  <a:gd name="T3" fmla="*/ 165050 h 184"/>
                  <a:gd name="T4" fmla="*/ 0 60000 65536"/>
                  <a:gd name="T5" fmla="*/ 0 60000 65536"/>
                  <a:gd name="T6" fmla="*/ 0 w 620"/>
                  <a:gd name="T7" fmla="*/ 0 h 184"/>
                  <a:gd name="T8" fmla="*/ 620 w 620"/>
                  <a:gd name="T9" fmla="*/ 184 h 18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0" h="184">
                    <a:moveTo>
                      <a:pt x="0" y="0"/>
                    </a:moveTo>
                    <a:lnTo>
                      <a:pt x="620" y="184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9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 flipV="1">
                <a:off x="3438" y="2059"/>
                <a:ext cx="777" cy="37"/>
              </a:xfrm>
              <a:custGeom>
                <a:avLst/>
                <a:gdLst>
                  <a:gd name="T0" fmla="*/ 0 w 935"/>
                  <a:gd name="T1" fmla="*/ 0 h 413"/>
                  <a:gd name="T2" fmla="*/ 256 w 935"/>
                  <a:gd name="T3" fmla="*/ 0 h 413"/>
                  <a:gd name="T4" fmla="*/ 0 60000 65536"/>
                  <a:gd name="T5" fmla="*/ 0 60000 65536"/>
                  <a:gd name="T6" fmla="*/ 0 w 935"/>
                  <a:gd name="T7" fmla="*/ 0 h 413"/>
                  <a:gd name="T8" fmla="*/ 935 w 935"/>
                  <a:gd name="T9" fmla="*/ 413 h 4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35" h="413">
                    <a:moveTo>
                      <a:pt x="0" y="413"/>
                    </a:moveTo>
                    <a:lnTo>
                      <a:pt x="935" y="0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9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  <p:pic>
            <p:nvPicPr>
              <p:cNvPr id="46" name="Picture 17" descr="MLOWB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CCCCCC"/>
                  </a:clrFrom>
                  <a:clrTo>
                    <a:srgbClr val="CCCCC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5" y="1731"/>
                <a:ext cx="768" cy="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4610" y="1304"/>
                <a:ext cx="1049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it-IT" sz="1900" b="0" i="0" u="none" strike="noStrike" kern="0" cap="none" spc="0" normalizeH="0" baseline="0" noProof="0" smtClean="0">
                    <a:ln>
                      <a:noFill/>
                    </a:ln>
                    <a:uLnTx/>
                    <a:uFillTx/>
                    <a:latin typeface="Baskerville Old Face" panose="02020602080505020303" pitchFamily="18" charset="0"/>
                  </a:rPr>
                  <a:t>OMOGENEO</a:t>
                </a:r>
                <a:endParaRPr kumimoji="0" lang="en-GB" altLang="it-IT" sz="1900" b="0" i="0" u="none" strike="noStrike" kern="0" cap="none" spc="0" normalizeH="0" baseline="0" noProof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4711" y="1806"/>
                <a:ext cx="126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it-IT" sz="1900" b="0" i="0" u="none" strike="noStrike" kern="0" cap="none" spc="0" normalizeH="0" baseline="0" noProof="0" dirty="0" smtClean="0">
                    <a:ln>
                      <a:noFill/>
                    </a:ln>
                    <a:uLnTx/>
                    <a:uFillTx/>
                    <a:latin typeface="Baskerville Old Face" panose="02020602080505020303" pitchFamily="18" charset="0"/>
                  </a:rPr>
                  <a:t>BORDO - LINEA</a:t>
                </a:r>
                <a:endParaRPr kumimoji="0" lang="en-GB" altLang="it-IT" sz="1900" b="0" i="0" u="none" strike="noStrike" kern="0" cap="none" spc="0" normalizeH="0" baseline="0" noProof="0" dirty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  <p:sp>
            <p:nvSpPr>
              <p:cNvPr id="49" name="Text Box 20"/>
              <p:cNvSpPr txBox="1">
                <a:spLocks noChangeArrowheads="1"/>
              </p:cNvSpPr>
              <p:nvPr/>
            </p:nvSpPr>
            <p:spPr bwMode="auto">
              <a:xfrm>
                <a:off x="4716" y="2404"/>
                <a:ext cx="1462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altLang="it-IT" sz="1900" b="0" i="0" u="none" strike="noStrike" kern="0" cap="none" spc="0" normalizeH="0" baseline="0" noProof="0" dirty="0" smtClean="0">
                    <a:ln>
                      <a:noFill/>
                    </a:ln>
                    <a:uLnTx/>
                    <a:uFillTx/>
                    <a:latin typeface="Baskerville Old Face" panose="02020602080505020303" pitchFamily="18" charset="0"/>
                  </a:rPr>
                  <a:t>SPIGOLO - PUNTO</a:t>
                </a:r>
                <a:endParaRPr kumimoji="0" lang="en-GB" altLang="it-IT" sz="1900" b="0" i="0" u="none" strike="noStrike" kern="0" cap="none" spc="0" normalizeH="0" baseline="0" noProof="0" dirty="0" smtClean="0">
                  <a:ln>
                    <a:noFill/>
                  </a:ln>
                  <a:uLnTx/>
                  <a:uFillTx/>
                  <a:latin typeface="Baskerville Old Face" panose="02020602080505020303" pitchFamily="18" charset="0"/>
                </a:endParaRPr>
              </a:p>
            </p:txBody>
          </p:sp>
        </p:grpSp>
        <p:sp>
          <p:nvSpPr>
            <p:cNvPr id="2" name="Rettangolo 1"/>
            <p:cNvSpPr/>
            <p:nvPr/>
          </p:nvSpPr>
          <p:spPr>
            <a:xfrm>
              <a:off x="3280207" y="1536881"/>
              <a:ext cx="356027" cy="3468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3280207" y="2227259"/>
              <a:ext cx="356027" cy="346850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3279869" y="2917054"/>
              <a:ext cx="356365" cy="34685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" name="Connettore 2 7"/>
            <p:cNvCxnSpPr/>
            <p:nvPr/>
          </p:nvCxnSpPr>
          <p:spPr>
            <a:xfrm flipV="1">
              <a:off x="3636234" y="1589092"/>
              <a:ext cx="1390730" cy="1212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2 52"/>
            <p:cNvCxnSpPr/>
            <p:nvPr/>
          </p:nvCxnSpPr>
          <p:spPr>
            <a:xfrm>
              <a:off x="3651068" y="2417178"/>
              <a:ext cx="1440797" cy="727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2 54"/>
            <p:cNvCxnSpPr/>
            <p:nvPr/>
          </p:nvCxnSpPr>
          <p:spPr>
            <a:xfrm>
              <a:off x="3636234" y="3190735"/>
              <a:ext cx="1524241" cy="8698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sellaDiTesto 34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OPERATORI DI INTERESSE - ESEMPIO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t="1201" r="2207" b="8676"/>
          <a:stretch/>
        </p:blipFill>
        <p:spPr bwMode="auto">
          <a:xfrm>
            <a:off x="5598878" y="3080804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ttangolo 33"/>
          <p:cNvSpPr/>
          <p:nvPr/>
        </p:nvSpPr>
        <p:spPr>
          <a:xfrm>
            <a:off x="5702651" y="5877272"/>
            <a:ext cx="525533" cy="3524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7884368" y="6071680"/>
            <a:ext cx="504056" cy="31616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/>
          <p:cNvSpPr/>
          <p:nvPr/>
        </p:nvSpPr>
        <p:spPr>
          <a:xfrm>
            <a:off x="5668970" y="3382168"/>
            <a:ext cx="504056" cy="31616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/>
          <p:cNvSpPr/>
          <p:nvPr/>
        </p:nvSpPr>
        <p:spPr>
          <a:xfrm>
            <a:off x="6971266" y="4365105"/>
            <a:ext cx="913102" cy="40788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286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8713988" y="6525344"/>
            <a:ext cx="53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it-IT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0" y="25460"/>
            <a:ext cx="9107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OPERATORI DI INTERESSE - ESEMPIO</a:t>
            </a:r>
            <a:endParaRPr lang="it-IT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19"/>
          <p:cNvGrpSpPr>
            <a:grpSpLocks/>
          </p:cNvGrpSpPr>
          <p:nvPr/>
        </p:nvGrpSpPr>
        <p:grpSpPr bwMode="auto">
          <a:xfrm>
            <a:off x="166688" y="765175"/>
            <a:ext cx="6843712" cy="3046413"/>
            <a:chOff x="672" y="1288"/>
            <a:chExt cx="4311" cy="1919"/>
          </a:xfrm>
        </p:grpSpPr>
        <p:pic>
          <p:nvPicPr>
            <p:cNvPr id="33" name="Picture 20" descr="image_left_corne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51" t="13210" r="16368" b="62502"/>
            <a:stretch>
              <a:fillRect/>
            </a:stretch>
          </p:blipFill>
          <p:spPr bwMode="auto">
            <a:xfrm>
              <a:off x="672" y="1296"/>
              <a:ext cx="1542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1" descr="image_right_corn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58" t="14444" r="16507" b="61404"/>
            <a:stretch>
              <a:fillRect/>
            </a:stretch>
          </p:blipFill>
          <p:spPr bwMode="auto">
            <a:xfrm>
              <a:off x="3443" y="1288"/>
              <a:ext cx="1540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22"/>
            <p:cNvGrpSpPr>
              <a:grpSpLocks/>
            </p:cNvGrpSpPr>
            <p:nvPr/>
          </p:nvGrpSpPr>
          <p:grpSpPr bwMode="auto">
            <a:xfrm>
              <a:off x="1642" y="2517"/>
              <a:ext cx="2348" cy="690"/>
              <a:chOff x="1557" y="3006"/>
              <a:chExt cx="2348" cy="690"/>
            </a:xfrm>
          </p:grpSpPr>
          <p:pic>
            <p:nvPicPr>
              <p:cNvPr id="54" name="Picture 23" descr="image_left_corner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068" t="23988" r="20740" b="73116"/>
              <a:stretch>
                <a:fillRect/>
              </a:stretch>
            </p:blipFill>
            <p:spPr bwMode="auto">
              <a:xfrm>
                <a:off x="1557" y="3023"/>
                <a:ext cx="673" cy="673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4" descr="image_right_corner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24" t="18718" r="19865" b="78319"/>
              <a:stretch>
                <a:fillRect/>
              </a:stretch>
            </p:blipFill>
            <p:spPr bwMode="auto">
              <a:xfrm>
                <a:off x="3230" y="3006"/>
                <a:ext cx="675" cy="682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Line 25"/>
              <p:cNvSpPr>
                <a:spLocks noChangeShapeType="1"/>
              </p:cNvSpPr>
              <p:nvPr/>
            </p:nvSpPr>
            <p:spPr bwMode="auto">
              <a:xfrm flipV="1">
                <a:off x="1870" y="3349"/>
                <a:ext cx="1702" cy="0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58" name="Group 26"/>
          <p:cNvGrpSpPr>
            <a:grpSpLocks/>
          </p:cNvGrpSpPr>
          <p:nvPr/>
        </p:nvGrpSpPr>
        <p:grpSpPr bwMode="auto">
          <a:xfrm>
            <a:off x="171450" y="4040188"/>
            <a:ext cx="8743950" cy="2219325"/>
            <a:chOff x="0" y="2922"/>
            <a:chExt cx="5508" cy="1398"/>
          </a:xfrm>
        </p:grpSpPr>
        <p:pic>
          <p:nvPicPr>
            <p:cNvPr id="59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22"/>
              <a:ext cx="2754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306"/>
              <a:ext cx="2772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" name="Group 29"/>
          <p:cNvGrpSpPr>
            <a:grpSpLocks/>
          </p:cNvGrpSpPr>
          <p:nvPr/>
        </p:nvGrpSpPr>
        <p:grpSpPr bwMode="auto">
          <a:xfrm>
            <a:off x="7162800" y="1677988"/>
            <a:ext cx="1752600" cy="457200"/>
            <a:chOff x="4512" y="1344"/>
            <a:chExt cx="1104" cy="288"/>
          </a:xfrm>
        </p:grpSpPr>
        <p:sp>
          <p:nvSpPr>
            <p:cNvPr id="62" name="Text Box 30"/>
            <p:cNvSpPr txBox="1">
              <a:spLocks noChangeArrowheads="1"/>
            </p:cNvSpPr>
            <p:nvPr/>
          </p:nvSpPr>
          <p:spPr bwMode="auto">
            <a:xfrm>
              <a:off x="4560" y="1344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>
                  <a:srgbClr val="FF6600"/>
                </a:buClr>
              </a:pPr>
              <a:r>
                <a:rPr lang="it-IT" altLang="it-IT" sz="2400">
                  <a:solidFill>
                    <a:schemeClr val="tx2"/>
                  </a:solidFill>
                </a:rPr>
                <a:t>PUNTI</a:t>
              </a:r>
            </a:p>
          </p:txBody>
        </p:sp>
        <p:sp>
          <p:nvSpPr>
            <p:cNvPr id="63" name="AutoShape 31"/>
            <p:cNvSpPr>
              <a:spLocks noChangeArrowheads="1"/>
            </p:cNvSpPr>
            <p:nvPr/>
          </p:nvSpPr>
          <p:spPr bwMode="auto">
            <a:xfrm>
              <a:off x="4512" y="1392"/>
              <a:ext cx="384" cy="192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64" name="Group 32"/>
          <p:cNvGrpSpPr>
            <a:grpSpLocks/>
          </p:cNvGrpSpPr>
          <p:nvPr/>
        </p:nvGrpSpPr>
        <p:grpSpPr bwMode="auto">
          <a:xfrm>
            <a:off x="6629400" y="4116388"/>
            <a:ext cx="1752600" cy="457200"/>
            <a:chOff x="4512" y="1344"/>
            <a:chExt cx="1104" cy="288"/>
          </a:xfrm>
        </p:grpSpPr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4560" y="1344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>
                  <a:srgbClr val="FF6600"/>
                </a:buClr>
              </a:pPr>
              <a:r>
                <a:rPr lang="it-IT" altLang="it-IT" sz="2400">
                  <a:solidFill>
                    <a:schemeClr val="tx2"/>
                  </a:solidFill>
                </a:rPr>
                <a:t>LINEE</a:t>
              </a:r>
            </a:p>
          </p:txBody>
        </p:sp>
        <p:sp>
          <p:nvSpPr>
            <p:cNvPr id="66" name="AutoShape 34"/>
            <p:cNvSpPr>
              <a:spLocks noChangeArrowheads="1"/>
            </p:cNvSpPr>
            <p:nvPr/>
          </p:nvSpPr>
          <p:spPr bwMode="auto">
            <a:xfrm>
              <a:off x="4512" y="1392"/>
              <a:ext cx="384" cy="192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42165542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zione Fotogrammetria">
  <a:themeElements>
    <a:clrScheme name="Personalizzato 2">
      <a:dk1>
        <a:srgbClr val="FFFFFF"/>
      </a:dk1>
      <a:lt1>
        <a:srgbClr val="808080"/>
      </a:lt1>
      <a:dk2>
        <a:srgbClr val="FFFFFF"/>
      </a:dk2>
      <a:lt2>
        <a:srgbClr val="80808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ezione Fotogrammetr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zione Fotogrammetr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E37ABCAFE571448E8A6B26AA95BA32" ma:contentTypeVersion="11" ma:contentTypeDescription="Creare un nuovo documento." ma:contentTypeScope="" ma:versionID="19a8ba31a613f85ca171eb37b74552ce">
  <xsd:schema xmlns:xsd="http://www.w3.org/2001/XMLSchema" xmlns:xs="http://www.w3.org/2001/XMLSchema" xmlns:p="http://schemas.microsoft.com/office/2006/metadata/properties" xmlns:ns3="7ce7893a-4285-49ca-866e-e41d83f0d646" xmlns:ns4="52ba741d-2b8d-4097-8725-79d15625e3f2" targetNamespace="http://schemas.microsoft.com/office/2006/metadata/properties" ma:root="true" ma:fieldsID="6ee29b40b2c07c1558ff8acae57c8f17" ns3:_="" ns4:_="">
    <xsd:import namespace="7ce7893a-4285-49ca-866e-e41d83f0d646"/>
    <xsd:import namespace="52ba741d-2b8d-4097-8725-79d15625e3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7893a-4285-49ca-866e-e41d83f0d6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a741d-2b8d-4097-8725-79d15625e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F6AA80-5A6B-4532-A7E7-129371647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e7893a-4285-49ca-866e-e41d83f0d646"/>
    <ds:schemaRef ds:uri="52ba741d-2b8d-4097-8725-79d15625e3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5C5532-7C80-4BB7-9E55-9A78A1ADAA7E}">
  <ds:schemaRefs>
    <ds:schemaRef ds:uri="52ba741d-2b8d-4097-8725-79d15625e3f2"/>
    <ds:schemaRef ds:uri="http://schemas.openxmlformats.org/package/2006/metadata/core-properties"/>
    <ds:schemaRef ds:uri="http://purl.org/dc/terms/"/>
    <ds:schemaRef ds:uri="7ce7893a-4285-49ca-866e-e41d83f0d646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A13D56-F654-4827-810E-C00192F7F5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6556</TotalTime>
  <Words>2509</Words>
  <Application>Microsoft Office PowerPoint</Application>
  <PresentationFormat>Presentazione su schermo (4:3)</PresentationFormat>
  <Paragraphs>313</Paragraphs>
  <Slides>25</Slides>
  <Notes>25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Arial</vt:lpstr>
      <vt:lpstr>Baskerville Old Face</vt:lpstr>
      <vt:lpstr>Cambria Math</vt:lpstr>
      <vt:lpstr>Mongolian Baiti</vt:lpstr>
      <vt:lpstr>Times New Roman</vt:lpstr>
      <vt:lpstr>Wingdings</vt:lpstr>
      <vt:lpstr>Lezione Fotogrammetria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Riccardo Roncella</dc:creator>
  <cp:lastModifiedBy>Reviewer</cp:lastModifiedBy>
  <cp:revision>135</cp:revision>
  <cp:lastPrinted>2019-11-02T17:10:05Z</cp:lastPrinted>
  <dcterms:created xsi:type="dcterms:W3CDTF">2004-11-30T15:04:59Z</dcterms:created>
  <dcterms:modified xsi:type="dcterms:W3CDTF">2019-11-20T12:22:39Z</dcterms:modified>
</cp:coreProperties>
</file>