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3" r:id="rId4"/>
  </p:sldMasterIdLst>
  <p:notesMasterIdLst>
    <p:notesMasterId r:id="rId50"/>
  </p:notesMasterIdLst>
  <p:handoutMasterIdLst>
    <p:handoutMasterId r:id="rId51"/>
  </p:handoutMasterIdLst>
  <p:sldIdLst>
    <p:sldId id="258" r:id="rId5"/>
    <p:sldId id="259" r:id="rId6"/>
    <p:sldId id="260" r:id="rId7"/>
    <p:sldId id="261" r:id="rId8"/>
    <p:sldId id="268" r:id="rId9"/>
    <p:sldId id="269" r:id="rId10"/>
    <p:sldId id="270" r:id="rId11"/>
    <p:sldId id="265" r:id="rId12"/>
    <p:sldId id="266" r:id="rId13"/>
    <p:sldId id="267" r:id="rId14"/>
    <p:sldId id="271" r:id="rId15"/>
    <p:sldId id="272" r:id="rId16"/>
    <p:sldId id="273" r:id="rId17"/>
    <p:sldId id="274" r:id="rId18"/>
    <p:sldId id="275" r:id="rId19"/>
    <p:sldId id="262" r:id="rId20"/>
    <p:sldId id="263" r:id="rId21"/>
    <p:sldId id="264" r:id="rId22"/>
    <p:sldId id="276" r:id="rId23"/>
    <p:sldId id="277" r:id="rId24"/>
    <p:sldId id="278" r:id="rId25"/>
    <p:sldId id="279" r:id="rId26"/>
    <p:sldId id="280" r:id="rId27"/>
    <p:sldId id="281" r:id="rId28"/>
    <p:sldId id="286" r:id="rId29"/>
    <p:sldId id="287" r:id="rId30"/>
    <p:sldId id="288" r:id="rId31"/>
    <p:sldId id="297" r:id="rId32"/>
    <p:sldId id="298" r:id="rId33"/>
    <p:sldId id="299" r:id="rId34"/>
    <p:sldId id="300" r:id="rId35"/>
    <p:sldId id="301" r:id="rId36"/>
    <p:sldId id="302" r:id="rId37"/>
    <p:sldId id="303" r:id="rId38"/>
    <p:sldId id="304" r:id="rId39"/>
    <p:sldId id="305" r:id="rId40"/>
    <p:sldId id="307" r:id="rId41"/>
    <p:sldId id="308" r:id="rId42"/>
    <p:sldId id="309" r:id="rId43"/>
    <p:sldId id="310" r:id="rId44"/>
    <p:sldId id="311" r:id="rId45"/>
    <p:sldId id="312" r:id="rId46"/>
    <p:sldId id="313" r:id="rId47"/>
    <p:sldId id="314" r:id="rId48"/>
    <p:sldId id="315" r:id="rId49"/>
  </p:sldIdLst>
  <p:sldSz cx="9144000" cy="6858000" type="screen4x3"/>
  <p:notesSz cx="7099300" cy="10234613"/>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28" autoAdjust="0"/>
    <p:restoredTop sz="94640" autoAdjust="0"/>
  </p:normalViewPr>
  <p:slideViewPr>
    <p:cSldViewPr>
      <p:cViewPr varScale="1">
        <p:scale>
          <a:sx n="90" d="100"/>
          <a:sy n="90" d="100"/>
        </p:scale>
        <p:origin x="942" y="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eaLnBrk="1" hangingPunct="1">
              <a:spcBef>
                <a:spcPct val="20000"/>
              </a:spcBef>
              <a:buClr>
                <a:srgbClr val="FF6600"/>
              </a:buClr>
              <a:defRPr sz="1300">
                <a:solidFill>
                  <a:schemeClr val="tx2"/>
                </a:solidFill>
                <a:latin typeface="Arial" charset="0"/>
              </a:defRPr>
            </a:lvl1pPr>
          </a:lstStyle>
          <a:p>
            <a:pPr>
              <a:defRPr/>
            </a:pPr>
            <a:r>
              <a:rPr lang="it-IT"/>
              <a:t>CLOSE-RANGE PHOTGRAMMETRY AND MULTIPLE VIEW GEOMETRY</a:t>
            </a:r>
          </a:p>
        </p:txBody>
      </p:sp>
      <p:sp>
        <p:nvSpPr>
          <p:cNvPr id="183299"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spcBef>
                <a:spcPct val="20000"/>
              </a:spcBef>
              <a:buClr>
                <a:srgbClr val="FF6600"/>
              </a:buClr>
              <a:defRPr sz="1300">
                <a:solidFill>
                  <a:schemeClr val="tx2"/>
                </a:solidFill>
                <a:latin typeface="Arial" charset="0"/>
              </a:defRPr>
            </a:lvl1pPr>
          </a:lstStyle>
          <a:p>
            <a:pPr>
              <a:defRPr/>
            </a:pPr>
            <a:endParaRPr lang="it-IT"/>
          </a:p>
        </p:txBody>
      </p:sp>
      <p:sp>
        <p:nvSpPr>
          <p:cNvPr id="183300"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eaLnBrk="1" hangingPunct="1">
              <a:spcBef>
                <a:spcPct val="20000"/>
              </a:spcBef>
              <a:buClr>
                <a:srgbClr val="FF6600"/>
              </a:buClr>
              <a:defRPr sz="1300">
                <a:solidFill>
                  <a:schemeClr val="tx2"/>
                </a:solidFill>
                <a:latin typeface="Arial" charset="0"/>
              </a:defRPr>
            </a:lvl1pPr>
          </a:lstStyle>
          <a:p>
            <a:pPr>
              <a:defRPr/>
            </a:pPr>
            <a:endParaRPr lang="it-IT"/>
          </a:p>
        </p:txBody>
      </p:sp>
      <p:sp>
        <p:nvSpPr>
          <p:cNvPr id="183301"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spcBef>
                <a:spcPct val="20000"/>
              </a:spcBef>
              <a:buClr>
                <a:srgbClr val="FF6600"/>
              </a:buClr>
              <a:defRPr sz="1300">
                <a:solidFill>
                  <a:schemeClr val="tx2"/>
                </a:solidFill>
              </a:defRPr>
            </a:lvl1pPr>
          </a:lstStyle>
          <a:p>
            <a:pPr>
              <a:defRPr/>
            </a:pPr>
            <a:fld id="{7C2598E1-741C-4405-AB32-66C3D975F9B6}"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eaLnBrk="1" hangingPunct="1">
              <a:spcBef>
                <a:spcPct val="20000"/>
              </a:spcBef>
              <a:buClr>
                <a:srgbClr val="FF6600"/>
              </a:buClr>
              <a:defRPr sz="1300">
                <a:solidFill>
                  <a:schemeClr val="tx2"/>
                </a:solidFill>
                <a:latin typeface="Arial" charset="0"/>
              </a:defRPr>
            </a:lvl1pPr>
          </a:lstStyle>
          <a:p>
            <a:pPr>
              <a:defRPr/>
            </a:pPr>
            <a:r>
              <a:rPr lang="it-IT"/>
              <a:t>CLOSE-RANGE PHOTGRAMMETRY AND MULTIPLE VIEW GEOMETRY</a:t>
            </a:r>
          </a:p>
        </p:txBody>
      </p:sp>
      <p:sp>
        <p:nvSpPr>
          <p:cNvPr id="181251"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spcBef>
                <a:spcPct val="20000"/>
              </a:spcBef>
              <a:buClr>
                <a:srgbClr val="FF6600"/>
              </a:buClr>
              <a:defRPr sz="1300">
                <a:solidFill>
                  <a:schemeClr val="tx2"/>
                </a:solidFill>
                <a:latin typeface="Arial" charset="0"/>
              </a:defRPr>
            </a:lvl1pPr>
          </a:lstStyle>
          <a:p>
            <a:pPr>
              <a:defRPr/>
            </a:pPr>
            <a:endParaRPr lang="it-IT"/>
          </a:p>
        </p:txBody>
      </p:sp>
      <p:sp>
        <p:nvSpPr>
          <p:cNvPr id="1331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8125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eaLnBrk="1" hangingPunct="1">
              <a:spcBef>
                <a:spcPct val="20000"/>
              </a:spcBef>
              <a:buClr>
                <a:srgbClr val="FF6600"/>
              </a:buClr>
              <a:defRPr sz="1300">
                <a:solidFill>
                  <a:schemeClr val="tx2"/>
                </a:solidFill>
                <a:latin typeface="Arial" charset="0"/>
              </a:defRPr>
            </a:lvl1pPr>
          </a:lstStyle>
          <a:p>
            <a:pPr>
              <a:defRPr/>
            </a:pPr>
            <a:endParaRPr lang="it-IT"/>
          </a:p>
        </p:txBody>
      </p:sp>
      <p:sp>
        <p:nvSpPr>
          <p:cNvPr id="18125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spcBef>
                <a:spcPct val="20000"/>
              </a:spcBef>
              <a:buClr>
                <a:srgbClr val="FF6600"/>
              </a:buClr>
              <a:defRPr sz="1300">
                <a:solidFill>
                  <a:schemeClr val="tx2"/>
                </a:solidFill>
              </a:defRPr>
            </a:lvl1pPr>
          </a:lstStyle>
          <a:p>
            <a:pPr>
              <a:defRPr/>
            </a:pPr>
            <a:fld id="{8BA94AFD-8B54-47DD-B9DC-C9EA2414B7CE}"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20000"/>
              </a:spcBef>
            </a:pPr>
            <a:r>
              <a:rPr lang="it-IT" altLang="it-IT" sz="1300" smtClean="0">
                <a:solidFill>
                  <a:schemeClr val="tx2"/>
                </a:solidFill>
              </a:rPr>
              <a:t>CLOSE-RANGE PHOTGRAMMETRY AND MULTIPLE VIEW GEOMETRY</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20000"/>
              </a:spcBef>
            </a:pPr>
            <a:fld id="{455C4119-5D71-4113-B7BC-1CA3E7082243}" type="slidenum">
              <a:rPr lang="it-IT" altLang="it-IT" sz="1300" smtClean="0">
                <a:solidFill>
                  <a:schemeClr val="tx2"/>
                </a:solidFill>
              </a:rPr>
              <a:pPr>
                <a:spcBef>
                  <a:spcPct val="20000"/>
                </a:spcBef>
              </a:pPr>
              <a:t>0</a:t>
            </a:fld>
            <a:endParaRPr lang="it-IT" altLang="it-IT" sz="1300" smtClean="0">
              <a:solidFill>
                <a:schemeClr val="tx2"/>
              </a:solidFill>
            </a:endParaRPr>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228520"/>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107950" y="44450"/>
            <a:ext cx="8928100" cy="561975"/>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07950" y="690563"/>
            <a:ext cx="8928100" cy="5691187"/>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27231BDF-9BA5-41C6-B84B-4D3E9A2AA4A7}" type="slidenum">
              <a:rPr lang="it-IT" altLang="it-IT"/>
              <a:pPr>
                <a:defRPr/>
              </a:pPr>
              <a:t>‹N›</a:t>
            </a:fld>
            <a:endParaRPr lang="it-IT" altLang="it-IT"/>
          </a:p>
        </p:txBody>
      </p:sp>
    </p:spTree>
    <p:extLst>
      <p:ext uri="{BB962C8B-B14F-4D97-AF65-F5344CB8AC3E}">
        <p14:creationId xmlns:p14="http://schemas.microsoft.com/office/powerpoint/2010/main" val="2158160174"/>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04025" y="44450"/>
            <a:ext cx="2232025" cy="6337300"/>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07950" y="44450"/>
            <a:ext cx="6543675" cy="6337300"/>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D52A3561-F8E7-44F9-8EB2-8A16FFCF7459}" type="slidenum">
              <a:rPr lang="it-IT" altLang="it-IT"/>
              <a:pPr>
                <a:defRPr/>
              </a:pPr>
              <a:t>‹N›</a:t>
            </a:fld>
            <a:endParaRPr lang="it-IT" altLang="it-IT"/>
          </a:p>
        </p:txBody>
      </p:sp>
    </p:spTree>
    <p:extLst>
      <p:ext uri="{BB962C8B-B14F-4D97-AF65-F5344CB8AC3E}">
        <p14:creationId xmlns:p14="http://schemas.microsoft.com/office/powerpoint/2010/main" val="3631769492"/>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07950" y="44450"/>
            <a:ext cx="8928100" cy="561975"/>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107950" y="690563"/>
            <a:ext cx="4387850" cy="5691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690563"/>
            <a:ext cx="4387850" cy="5691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sldNum" sz="quarter" idx="10"/>
          </p:nvPr>
        </p:nvSpPr>
        <p:spPr>
          <a:ln/>
        </p:spPr>
        <p:txBody>
          <a:bodyPr/>
          <a:lstStyle>
            <a:lvl1pPr>
              <a:defRPr/>
            </a:lvl1pPr>
          </a:lstStyle>
          <a:p>
            <a:pPr>
              <a:defRPr/>
            </a:pPr>
            <a:fld id="{8D1F7581-6CE1-48BD-916B-A8C8E260EC3F}" type="slidenum">
              <a:rPr lang="it-IT" altLang="it-IT"/>
              <a:pPr>
                <a:defRPr/>
              </a:pPr>
              <a:t>‹N›</a:t>
            </a:fld>
            <a:endParaRPr lang="it-IT" altLang="it-IT"/>
          </a:p>
        </p:txBody>
      </p:sp>
    </p:spTree>
    <p:extLst>
      <p:ext uri="{BB962C8B-B14F-4D97-AF65-F5344CB8AC3E}">
        <p14:creationId xmlns:p14="http://schemas.microsoft.com/office/powerpoint/2010/main" val="1831375717"/>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07950" y="44450"/>
            <a:ext cx="8928100" cy="561975"/>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107950" y="690563"/>
            <a:ext cx="8928100" cy="5691187"/>
          </a:xfrm>
        </p:spPr>
        <p:txBody>
          <a:bodyPr/>
          <a:lstStyle/>
          <a:p>
            <a:pPr lvl="0"/>
            <a:endParaRPr lang="it-IT" noProof="0" smtClean="0"/>
          </a:p>
        </p:txBody>
      </p:sp>
      <p:sp>
        <p:nvSpPr>
          <p:cNvPr id="4" name="Rectangle 4"/>
          <p:cNvSpPr>
            <a:spLocks noGrp="1" noChangeArrowheads="1"/>
          </p:cNvSpPr>
          <p:nvPr>
            <p:ph type="sldNum" sz="quarter" idx="10"/>
          </p:nvPr>
        </p:nvSpPr>
        <p:spPr>
          <a:ln/>
        </p:spPr>
        <p:txBody>
          <a:bodyPr/>
          <a:lstStyle>
            <a:lvl1pPr>
              <a:defRPr/>
            </a:lvl1pPr>
          </a:lstStyle>
          <a:p>
            <a:pPr>
              <a:defRPr/>
            </a:pPr>
            <a:fld id="{36C90C98-C24B-4425-A38A-3A5EB90B207C}" type="slidenum">
              <a:rPr lang="it-IT" altLang="it-IT"/>
              <a:pPr>
                <a:defRPr/>
              </a:pPr>
              <a:t>‹N›</a:t>
            </a:fld>
            <a:endParaRPr lang="it-IT" altLang="it-IT"/>
          </a:p>
        </p:txBody>
      </p:sp>
    </p:spTree>
    <p:extLst>
      <p:ext uri="{BB962C8B-B14F-4D97-AF65-F5344CB8AC3E}">
        <p14:creationId xmlns:p14="http://schemas.microsoft.com/office/powerpoint/2010/main" val="3905036085"/>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107950" y="44450"/>
            <a:ext cx="8928100" cy="561975"/>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107950" y="690563"/>
            <a:ext cx="4387850" cy="5691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690563"/>
            <a:ext cx="4387850" cy="2768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3611563"/>
            <a:ext cx="4387850" cy="2770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sldNum" sz="quarter" idx="10"/>
          </p:nvPr>
        </p:nvSpPr>
        <p:spPr>
          <a:ln/>
        </p:spPr>
        <p:txBody>
          <a:bodyPr/>
          <a:lstStyle>
            <a:lvl1pPr>
              <a:defRPr/>
            </a:lvl1pPr>
          </a:lstStyle>
          <a:p>
            <a:pPr>
              <a:defRPr/>
            </a:pPr>
            <a:fld id="{12F86C86-6487-4DFB-8049-59B0AE1BFA89}" type="slidenum">
              <a:rPr lang="it-IT" altLang="it-IT"/>
              <a:pPr>
                <a:defRPr/>
              </a:pPr>
              <a:t>‹N›</a:t>
            </a:fld>
            <a:endParaRPr lang="it-IT" altLang="it-IT"/>
          </a:p>
        </p:txBody>
      </p:sp>
    </p:spTree>
    <p:extLst>
      <p:ext uri="{BB962C8B-B14F-4D97-AF65-F5344CB8AC3E}">
        <p14:creationId xmlns:p14="http://schemas.microsoft.com/office/powerpoint/2010/main" val="474456911"/>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07950" y="44450"/>
            <a:ext cx="8928100" cy="561975"/>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107950" y="690563"/>
            <a:ext cx="8928100" cy="5691187"/>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9978F734-7D18-465F-859D-5F2E2BE7680D}" type="slidenum">
              <a:rPr lang="it-IT" altLang="it-IT"/>
              <a:pPr>
                <a:defRPr/>
              </a:pPr>
              <a:t>‹N›</a:t>
            </a:fld>
            <a:endParaRPr lang="it-IT" altLang="it-IT"/>
          </a:p>
        </p:txBody>
      </p:sp>
    </p:spTree>
    <p:extLst>
      <p:ext uri="{BB962C8B-B14F-4D97-AF65-F5344CB8AC3E}">
        <p14:creationId xmlns:p14="http://schemas.microsoft.com/office/powerpoint/2010/main" val="1174380469"/>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4BD854D7-3636-4907-8A86-686981CA39F4}" type="slidenum">
              <a:rPr lang="it-IT" altLang="it-IT"/>
              <a:pPr>
                <a:defRPr/>
              </a:pPr>
              <a:t>‹N›</a:t>
            </a:fld>
            <a:endParaRPr lang="it-IT" altLang="it-IT"/>
          </a:p>
        </p:txBody>
      </p:sp>
    </p:spTree>
    <p:extLst>
      <p:ext uri="{BB962C8B-B14F-4D97-AF65-F5344CB8AC3E}">
        <p14:creationId xmlns:p14="http://schemas.microsoft.com/office/powerpoint/2010/main" val="454888454"/>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07950" y="44450"/>
            <a:ext cx="8928100" cy="561975"/>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07950" y="690563"/>
            <a:ext cx="4387850" cy="56911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690563"/>
            <a:ext cx="4387850" cy="56911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4C8DF660-9A32-458B-B738-CCD0B034A11F}" type="slidenum">
              <a:rPr lang="it-IT" altLang="it-IT"/>
              <a:pPr>
                <a:defRPr/>
              </a:pPr>
              <a:t>‹N›</a:t>
            </a:fld>
            <a:endParaRPr lang="it-IT" altLang="it-IT"/>
          </a:p>
        </p:txBody>
      </p:sp>
    </p:spTree>
    <p:extLst>
      <p:ext uri="{BB962C8B-B14F-4D97-AF65-F5344CB8AC3E}">
        <p14:creationId xmlns:p14="http://schemas.microsoft.com/office/powerpoint/2010/main" val="559144325"/>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9B5D0C93-AFF9-48A6-942C-1483146AC808}" type="slidenum">
              <a:rPr lang="it-IT" altLang="it-IT"/>
              <a:pPr>
                <a:defRPr/>
              </a:pPr>
              <a:t>‹N›</a:t>
            </a:fld>
            <a:endParaRPr lang="it-IT" altLang="it-IT"/>
          </a:p>
        </p:txBody>
      </p:sp>
    </p:spTree>
    <p:extLst>
      <p:ext uri="{BB962C8B-B14F-4D97-AF65-F5344CB8AC3E}">
        <p14:creationId xmlns:p14="http://schemas.microsoft.com/office/powerpoint/2010/main" val="2994431253"/>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07950" y="44450"/>
            <a:ext cx="8928100" cy="561975"/>
          </a:xfrm>
          <a:prstGeom prst="rect">
            <a:avLst/>
          </a:prstGeom>
        </p:spPr>
        <p:txBody>
          <a:bodyPr/>
          <a:lstStyle/>
          <a:p>
            <a:r>
              <a:rPr lang="it-IT" smtClean="0"/>
              <a:t>Fare clic per modificare lo stile del titolo</a:t>
            </a:r>
            <a:endParaRPr lang="it-IT"/>
          </a:p>
        </p:txBody>
      </p:sp>
      <p:sp>
        <p:nvSpPr>
          <p:cNvPr id="3"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D1733C80-69B9-4BDB-A490-6EB46D9278D3}" type="slidenum">
              <a:rPr lang="it-IT" altLang="it-IT"/>
              <a:pPr>
                <a:defRPr/>
              </a:pPr>
              <a:t>‹N›</a:t>
            </a:fld>
            <a:endParaRPr lang="it-IT" altLang="it-IT"/>
          </a:p>
        </p:txBody>
      </p:sp>
    </p:spTree>
    <p:extLst>
      <p:ext uri="{BB962C8B-B14F-4D97-AF65-F5344CB8AC3E}">
        <p14:creationId xmlns:p14="http://schemas.microsoft.com/office/powerpoint/2010/main" val="2639235064"/>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ADE14A7B-58EB-4CE8-9289-D2172CCA7167}" type="slidenum">
              <a:rPr lang="it-IT" altLang="it-IT"/>
              <a:pPr>
                <a:defRPr/>
              </a:pPr>
              <a:t>‹N›</a:t>
            </a:fld>
            <a:endParaRPr lang="it-IT" altLang="it-IT"/>
          </a:p>
        </p:txBody>
      </p:sp>
    </p:spTree>
    <p:extLst>
      <p:ext uri="{BB962C8B-B14F-4D97-AF65-F5344CB8AC3E}">
        <p14:creationId xmlns:p14="http://schemas.microsoft.com/office/powerpoint/2010/main" val="3345792385"/>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27DE3243-1CEB-4E39-A87D-407EA6CABC4F}" type="slidenum">
              <a:rPr lang="it-IT" altLang="it-IT"/>
              <a:pPr>
                <a:defRPr/>
              </a:pPr>
              <a:t>‹N›</a:t>
            </a:fld>
            <a:endParaRPr lang="it-IT" altLang="it-IT"/>
          </a:p>
        </p:txBody>
      </p:sp>
    </p:spTree>
    <p:extLst>
      <p:ext uri="{BB962C8B-B14F-4D97-AF65-F5344CB8AC3E}">
        <p14:creationId xmlns:p14="http://schemas.microsoft.com/office/powerpoint/2010/main" val="4055808316"/>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B85903CD-9C39-44F2-A405-079982217BAD}" type="slidenum">
              <a:rPr lang="it-IT" altLang="it-IT"/>
              <a:pPr>
                <a:defRPr/>
              </a:pPr>
              <a:t>‹N›</a:t>
            </a:fld>
            <a:endParaRPr lang="it-IT" altLang="it-IT"/>
          </a:p>
        </p:txBody>
      </p:sp>
    </p:spTree>
    <p:extLst>
      <p:ext uri="{BB962C8B-B14F-4D97-AF65-F5344CB8AC3E}">
        <p14:creationId xmlns:p14="http://schemas.microsoft.com/office/powerpoint/2010/main" val="3259175423"/>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ttangolo 5"/>
          <p:cNvSpPr/>
          <p:nvPr userDrawn="1"/>
        </p:nvSpPr>
        <p:spPr>
          <a:xfrm>
            <a:off x="0" y="6308725"/>
            <a:ext cx="9144000" cy="549275"/>
          </a:xfrm>
          <a:prstGeom prst="rect">
            <a:avLst/>
          </a:prstGeom>
          <a:solidFill>
            <a:schemeClr val="accent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1027" name="Picture 6" descr="Logo_bianc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950" y="6313488"/>
            <a:ext cx="5461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CasellaDiTesto 7"/>
          <p:cNvSpPr txBox="1">
            <a:spLocks noChangeArrowheads="1"/>
          </p:cNvSpPr>
          <p:nvPr userDrawn="1"/>
        </p:nvSpPr>
        <p:spPr bwMode="auto">
          <a:xfrm>
            <a:off x="931863" y="6353175"/>
            <a:ext cx="7600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800" b="1">
                <a:solidFill>
                  <a:schemeClr val="bg1"/>
                </a:solidFill>
              </a:rPr>
              <a:t>UNIVERSITA’ DEGLI STUDI DI PARMA – DIPARTIMENTO DI INGEGNERIA E ARCHITETTURA </a:t>
            </a:r>
          </a:p>
          <a:p>
            <a:r>
              <a:rPr lang="it-IT" altLang="it-IT" sz="800" b="1">
                <a:solidFill>
                  <a:schemeClr val="bg1"/>
                </a:solidFill>
              </a:rPr>
              <a:t>CORSO DI FOTOGRAMMETRIA E TELERILEVAMENTO – LAUREA MAGISTRALE IN INGEGNERIA PER L’AMBIENTE E IL TERRITORIO</a:t>
            </a:r>
          </a:p>
          <a:p>
            <a:r>
              <a:rPr lang="it-IT" altLang="it-IT" sz="800" b="1">
                <a:solidFill>
                  <a:schemeClr val="bg1"/>
                </a:solidFill>
              </a:rPr>
              <a:t>Prof.  Riccardo Roncella</a:t>
            </a:r>
          </a:p>
        </p:txBody>
      </p:sp>
      <p:sp>
        <p:nvSpPr>
          <p:cNvPr id="9" name="Rettangolo 8"/>
          <p:cNvSpPr/>
          <p:nvPr userDrawn="1"/>
        </p:nvSpPr>
        <p:spPr>
          <a:xfrm>
            <a:off x="0" y="0"/>
            <a:ext cx="9144000" cy="6921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Lst>
  <p:transition>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2800">
          <a:solidFill>
            <a:srgbClr val="FFFFCC"/>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a:solidFill>
            <a:srgbClr val="FFFFCC"/>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800">
          <a:solidFill>
            <a:srgbClr val="FFFFCC"/>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800">
          <a:solidFill>
            <a:srgbClr val="FFFFCC"/>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800">
          <a:solidFill>
            <a:srgbClr val="FFFFCC"/>
          </a:solidFill>
          <a:effectLst>
            <a:outerShdw blurRad="38100" dist="38100" dir="2700000" algn="tl">
              <a:srgbClr val="000000"/>
            </a:outerShdw>
          </a:effectLst>
          <a:latin typeface="Arial" charset="0"/>
        </a:defRPr>
      </a:lvl5pPr>
      <a:lvl6pPr marL="457200" algn="ctr" rtl="0" fontAlgn="base">
        <a:spcBef>
          <a:spcPct val="0"/>
        </a:spcBef>
        <a:spcAft>
          <a:spcPct val="0"/>
        </a:spcAft>
        <a:defRPr sz="2800">
          <a:solidFill>
            <a:srgbClr val="FFFFCC"/>
          </a:solidFill>
          <a:effectLst>
            <a:outerShdw blurRad="38100" dist="38100" dir="2700000" algn="tl">
              <a:srgbClr val="000000"/>
            </a:outerShdw>
          </a:effectLst>
          <a:latin typeface="Arial" charset="0"/>
        </a:defRPr>
      </a:lvl6pPr>
      <a:lvl7pPr marL="914400" algn="ctr" rtl="0" fontAlgn="base">
        <a:spcBef>
          <a:spcPct val="0"/>
        </a:spcBef>
        <a:spcAft>
          <a:spcPct val="0"/>
        </a:spcAft>
        <a:defRPr sz="2800">
          <a:solidFill>
            <a:srgbClr val="FFFFCC"/>
          </a:solidFill>
          <a:effectLst>
            <a:outerShdw blurRad="38100" dist="38100" dir="2700000" algn="tl">
              <a:srgbClr val="000000"/>
            </a:outerShdw>
          </a:effectLst>
          <a:latin typeface="Arial" charset="0"/>
        </a:defRPr>
      </a:lvl7pPr>
      <a:lvl8pPr marL="1371600" algn="ctr" rtl="0" fontAlgn="base">
        <a:spcBef>
          <a:spcPct val="0"/>
        </a:spcBef>
        <a:spcAft>
          <a:spcPct val="0"/>
        </a:spcAft>
        <a:defRPr sz="2800">
          <a:solidFill>
            <a:srgbClr val="FFFFCC"/>
          </a:solidFill>
          <a:effectLst>
            <a:outerShdw blurRad="38100" dist="38100" dir="2700000" algn="tl">
              <a:srgbClr val="000000"/>
            </a:outerShdw>
          </a:effectLst>
          <a:latin typeface="Arial" charset="0"/>
        </a:defRPr>
      </a:lvl8pPr>
      <a:lvl9pPr marL="1828800" algn="ctr" rtl="0" fontAlgn="base">
        <a:spcBef>
          <a:spcPct val="0"/>
        </a:spcBef>
        <a:spcAft>
          <a:spcPct val="0"/>
        </a:spcAft>
        <a:defRPr sz="2800">
          <a:solidFill>
            <a:srgbClr val="FFFFCC"/>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image" Target="../media/image2.wmf"/><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22.wmf"/><Relationship Id="rId5" Type="http://schemas.openxmlformats.org/officeDocument/2006/relationships/oleObject" Target="../embeddings/oleObject16.bin"/><Relationship Id="rId4" Type="http://schemas.openxmlformats.org/officeDocument/2006/relationships/image" Target="../media/image21.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image" Target="../media/image23.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5.wmf"/><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oleObject" Target="../embeddings/oleObject19.bin"/><Relationship Id="rId5" Type="http://schemas.openxmlformats.org/officeDocument/2006/relationships/image" Target="../media/image24.wmf"/><Relationship Id="rId4" Type="http://schemas.openxmlformats.org/officeDocument/2006/relationships/oleObject" Target="../embeddings/oleObject18.bin"/></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28.wmf"/><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oleObject" Target="../embeddings/oleObject21.bin"/><Relationship Id="rId5" Type="http://schemas.openxmlformats.org/officeDocument/2006/relationships/image" Target="../media/image27.wmf"/><Relationship Id="rId4" Type="http://schemas.openxmlformats.org/officeDocument/2006/relationships/oleObject" Target="../embeddings/oleObject20.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image" Target="../media/image31.wmf"/><Relationship Id="rId5" Type="http://schemas.openxmlformats.org/officeDocument/2006/relationships/oleObject" Target="../embeddings/oleObject23.bin"/><Relationship Id="rId4" Type="http://schemas.openxmlformats.org/officeDocument/2006/relationships/image" Target="../media/image30.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3.wmf"/><Relationship Id="rId5" Type="http://schemas.openxmlformats.org/officeDocument/2006/relationships/oleObject" Target="../embeddings/oleObject25.bin"/><Relationship Id="rId4" Type="http://schemas.openxmlformats.org/officeDocument/2006/relationships/image" Target="../media/image3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5.wmf"/><Relationship Id="rId5" Type="http://schemas.openxmlformats.org/officeDocument/2006/relationships/oleObject" Target="../embeddings/oleObject27.bin"/><Relationship Id="rId4" Type="http://schemas.openxmlformats.org/officeDocument/2006/relationships/image" Target="../media/image34.wmf"/></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41.wmf"/><Relationship Id="rId5" Type="http://schemas.openxmlformats.org/officeDocument/2006/relationships/oleObject" Target="../embeddings/oleObject29.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31.bin"/></Relationships>
</file>

<file path=ppt/slides/_rels/slide37.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2.xml"/><Relationship Id="rId1" Type="http://schemas.openxmlformats.org/officeDocument/2006/relationships/vmlDrawing" Target="../drawings/vmlDrawing18.vml"/><Relationship Id="rId4" Type="http://schemas.openxmlformats.org/officeDocument/2006/relationships/image" Target="../media/image45.wmf"/></Relationships>
</file>

<file path=ppt/slides/_rels/slide39.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51.wmf"/></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8.bin"/><Relationship Id="rId7" Type="http://schemas.openxmlformats.org/officeDocument/2006/relationships/image" Target="../media/image11.jpeg"/><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image" Target="../media/image9.wmf"/><Relationship Id="rId5" Type="http://schemas.openxmlformats.org/officeDocument/2006/relationships/oleObject" Target="../embeddings/oleObject9.bin"/><Relationship Id="rId4" Type="http://schemas.openxmlformats.org/officeDocument/2006/relationships/image" Target="../media/image8.wmf"/><Relationship Id="rId9" Type="http://schemas.openxmlformats.org/officeDocument/2006/relationships/image" Target="../media/image10.wmf"/></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ext Box 6"/>
          <p:cNvSpPr txBox="1">
            <a:spLocks noChangeArrowheads="1"/>
          </p:cNvSpPr>
          <p:nvPr/>
        </p:nvSpPr>
        <p:spPr bwMode="auto">
          <a:xfrm>
            <a:off x="838200" y="4235450"/>
            <a:ext cx="7239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6600"/>
              </a:buClr>
            </a:pPr>
            <a:endParaRPr lang="it-IT" altLang="it-IT" sz="2100">
              <a:solidFill>
                <a:schemeClr val="tx2"/>
              </a:solidFill>
            </a:endParaRPr>
          </a:p>
        </p:txBody>
      </p:sp>
      <p:sp>
        <p:nvSpPr>
          <p:cNvPr id="218119" name="Text Box 7"/>
          <p:cNvSpPr txBox="1">
            <a:spLocks noChangeArrowheads="1"/>
          </p:cNvSpPr>
          <p:nvPr/>
        </p:nvSpPr>
        <p:spPr bwMode="auto">
          <a:xfrm>
            <a:off x="468313" y="4181475"/>
            <a:ext cx="8153400" cy="523220"/>
          </a:xfrm>
          <a:prstGeom prst="rect">
            <a:avLst/>
          </a:prstGeom>
          <a:noFill/>
          <a:ln w="9525">
            <a:noFill/>
            <a:miter lim="800000"/>
            <a:headEnd/>
            <a:tailEnd/>
          </a:ln>
          <a:effectLst/>
        </p:spPr>
        <p:txBody>
          <a:bodyPr>
            <a:spAutoFit/>
          </a:bodyPr>
          <a:lstStyle/>
          <a:p>
            <a:pPr algn="ctr" eaLnBrk="1" hangingPunct="1">
              <a:spcBef>
                <a:spcPct val="50000"/>
              </a:spcBef>
              <a:buClr>
                <a:srgbClr val="FF6600"/>
              </a:buClr>
              <a:defRPr/>
            </a:pPr>
            <a:r>
              <a:rPr lang="it-IT" sz="2800" b="1" dirty="0" smtClean="0">
                <a:solidFill>
                  <a:schemeClr val="tx2"/>
                </a:solidFill>
                <a:effectLst>
                  <a:outerShdw blurRad="38100" dist="38100" dir="2700000" algn="tl">
                    <a:srgbClr val="000000"/>
                  </a:outerShdw>
                </a:effectLst>
                <a:latin typeface="Arial" charset="0"/>
              </a:rPr>
              <a:t>ORIENTAMENTO </a:t>
            </a:r>
            <a:r>
              <a:rPr lang="it-IT" sz="2800" b="1" dirty="0" smtClean="0">
                <a:solidFill>
                  <a:schemeClr val="tx2"/>
                </a:solidFill>
                <a:effectLst>
                  <a:outerShdw blurRad="38100" dist="38100" dir="2700000" algn="tl">
                    <a:srgbClr val="000000"/>
                  </a:outerShdw>
                </a:effectLst>
                <a:latin typeface="Arial" charset="0"/>
              </a:rPr>
              <a:t>ESTERNO</a:t>
            </a:r>
            <a:endParaRPr lang="it-IT" sz="2800" b="1" dirty="0">
              <a:solidFill>
                <a:schemeClr val="tx2"/>
              </a:solidFill>
              <a:effectLst>
                <a:outerShdw blurRad="38100" dist="38100" dir="2700000" algn="tl">
                  <a:srgbClr val="000000"/>
                </a:outerShdw>
              </a:effectLst>
              <a:latin typeface="Arial" charset="0"/>
            </a:endParaRPr>
          </a:p>
        </p:txBody>
      </p:sp>
      <p:sp>
        <p:nvSpPr>
          <p:cNvPr id="4" name="Text Box 7"/>
          <p:cNvSpPr txBox="1">
            <a:spLocks noChangeArrowheads="1"/>
          </p:cNvSpPr>
          <p:nvPr/>
        </p:nvSpPr>
        <p:spPr bwMode="auto">
          <a:xfrm>
            <a:off x="381000" y="2205038"/>
            <a:ext cx="8153400" cy="1370012"/>
          </a:xfrm>
          <a:prstGeom prst="rect">
            <a:avLst/>
          </a:prstGeom>
          <a:noFill/>
          <a:ln w="9525">
            <a:noFill/>
            <a:miter lim="800000"/>
            <a:headEnd/>
            <a:tailEnd/>
          </a:ln>
          <a:effectLst/>
        </p:spPr>
        <p:txBody>
          <a:bodyPr>
            <a:spAutoFit/>
          </a:bodyPr>
          <a:lstStyle/>
          <a:p>
            <a:pPr algn="ctr" eaLnBrk="1" hangingPunct="1">
              <a:spcBef>
                <a:spcPct val="50000"/>
              </a:spcBef>
              <a:buClr>
                <a:srgbClr val="FF6600"/>
              </a:buClr>
              <a:defRPr/>
            </a:pPr>
            <a:r>
              <a:rPr lang="it-IT" sz="2800" b="1" dirty="0">
                <a:solidFill>
                  <a:schemeClr val="tx2"/>
                </a:solidFill>
                <a:effectLst>
                  <a:outerShdw blurRad="38100" dist="38100" dir="2700000" algn="tl">
                    <a:srgbClr val="000000"/>
                  </a:outerShdw>
                </a:effectLst>
                <a:latin typeface="Arial" charset="0"/>
              </a:rPr>
              <a:t>CORSO DI FOTOGRAMMETRIA E TELERILEVAMENTO</a:t>
            </a:r>
          </a:p>
          <a:p>
            <a:pPr algn="ctr" eaLnBrk="1" hangingPunct="1">
              <a:spcBef>
                <a:spcPct val="50000"/>
              </a:spcBef>
              <a:buClr>
                <a:srgbClr val="FF6600"/>
              </a:buClr>
              <a:defRPr/>
            </a:pPr>
            <a:r>
              <a:rPr lang="it-IT" b="1" dirty="0">
                <a:solidFill>
                  <a:schemeClr val="tx2"/>
                </a:solidFill>
                <a:effectLst>
                  <a:outerShdw blurRad="38100" dist="38100" dir="2700000" algn="tl">
                    <a:srgbClr val="000000"/>
                  </a:outerShdw>
                </a:effectLst>
                <a:latin typeface="Arial" charset="0"/>
              </a:rPr>
              <a:t>Prof. Riccardo </a:t>
            </a:r>
            <a:r>
              <a:rPr lang="it-IT" b="1" dirty="0" err="1">
                <a:solidFill>
                  <a:schemeClr val="tx2"/>
                </a:solidFill>
                <a:effectLst>
                  <a:outerShdw blurRad="38100" dist="38100" dir="2700000" algn="tl">
                    <a:srgbClr val="000000"/>
                  </a:outerShdw>
                </a:effectLst>
                <a:latin typeface="Arial" charset="0"/>
              </a:rPr>
              <a:t>Roncella</a:t>
            </a:r>
            <a:endParaRPr lang="it-IT" b="1" dirty="0">
              <a:solidFill>
                <a:schemeClr val="tx2"/>
              </a:solidFill>
              <a:effectLst>
                <a:outerShdw blurRad="38100" dist="38100" dir="2700000" algn="tl">
                  <a:srgbClr val="000000"/>
                </a:outerShdw>
              </a:effectLst>
              <a:latin typeface="Arial"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088B8980-A751-42AD-9889-3B320E33B499}" type="slidenum">
              <a:rPr lang="it-IT" altLang="it-IT" smtClean="0"/>
              <a:pPr eaLnBrk="1" hangingPunct="1">
                <a:defRPr/>
              </a:pPr>
              <a:t>9</a:t>
            </a:fld>
            <a:endParaRPr lang="it-IT" altLang="it-IT" smtClean="0"/>
          </a:p>
        </p:txBody>
      </p:sp>
      <p:sp>
        <p:nvSpPr>
          <p:cNvPr id="428034" name="Rectangle 2"/>
          <p:cNvSpPr>
            <a:spLocks noGrp="1" noChangeArrowheads="1"/>
          </p:cNvSpPr>
          <p:nvPr>
            <p:ph type="title"/>
          </p:nvPr>
        </p:nvSpPr>
        <p:spPr/>
        <p:txBody>
          <a:bodyPr/>
          <a:lstStyle/>
          <a:p>
            <a:pPr eaLnBrk="1" hangingPunct="1">
              <a:defRPr/>
            </a:pPr>
            <a:r>
              <a:rPr lang="it-IT" smtClean="0"/>
              <a:t>RESEZIONE – CONFIGURAZIONI CRITICHE</a:t>
            </a:r>
          </a:p>
        </p:txBody>
      </p:sp>
      <p:sp>
        <p:nvSpPr>
          <p:cNvPr id="428037" name="Rectangle 5"/>
          <p:cNvSpPr>
            <a:spLocks noChangeArrowheads="1"/>
          </p:cNvSpPr>
          <p:nvPr/>
        </p:nvSpPr>
        <p:spPr bwMode="auto">
          <a:xfrm>
            <a:off x="107950" y="692150"/>
            <a:ext cx="8928100" cy="720725"/>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Utilizzando solo 3 punti per la stima dei parametri di OE è facile accorgersi  che esistono quattro configurazioni equivalenti dal punti di vista proiettivo:</a:t>
            </a:r>
          </a:p>
        </p:txBody>
      </p:sp>
      <p:grpSp>
        <p:nvGrpSpPr>
          <p:cNvPr id="8" name="Gruppo 7"/>
          <p:cNvGrpSpPr/>
          <p:nvPr/>
        </p:nvGrpSpPr>
        <p:grpSpPr>
          <a:xfrm>
            <a:off x="250825" y="1484313"/>
            <a:ext cx="8173095" cy="4725987"/>
            <a:chOff x="250825" y="1484313"/>
            <a:chExt cx="8173095" cy="4725987"/>
          </a:xfrm>
        </p:grpSpPr>
        <p:pic>
          <p:nvPicPr>
            <p:cNvPr id="15365" name="Picture 9" descr="ResectionAmbiguit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84313"/>
              <a:ext cx="7416800"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ttore diritto 5"/>
            <p:cNvCxnSpPr/>
            <p:nvPr/>
          </p:nvCxnSpPr>
          <p:spPr bwMode="auto">
            <a:xfrm>
              <a:off x="467544" y="3573016"/>
              <a:ext cx="7956376" cy="0"/>
            </a:xfrm>
            <a:prstGeom prst="line">
              <a:avLst/>
            </a:prstGeom>
            <a:noFill/>
            <a:ln w="28575" cap="flat" cmpd="sng" algn="ctr">
              <a:solidFill>
                <a:srgbClr val="002060"/>
              </a:solidFill>
              <a:prstDash val="solid"/>
              <a:round/>
              <a:headEnd type="none" w="med" len="med"/>
              <a:tailEnd type="none" w="med" len="med"/>
            </a:ln>
            <a:effectLst/>
          </p:spPr>
        </p:cxnSp>
        <p:cxnSp>
          <p:nvCxnSpPr>
            <p:cNvPr id="11" name="Connettore diritto 10"/>
            <p:cNvCxnSpPr/>
            <p:nvPr/>
          </p:nvCxnSpPr>
          <p:spPr bwMode="auto">
            <a:xfrm>
              <a:off x="467544" y="4365104"/>
              <a:ext cx="7956376" cy="0"/>
            </a:xfrm>
            <a:prstGeom prst="line">
              <a:avLst/>
            </a:prstGeom>
            <a:noFill/>
            <a:ln w="28575" cap="flat" cmpd="sng" algn="ctr">
              <a:solidFill>
                <a:srgbClr val="002060"/>
              </a:solidFill>
              <a:prstDash val="solid"/>
              <a:round/>
              <a:headEnd type="none" w="med" len="med"/>
              <a:tailEnd type="none" w="med" len="med"/>
            </a:ln>
            <a:effectLst/>
          </p:spPr>
        </p:cxnSp>
      </p:grpSp>
    </p:spTree>
    <p:extLst>
      <p:ext uri="{BB962C8B-B14F-4D97-AF65-F5344CB8AC3E}">
        <p14:creationId xmlns:p14="http://schemas.microsoft.com/office/powerpoint/2010/main" val="2120039972"/>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B2563827-324D-4FD1-A16B-BBE5224276DF}" type="slidenum">
              <a:rPr lang="it-IT" altLang="it-IT" smtClean="0"/>
              <a:pPr eaLnBrk="1" hangingPunct="1">
                <a:defRPr/>
              </a:pPr>
              <a:t>10</a:t>
            </a:fld>
            <a:endParaRPr lang="it-IT" altLang="it-IT" smtClean="0"/>
          </a:p>
        </p:txBody>
      </p:sp>
      <p:sp>
        <p:nvSpPr>
          <p:cNvPr id="434178" name="Rectangle 2"/>
          <p:cNvSpPr>
            <a:spLocks noGrp="1" noChangeArrowheads="1"/>
          </p:cNvSpPr>
          <p:nvPr>
            <p:ph type="title"/>
          </p:nvPr>
        </p:nvSpPr>
        <p:spPr/>
        <p:txBody>
          <a:bodyPr/>
          <a:lstStyle/>
          <a:p>
            <a:pPr eaLnBrk="1" hangingPunct="1">
              <a:defRPr/>
            </a:pPr>
            <a:r>
              <a:rPr lang="it-IT" smtClean="0"/>
              <a:t>RESEZIONE</a:t>
            </a:r>
          </a:p>
        </p:txBody>
      </p:sp>
      <p:sp>
        <p:nvSpPr>
          <p:cNvPr id="434179" name="Rectangle 3"/>
          <p:cNvSpPr>
            <a:spLocks noGrp="1" noChangeArrowheads="1"/>
          </p:cNvSpPr>
          <p:nvPr>
            <p:ph type="body" idx="1"/>
          </p:nvPr>
        </p:nvSpPr>
        <p:spPr>
          <a:xfrm>
            <a:off x="107950" y="690563"/>
            <a:ext cx="8928100" cy="1082675"/>
          </a:xfrm>
        </p:spPr>
        <p:txBody>
          <a:bodyPr/>
          <a:lstStyle/>
          <a:p>
            <a:pPr marL="0" indent="0" eaLnBrk="1" hangingPunct="1">
              <a:buFont typeface="Wingdings" panose="05000000000000000000" pitchFamily="2" charset="2"/>
              <a:buNone/>
              <a:defRPr/>
            </a:pPr>
            <a:r>
              <a:rPr lang="it-IT" sz="2000" smtClean="0"/>
              <a:t>Se ammettiamo un certo grado di incertezza nelle collimazioni la qualità di stima degli OE dipende fortemente dalla disposizione sul fotogramma delle immagini dei punti d’appoggio:</a:t>
            </a:r>
          </a:p>
        </p:txBody>
      </p:sp>
      <p:pic>
        <p:nvPicPr>
          <p:cNvPr id="19461" name="Picture 4" descr="Tried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412875"/>
            <a:ext cx="4032250" cy="30241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34181" name="Rectangle 5"/>
          <p:cNvSpPr>
            <a:spLocks noChangeArrowheads="1"/>
          </p:cNvSpPr>
          <p:nvPr/>
        </p:nvSpPr>
        <p:spPr bwMode="auto">
          <a:xfrm>
            <a:off x="107950" y="1700213"/>
            <a:ext cx="4751388" cy="1944687"/>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Se immaginiamo il fotogramma “appeso” ai raggi di proiezione e interpretiamo la precisione di collimazione come la dimensione dei “forellini” attraverso cui passano i raggi stessi, abbiamo che:</a:t>
            </a:r>
          </a:p>
          <a:p>
            <a:pPr eaLnBrk="1" hangingPunct="1">
              <a:spcBef>
                <a:spcPct val="20000"/>
              </a:spcBef>
              <a:buFont typeface="Wingdings" pitchFamily="2" charset="2"/>
              <a:buNone/>
              <a:defRPr/>
            </a:pPr>
            <a:endParaRPr lang="it-IT" sz="2000">
              <a:effectLst>
                <a:outerShdw blurRad="38100" dist="38100" dir="2700000" algn="tl">
                  <a:srgbClr val="000000"/>
                </a:outerShdw>
              </a:effectLst>
              <a:latin typeface="Arial" charset="0"/>
            </a:endParaRPr>
          </a:p>
        </p:txBody>
      </p:sp>
      <p:sp>
        <p:nvSpPr>
          <p:cNvPr id="434182" name="Rectangle 6"/>
          <p:cNvSpPr>
            <a:spLocks noChangeArrowheads="1"/>
          </p:cNvSpPr>
          <p:nvPr/>
        </p:nvSpPr>
        <p:spPr bwMode="auto">
          <a:xfrm>
            <a:off x="107950" y="3644900"/>
            <a:ext cx="8856663" cy="1944688"/>
          </a:xfrm>
          <a:prstGeom prst="rect">
            <a:avLst/>
          </a:prstGeom>
          <a:noFill/>
          <a:ln w="9525">
            <a:noFill/>
            <a:miter lim="800000"/>
            <a:headEnd/>
            <a:tailEnd/>
          </a:ln>
          <a:effectLst/>
        </p:spPr>
        <p:txBody>
          <a:bodyPr lIns="90000" tIns="46800" rIns="90000" bIns="46800"/>
          <a:lstStyle/>
          <a:p>
            <a:pPr marL="533400" indent="-533400" eaLnBrk="1" hangingPunct="1">
              <a:spcBef>
                <a:spcPct val="20000"/>
              </a:spcBef>
              <a:buFont typeface="Wingdings" pitchFamily="2" charset="2"/>
              <a:buAutoNum type="arabicPeriod"/>
              <a:defRPr/>
            </a:pPr>
            <a:r>
              <a:rPr lang="it-IT" sz="2000">
                <a:effectLst>
                  <a:outerShdw blurRad="38100" dist="38100" dir="2700000" algn="tl">
                    <a:srgbClr val="000000"/>
                  </a:outerShdw>
                </a:effectLst>
                <a:latin typeface="Arial" charset="0"/>
              </a:rPr>
              <a:t>Maggiore la dimensione dei “forellini” </a:t>
            </a:r>
            <a:br>
              <a:rPr lang="it-IT" sz="2000">
                <a:effectLst>
                  <a:outerShdw blurRad="38100" dist="38100" dir="2700000" algn="tl">
                    <a:srgbClr val="000000"/>
                  </a:outerShdw>
                </a:effectLst>
                <a:latin typeface="Arial" charset="0"/>
              </a:rPr>
            </a:br>
            <a:r>
              <a:rPr lang="it-IT" sz="2000">
                <a:effectLst>
                  <a:outerShdw blurRad="38100" dist="38100" dir="2700000" algn="tl">
                    <a:srgbClr val="000000"/>
                  </a:outerShdw>
                </a:effectLst>
                <a:latin typeface="Arial" charset="0"/>
              </a:rPr>
              <a:t>maggiore è il grado di libertà del </a:t>
            </a:r>
            <a:br>
              <a:rPr lang="it-IT" sz="2000">
                <a:effectLst>
                  <a:outerShdw blurRad="38100" dist="38100" dir="2700000" algn="tl">
                    <a:srgbClr val="000000"/>
                  </a:outerShdw>
                </a:effectLst>
                <a:latin typeface="Arial" charset="0"/>
              </a:rPr>
            </a:br>
            <a:r>
              <a:rPr lang="it-IT" sz="2000">
                <a:effectLst>
                  <a:outerShdw blurRad="38100" dist="38100" dir="2700000" algn="tl">
                    <a:srgbClr val="000000"/>
                  </a:outerShdw>
                </a:effectLst>
                <a:latin typeface="Arial" charset="0"/>
              </a:rPr>
              <a:t>fotogramma di muoversi nello spazio.</a:t>
            </a:r>
          </a:p>
          <a:p>
            <a:pPr marL="533400" indent="-533400" eaLnBrk="1" hangingPunct="1">
              <a:spcBef>
                <a:spcPct val="20000"/>
              </a:spcBef>
              <a:buFont typeface="Wingdings" pitchFamily="2" charset="2"/>
              <a:buAutoNum type="arabicPeriod"/>
              <a:defRPr/>
            </a:pPr>
            <a:r>
              <a:rPr lang="it-IT" sz="2000">
                <a:effectLst>
                  <a:outerShdw blurRad="38100" dist="38100" dir="2700000" algn="tl">
                    <a:srgbClr val="000000"/>
                  </a:outerShdw>
                </a:effectLst>
                <a:latin typeface="Arial" charset="0"/>
              </a:rPr>
              <a:t>Più i punti si trovano distanti gli uni dagli altri (sul fotogramma) minore sarà la possibilità di movimento del fotogramma stesso.</a:t>
            </a:r>
          </a:p>
          <a:p>
            <a:pPr marL="533400" indent="-533400" eaLnBrk="1" hangingPunct="1">
              <a:spcBef>
                <a:spcPct val="20000"/>
              </a:spcBef>
              <a:buFont typeface="Wingdings" pitchFamily="2" charset="2"/>
              <a:buAutoNum type="arabicPeriod"/>
              <a:defRPr/>
            </a:pPr>
            <a:r>
              <a:rPr lang="it-IT" sz="2000">
                <a:effectLst>
                  <a:outerShdw blurRad="38100" dist="38100" dir="2700000" algn="tl">
                    <a:srgbClr val="000000"/>
                  </a:outerShdw>
                </a:effectLst>
                <a:latin typeface="Arial" charset="0"/>
              </a:rPr>
              <a:t>Se i punti sono approssimativamente allineati il fotogramma può ruotare attorno alla linea che li interpola, portando ad una cattiva stima dei parametri di OE.</a:t>
            </a:r>
          </a:p>
        </p:txBody>
      </p:sp>
    </p:spTree>
    <p:extLst>
      <p:ext uri="{BB962C8B-B14F-4D97-AF65-F5344CB8AC3E}">
        <p14:creationId xmlns:p14="http://schemas.microsoft.com/office/powerpoint/2010/main" val="3756602200"/>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C203E41C-132A-4FAD-ACF2-B0E87E2F4868}" type="slidenum">
              <a:rPr lang="it-IT" altLang="it-IT" smtClean="0"/>
              <a:pPr eaLnBrk="1" hangingPunct="1">
                <a:defRPr/>
              </a:pPr>
              <a:t>11</a:t>
            </a:fld>
            <a:endParaRPr lang="it-IT" altLang="it-IT" smtClean="0"/>
          </a:p>
        </p:txBody>
      </p:sp>
      <p:sp>
        <p:nvSpPr>
          <p:cNvPr id="433154" name="Rectangle 2"/>
          <p:cNvSpPr>
            <a:spLocks noGrp="1" noChangeArrowheads="1"/>
          </p:cNvSpPr>
          <p:nvPr>
            <p:ph type="title"/>
          </p:nvPr>
        </p:nvSpPr>
        <p:spPr/>
        <p:txBody>
          <a:bodyPr/>
          <a:lstStyle/>
          <a:p>
            <a:pPr eaLnBrk="1" hangingPunct="1">
              <a:defRPr/>
            </a:pPr>
            <a:r>
              <a:rPr lang="it-IT" smtClean="0"/>
              <a:t>RESEZIONE - SOMMARIO</a:t>
            </a:r>
          </a:p>
        </p:txBody>
      </p:sp>
      <p:sp>
        <p:nvSpPr>
          <p:cNvPr id="433158" name="Rectangle 6"/>
          <p:cNvSpPr>
            <a:spLocks noGrp="1" noChangeArrowheads="1"/>
          </p:cNvSpPr>
          <p:nvPr>
            <p:ph type="body" idx="1"/>
          </p:nvPr>
        </p:nvSpPr>
        <p:spPr/>
        <p:txBody>
          <a:bodyPr/>
          <a:lstStyle/>
          <a:p>
            <a:pPr eaLnBrk="1" hangingPunct="1">
              <a:defRPr/>
            </a:pPr>
            <a:r>
              <a:rPr lang="it-IT" sz="2000" smtClean="0"/>
              <a:t>Con la Resezione posso stimare l’orientamento di un singolo fotogramma;</a:t>
            </a:r>
          </a:p>
          <a:p>
            <a:pPr eaLnBrk="1" hangingPunct="1">
              <a:defRPr/>
            </a:pPr>
            <a:endParaRPr lang="it-IT" sz="2000" smtClean="0"/>
          </a:p>
          <a:p>
            <a:pPr eaLnBrk="1" hangingPunct="1">
              <a:defRPr/>
            </a:pPr>
            <a:r>
              <a:rPr lang="it-IT" sz="2000" smtClean="0"/>
              <a:t>L’orientamento avviene in un unico passaggio;</a:t>
            </a:r>
          </a:p>
          <a:p>
            <a:pPr eaLnBrk="1" hangingPunct="1">
              <a:defRPr/>
            </a:pPr>
            <a:endParaRPr lang="it-IT" sz="2000" smtClean="0"/>
          </a:p>
          <a:p>
            <a:pPr eaLnBrk="1" hangingPunct="1">
              <a:defRPr/>
            </a:pPr>
            <a:r>
              <a:rPr lang="it-IT" sz="2000" smtClean="0"/>
              <a:t>Ho bisogno (in pratica) di almeno 4 punti d’appoggio per ciascun fotogramma;</a:t>
            </a:r>
          </a:p>
          <a:p>
            <a:pPr eaLnBrk="1" hangingPunct="1">
              <a:defRPr/>
            </a:pPr>
            <a:endParaRPr lang="it-IT" sz="2000" smtClean="0"/>
          </a:p>
          <a:p>
            <a:pPr eaLnBrk="1" hangingPunct="1">
              <a:defRPr/>
            </a:pPr>
            <a:r>
              <a:rPr lang="it-IT" sz="2000" smtClean="0"/>
              <a:t>Con la DLT si possono stimare contemporaneamente i parametri di OE e di OI ma è meno stabile numericamente;</a:t>
            </a:r>
          </a:p>
          <a:p>
            <a:pPr eaLnBrk="1" hangingPunct="1">
              <a:defRPr/>
            </a:pPr>
            <a:endParaRPr lang="it-IT" sz="2000" smtClean="0"/>
          </a:p>
          <a:p>
            <a:pPr eaLnBrk="1" hangingPunct="1">
              <a:defRPr/>
            </a:pPr>
            <a:r>
              <a:rPr lang="it-IT" sz="2000" smtClean="0"/>
              <a:t>Se i parametri di OI sono noti è preferibile utilizzare il metodo dei triedri (più preciso);</a:t>
            </a:r>
          </a:p>
          <a:p>
            <a:pPr eaLnBrk="1" hangingPunct="1">
              <a:defRPr/>
            </a:pPr>
            <a:endParaRPr lang="it-IT" sz="2000" smtClean="0"/>
          </a:p>
          <a:p>
            <a:pPr eaLnBrk="1" hangingPunct="1">
              <a:defRPr/>
            </a:pPr>
            <a:r>
              <a:rPr lang="it-IT" sz="2000" smtClean="0"/>
              <a:t>Devo fare attenzione alla dispozione dei punti d’appoggio sul fotogramma.</a:t>
            </a:r>
          </a:p>
        </p:txBody>
      </p:sp>
    </p:spTree>
    <p:extLst>
      <p:ext uri="{BB962C8B-B14F-4D97-AF65-F5344CB8AC3E}">
        <p14:creationId xmlns:p14="http://schemas.microsoft.com/office/powerpoint/2010/main" val="1369591384"/>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6BA1AF36-EBD3-4FFF-8516-B3F2339B039E}" type="slidenum">
              <a:rPr lang="it-IT" altLang="it-IT" smtClean="0"/>
              <a:pPr eaLnBrk="1" hangingPunct="1">
                <a:defRPr/>
              </a:pPr>
              <a:t>12</a:t>
            </a:fld>
            <a:endParaRPr lang="it-IT" altLang="it-IT" smtClean="0"/>
          </a:p>
        </p:txBody>
      </p:sp>
      <p:sp>
        <p:nvSpPr>
          <p:cNvPr id="435202" name="Rectangle 2"/>
          <p:cNvSpPr>
            <a:spLocks noGrp="1" noChangeArrowheads="1"/>
          </p:cNvSpPr>
          <p:nvPr>
            <p:ph type="title"/>
          </p:nvPr>
        </p:nvSpPr>
        <p:spPr/>
        <p:txBody>
          <a:bodyPr/>
          <a:lstStyle/>
          <a:p>
            <a:pPr eaLnBrk="1" hangingPunct="1">
              <a:defRPr/>
            </a:pPr>
            <a:r>
              <a:rPr lang="it-IT" smtClean="0"/>
              <a:t>STEREO RESTITUZIONE</a:t>
            </a:r>
          </a:p>
        </p:txBody>
      </p:sp>
      <p:pic>
        <p:nvPicPr>
          <p:cNvPr id="21508" name="Picture 4" descr="Bloc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844675"/>
            <a:ext cx="5111750" cy="3833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35205" name="Rectangle 5"/>
          <p:cNvSpPr>
            <a:spLocks noGrp="1" noChangeArrowheads="1"/>
          </p:cNvSpPr>
          <p:nvPr>
            <p:ph type="body" idx="1"/>
          </p:nvPr>
        </p:nvSpPr>
        <p:spPr>
          <a:xfrm>
            <a:off x="107950" y="690563"/>
            <a:ext cx="8928100" cy="1298575"/>
          </a:xfrm>
        </p:spPr>
        <p:txBody>
          <a:bodyPr/>
          <a:lstStyle/>
          <a:p>
            <a:pPr marL="0" indent="0" eaLnBrk="1" hangingPunct="1">
              <a:buFont typeface="Wingdings" panose="05000000000000000000" pitchFamily="2" charset="2"/>
              <a:buNone/>
              <a:defRPr/>
            </a:pPr>
            <a:r>
              <a:rPr lang="it-IT" sz="2400" smtClean="0"/>
              <a:t>Consideriamo il caso in cui i fotogrammi da orientare siano due:</a:t>
            </a:r>
          </a:p>
          <a:p>
            <a:pPr marL="0" indent="0" eaLnBrk="1" hangingPunct="1">
              <a:buFont typeface="Wingdings" panose="05000000000000000000" pitchFamily="2" charset="2"/>
              <a:buNone/>
              <a:defRPr/>
            </a:pPr>
            <a:r>
              <a:rPr lang="it-IT" sz="2400" smtClean="0"/>
              <a:t>Potremo disporre in generale di:</a:t>
            </a:r>
          </a:p>
        </p:txBody>
      </p:sp>
      <p:sp>
        <p:nvSpPr>
          <p:cNvPr id="435206" name="Rectangle 6"/>
          <p:cNvSpPr>
            <a:spLocks noChangeArrowheads="1"/>
          </p:cNvSpPr>
          <p:nvPr/>
        </p:nvSpPr>
        <p:spPr bwMode="auto">
          <a:xfrm>
            <a:off x="107950" y="1844675"/>
            <a:ext cx="4032250" cy="4464050"/>
          </a:xfrm>
          <a:prstGeom prst="rect">
            <a:avLst/>
          </a:prstGeom>
          <a:noFill/>
          <a:ln w="9525">
            <a:noFill/>
            <a:miter lim="800000"/>
            <a:headEnd/>
            <a:tailEnd/>
          </a:ln>
          <a:effectLst/>
        </p:spPr>
        <p:txBody>
          <a:bodyPr lIns="90000" tIns="46800" rIns="90000" bIns="46800"/>
          <a:lstStyle/>
          <a:p>
            <a:pPr indent="355600"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Punti d’appoggio pieni</a:t>
            </a:r>
          </a:p>
          <a:p>
            <a:pPr indent="355600" eaLnBrk="1" hangingPunct="1">
              <a:spcBef>
                <a:spcPct val="20000"/>
              </a:spcBef>
              <a:buFont typeface="Wingdings" pitchFamily="2" charset="2"/>
              <a:buNone/>
              <a:defRPr/>
            </a:pPr>
            <a:r>
              <a:rPr lang="it-IT" sz="2400">
                <a:effectLst>
                  <a:outerShdw blurRad="38100" dist="38100" dir="2700000" algn="tl">
                    <a:srgbClr val="000000"/>
                  </a:outerShdw>
                </a:effectLst>
                <a:latin typeface="Arial" charset="0"/>
              </a:rPr>
              <a:t>(note XYZ)</a:t>
            </a:r>
          </a:p>
          <a:p>
            <a:pPr indent="355600" eaLnBrk="1" hangingPunct="1">
              <a:spcBef>
                <a:spcPct val="20000"/>
              </a:spcBef>
              <a:buFont typeface="Wingdings" pitchFamily="2" charset="2"/>
              <a:buNone/>
              <a:defRPr/>
            </a:pPr>
            <a:endParaRPr lang="it-IT" sz="2400">
              <a:effectLst>
                <a:outerShdw blurRad="38100" dist="38100" dir="2700000" algn="tl">
                  <a:srgbClr val="000000"/>
                </a:outerShdw>
              </a:effectLst>
              <a:latin typeface="Arial" charset="0"/>
            </a:endParaRPr>
          </a:p>
          <a:p>
            <a:pPr indent="355600"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Punti d’appoggio parziali</a:t>
            </a:r>
          </a:p>
          <a:p>
            <a:pPr indent="355600" eaLnBrk="1" hangingPunct="1">
              <a:spcBef>
                <a:spcPct val="20000"/>
              </a:spcBef>
              <a:buFont typeface="Wingdings" pitchFamily="2" charset="2"/>
              <a:buNone/>
              <a:defRPr/>
            </a:pPr>
            <a:r>
              <a:rPr lang="it-IT" sz="2400">
                <a:effectLst>
                  <a:outerShdw blurRad="38100" dist="38100" dir="2700000" algn="tl">
                    <a:srgbClr val="000000"/>
                  </a:outerShdw>
                </a:effectLst>
                <a:latin typeface="Arial" charset="0"/>
              </a:rPr>
              <a:t>(note solo Z o solo XY)</a:t>
            </a:r>
          </a:p>
          <a:p>
            <a:pPr indent="355600" eaLnBrk="1" hangingPunct="1">
              <a:spcBef>
                <a:spcPct val="20000"/>
              </a:spcBef>
              <a:buFont typeface="Wingdings" pitchFamily="2" charset="2"/>
              <a:buNone/>
              <a:defRPr/>
            </a:pPr>
            <a:endParaRPr lang="it-IT" sz="2400">
              <a:effectLst>
                <a:outerShdw blurRad="38100" dist="38100" dir="2700000" algn="tl">
                  <a:srgbClr val="000000"/>
                </a:outerShdw>
              </a:effectLst>
              <a:latin typeface="Arial" charset="0"/>
            </a:endParaRPr>
          </a:p>
          <a:p>
            <a:pPr indent="355600"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Punti di legame</a:t>
            </a:r>
          </a:p>
          <a:p>
            <a:pPr indent="355600" eaLnBrk="1" hangingPunct="1">
              <a:spcBef>
                <a:spcPct val="20000"/>
              </a:spcBef>
              <a:buFont typeface="Wingdings" pitchFamily="2" charset="2"/>
              <a:buChar char="q"/>
              <a:defRPr/>
            </a:pPr>
            <a:endParaRPr lang="it-IT" sz="2400">
              <a:effectLst>
                <a:outerShdw blurRad="38100" dist="38100" dir="2700000" algn="tl">
                  <a:srgbClr val="000000"/>
                </a:outerShdw>
              </a:effectLst>
              <a:latin typeface="Arial" charset="0"/>
            </a:endParaRPr>
          </a:p>
          <a:p>
            <a:pPr indent="355600"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Punti di controllo</a:t>
            </a:r>
            <a:br>
              <a:rPr lang="it-IT" sz="2400">
                <a:effectLst>
                  <a:outerShdw blurRad="38100" dist="38100" dir="2700000" algn="tl">
                    <a:srgbClr val="000000"/>
                  </a:outerShdw>
                </a:effectLst>
                <a:latin typeface="Arial" charset="0"/>
              </a:rPr>
            </a:br>
            <a:endParaRPr lang="it-IT" sz="2400">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2092335549"/>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AD43B184-F31E-448B-B129-CF8179461F4E}" type="slidenum">
              <a:rPr lang="it-IT" altLang="it-IT" smtClean="0"/>
              <a:pPr eaLnBrk="1" hangingPunct="1">
                <a:defRPr/>
              </a:pPr>
              <a:t>13</a:t>
            </a:fld>
            <a:endParaRPr lang="it-IT" altLang="it-IT" smtClean="0"/>
          </a:p>
        </p:txBody>
      </p:sp>
      <p:sp>
        <p:nvSpPr>
          <p:cNvPr id="436226" name="Rectangle 2"/>
          <p:cNvSpPr>
            <a:spLocks noGrp="1" noChangeArrowheads="1"/>
          </p:cNvSpPr>
          <p:nvPr>
            <p:ph type="title"/>
          </p:nvPr>
        </p:nvSpPr>
        <p:spPr/>
        <p:txBody>
          <a:bodyPr/>
          <a:lstStyle/>
          <a:p>
            <a:pPr eaLnBrk="1" hangingPunct="1">
              <a:defRPr/>
            </a:pPr>
            <a:r>
              <a:rPr lang="it-IT" smtClean="0"/>
              <a:t>ORIENTAMENTO (1 PASSO)</a:t>
            </a:r>
          </a:p>
        </p:txBody>
      </p:sp>
      <p:sp>
        <p:nvSpPr>
          <p:cNvPr id="436227" name="Rectangle 3"/>
          <p:cNvSpPr>
            <a:spLocks noGrp="1" noChangeArrowheads="1"/>
          </p:cNvSpPr>
          <p:nvPr>
            <p:ph type="body" sz="half" idx="1"/>
          </p:nvPr>
        </p:nvSpPr>
        <p:spPr/>
        <p:txBody>
          <a:bodyPr/>
          <a:lstStyle/>
          <a:p>
            <a:pPr eaLnBrk="1" hangingPunct="1">
              <a:buFont typeface="Wingdings" panose="05000000000000000000" pitchFamily="2" charset="2"/>
              <a:buNone/>
              <a:defRPr/>
            </a:pPr>
            <a:r>
              <a:rPr lang="it-IT" sz="2400" smtClean="0"/>
              <a:t>Punti d’appoggio:</a:t>
            </a:r>
          </a:p>
        </p:txBody>
      </p:sp>
      <p:sp>
        <p:nvSpPr>
          <p:cNvPr id="22534" name="Rectangle 6"/>
          <p:cNvSpPr>
            <a:spLocks noChangeArrowheads="1"/>
          </p:cNvSpPr>
          <p:nvPr/>
        </p:nvSpPr>
        <p:spPr bwMode="auto">
          <a:xfrm>
            <a:off x="1763713" y="1341438"/>
            <a:ext cx="2808287" cy="1943100"/>
          </a:xfrm>
          <a:prstGeom prst="rect">
            <a:avLst/>
          </a:prstGeom>
          <a:solidFill>
            <a:srgbClr val="FFFF99">
              <a:alpha val="50195"/>
            </a:srgbClr>
          </a:solidFill>
          <a:ln w="6350">
            <a:solidFill>
              <a:schemeClr val="tx1"/>
            </a:solidFill>
            <a:miter lim="800000"/>
            <a:headEnd/>
            <a:tailEnd/>
          </a:ln>
        </p:spPr>
        <p:txBody>
          <a:bodyPr wrap="none" lIns="90000" tIns="46800" rIns="90000" bIns="46800" anchor="ct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p>
        </p:txBody>
      </p:sp>
      <p:sp>
        <p:nvSpPr>
          <p:cNvPr id="436231" name="Rectangle 7"/>
          <p:cNvSpPr>
            <a:spLocks noChangeArrowheads="1"/>
          </p:cNvSpPr>
          <p:nvPr/>
        </p:nvSpPr>
        <p:spPr bwMode="auto">
          <a:xfrm>
            <a:off x="107950" y="3717925"/>
            <a:ext cx="8928100" cy="647700"/>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400">
                <a:effectLst>
                  <a:outerShdw blurRad="38100" dist="38100" dir="2700000" algn="tl">
                    <a:srgbClr val="000000"/>
                  </a:outerShdw>
                </a:effectLst>
                <a:latin typeface="Arial" charset="0"/>
              </a:rPr>
              <a:t>Posso scrivere 4 equazioni, le incognite sono solo quelle relative all’OE (legate ai fotogrammi e uguali per tutti i punti d’appoggio)</a:t>
            </a:r>
          </a:p>
        </p:txBody>
      </p:sp>
      <p:sp>
        <p:nvSpPr>
          <p:cNvPr id="436232" name="Rectangle 8"/>
          <p:cNvSpPr>
            <a:spLocks noChangeArrowheads="1"/>
          </p:cNvSpPr>
          <p:nvPr/>
        </p:nvSpPr>
        <p:spPr bwMode="auto">
          <a:xfrm>
            <a:off x="900113" y="4581525"/>
            <a:ext cx="8243887" cy="2232025"/>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400">
                <a:effectLst>
                  <a:outerShdw blurRad="38100" dist="38100" dir="2700000" algn="tl">
                    <a:srgbClr val="000000"/>
                  </a:outerShdw>
                </a:effectLst>
                <a:latin typeface="Arial" charset="0"/>
              </a:rPr>
              <a:t>Se conosco il punto solo in planimetria (XY)</a:t>
            </a:r>
          </a:p>
          <a:p>
            <a:pPr eaLnBrk="1" hangingPunct="1">
              <a:spcBef>
                <a:spcPct val="20000"/>
              </a:spcBef>
              <a:buFont typeface="Wingdings" pitchFamily="2" charset="2"/>
              <a:buNone/>
              <a:defRPr/>
            </a:pPr>
            <a:r>
              <a:rPr lang="it-IT" sz="2400">
                <a:effectLst>
                  <a:outerShdw blurRad="38100" dist="38100" dir="2700000" algn="tl">
                    <a:srgbClr val="000000"/>
                  </a:outerShdw>
                </a:effectLst>
                <a:latin typeface="Arial" charset="0"/>
              </a:rPr>
              <a:t>	1 Incognita aggiuntiva;</a:t>
            </a:r>
          </a:p>
          <a:p>
            <a:pPr eaLnBrk="1" hangingPunct="1">
              <a:spcBef>
                <a:spcPct val="20000"/>
              </a:spcBef>
              <a:buFont typeface="Wingdings" pitchFamily="2" charset="2"/>
              <a:buNone/>
              <a:defRPr/>
            </a:pPr>
            <a:r>
              <a:rPr lang="it-IT" sz="2400">
                <a:effectLst>
                  <a:outerShdw blurRad="38100" dist="38100" dir="2700000" algn="tl">
                    <a:srgbClr val="000000"/>
                  </a:outerShdw>
                </a:effectLst>
                <a:latin typeface="Arial" charset="0"/>
              </a:rPr>
              <a:t>Se conosco il punto solo in quota (Z)</a:t>
            </a:r>
          </a:p>
          <a:p>
            <a:pPr eaLnBrk="1" hangingPunct="1">
              <a:spcBef>
                <a:spcPct val="20000"/>
              </a:spcBef>
              <a:buFont typeface="Wingdings" pitchFamily="2" charset="2"/>
              <a:buNone/>
              <a:defRPr/>
            </a:pPr>
            <a:r>
              <a:rPr lang="it-IT" sz="2400">
                <a:effectLst>
                  <a:outerShdw blurRad="38100" dist="38100" dir="2700000" algn="tl">
                    <a:srgbClr val="000000"/>
                  </a:outerShdw>
                </a:effectLst>
                <a:latin typeface="Arial" charset="0"/>
              </a:rPr>
              <a:t>	2 Incognite aggiuntive;</a:t>
            </a:r>
          </a:p>
        </p:txBody>
      </p:sp>
      <p:sp>
        <p:nvSpPr>
          <p:cNvPr id="436233" name="Text Box 9"/>
          <p:cNvSpPr txBox="1">
            <a:spLocks noChangeArrowheads="1"/>
          </p:cNvSpPr>
          <p:nvPr/>
        </p:nvSpPr>
        <p:spPr bwMode="auto">
          <a:xfrm>
            <a:off x="6156325" y="1854200"/>
            <a:ext cx="2447925" cy="854075"/>
          </a:xfrm>
          <a:prstGeom prst="rect">
            <a:avLst/>
          </a:prstGeom>
          <a:noFill/>
          <a:ln w="9525">
            <a:noFill/>
            <a:miter lim="800000"/>
            <a:headEnd/>
            <a:tailEnd/>
          </a:ln>
          <a:effectLst/>
        </p:spPr>
        <p:txBody>
          <a:bodyPr lIns="90000" tIns="46800" rIns="90000" bIns="46800">
            <a:spAutoFit/>
          </a:bodyPr>
          <a:lstStyle/>
          <a:p>
            <a:pPr algn="ctr" eaLnBrk="1" hangingPunct="1">
              <a:spcBef>
                <a:spcPct val="50000"/>
              </a:spcBef>
              <a:defRPr/>
            </a:pPr>
            <a:r>
              <a:rPr lang="it-IT" sz="2000" b="1">
                <a:solidFill>
                  <a:schemeClr val="folHlink"/>
                </a:solidFill>
                <a:effectLst>
                  <a:outerShdw blurRad="38100" dist="38100" dir="2700000" algn="tl">
                    <a:srgbClr val="000000"/>
                  </a:outerShdw>
                </a:effectLst>
                <a:latin typeface="Arial" charset="0"/>
              </a:rPr>
              <a:t>PARAMETRI OE:</a:t>
            </a:r>
          </a:p>
          <a:p>
            <a:pPr algn="ctr" eaLnBrk="1" hangingPunct="1">
              <a:spcBef>
                <a:spcPct val="50000"/>
              </a:spcBef>
              <a:defRPr/>
            </a:pPr>
            <a:r>
              <a:rPr lang="it-IT" sz="2000" b="1" u="sng">
                <a:solidFill>
                  <a:schemeClr val="folHlink"/>
                </a:solidFill>
                <a:effectLst>
                  <a:outerShdw blurRad="38100" dist="38100" dir="2700000" algn="tl">
                    <a:srgbClr val="000000"/>
                  </a:outerShdw>
                </a:effectLst>
                <a:latin typeface="Arial" charset="0"/>
              </a:rPr>
              <a:t>12 Incognite</a:t>
            </a:r>
          </a:p>
        </p:txBody>
      </p:sp>
      <p:graphicFrame>
        <p:nvGraphicFramePr>
          <p:cNvPr id="3" name="Oggetto 2"/>
          <p:cNvGraphicFramePr>
            <a:graphicFrameLocks noChangeAspect="1"/>
          </p:cNvGraphicFramePr>
          <p:nvPr>
            <p:extLst>
              <p:ext uri="{D42A27DB-BD31-4B8C-83A1-F6EECF244321}">
                <p14:modId xmlns:p14="http://schemas.microsoft.com/office/powerpoint/2010/main" val="2481717845"/>
              </p:ext>
            </p:extLst>
          </p:nvPr>
        </p:nvGraphicFramePr>
        <p:xfrm>
          <a:off x="107504" y="1340768"/>
          <a:ext cx="5760640" cy="1885300"/>
        </p:xfrm>
        <a:graphic>
          <a:graphicData uri="http://schemas.openxmlformats.org/presentationml/2006/ole">
            <mc:AlternateContent xmlns:mc="http://schemas.openxmlformats.org/markup-compatibility/2006">
              <mc:Choice xmlns:v="urn:schemas-microsoft-com:vml" Requires="v">
                <p:oleObj spid="_x0000_s92167" name="Equazione" r:id="rId3" imgW="2793960" imgH="914400" progId="Equation.3">
                  <p:embed/>
                </p:oleObj>
              </mc:Choice>
              <mc:Fallback>
                <p:oleObj name="Equazione" r:id="rId3" imgW="2793960" imgH="914400" progId="Equation.3">
                  <p:embed/>
                  <p:pic>
                    <p:nvPicPr>
                      <p:cNvPr id="0" name=""/>
                      <p:cNvPicPr/>
                      <p:nvPr/>
                    </p:nvPicPr>
                    <p:blipFill>
                      <a:blip r:embed="rId4"/>
                      <a:stretch>
                        <a:fillRect/>
                      </a:stretch>
                    </p:blipFill>
                    <p:spPr>
                      <a:xfrm>
                        <a:off x="107504" y="1340768"/>
                        <a:ext cx="5760640" cy="1885300"/>
                      </a:xfrm>
                      <a:prstGeom prst="rect">
                        <a:avLst/>
                      </a:prstGeom>
                    </p:spPr>
                  </p:pic>
                </p:oleObj>
              </mc:Fallback>
            </mc:AlternateContent>
          </a:graphicData>
        </a:graphic>
      </p:graphicFrame>
    </p:spTree>
    <p:extLst>
      <p:ext uri="{BB962C8B-B14F-4D97-AF65-F5344CB8AC3E}">
        <p14:creationId xmlns:p14="http://schemas.microsoft.com/office/powerpoint/2010/main" val="1105796001"/>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716FCC48-4512-48EC-A047-3FD9976DF4D3}" type="slidenum">
              <a:rPr lang="it-IT" altLang="it-IT" smtClean="0"/>
              <a:pPr eaLnBrk="1" hangingPunct="1">
                <a:defRPr/>
              </a:pPr>
              <a:t>14</a:t>
            </a:fld>
            <a:endParaRPr lang="it-IT" altLang="it-IT" smtClean="0"/>
          </a:p>
        </p:txBody>
      </p:sp>
      <p:sp>
        <p:nvSpPr>
          <p:cNvPr id="438274" name="Rectangle 2"/>
          <p:cNvSpPr>
            <a:spLocks noGrp="1" noChangeArrowheads="1"/>
          </p:cNvSpPr>
          <p:nvPr>
            <p:ph type="title"/>
          </p:nvPr>
        </p:nvSpPr>
        <p:spPr/>
        <p:txBody>
          <a:bodyPr/>
          <a:lstStyle/>
          <a:p>
            <a:pPr eaLnBrk="1" hangingPunct="1">
              <a:defRPr/>
            </a:pPr>
            <a:r>
              <a:rPr lang="it-IT" smtClean="0"/>
              <a:t>ORIENTAMENTO (1 PASSO)</a:t>
            </a:r>
          </a:p>
        </p:txBody>
      </p:sp>
      <p:sp>
        <p:nvSpPr>
          <p:cNvPr id="438275" name="Rectangle 3"/>
          <p:cNvSpPr>
            <a:spLocks noGrp="1" noChangeArrowheads="1"/>
          </p:cNvSpPr>
          <p:nvPr>
            <p:ph type="body" sz="half" idx="1"/>
          </p:nvPr>
        </p:nvSpPr>
        <p:spPr/>
        <p:txBody>
          <a:bodyPr/>
          <a:lstStyle/>
          <a:p>
            <a:pPr eaLnBrk="1" hangingPunct="1">
              <a:buFont typeface="Wingdings" panose="05000000000000000000" pitchFamily="2" charset="2"/>
              <a:buNone/>
              <a:defRPr/>
            </a:pPr>
            <a:r>
              <a:rPr lang="it-IT" sz="2400" smtClean="0"/>
              <a:t>Punti di legame:</a:t>
            </a:r>
          </a:p>
        </p:txBody>
      </p:sp>
      <p:sp>
        <p:nvSpPr>
          <p:cNvPr id="23558" name="Rectangle 5"/>
          <p:cNvSpPr>
            <a:spLocks noChangeArrowheads="1"/>
          </p:cNvSpPr>
          <p:nvPr/>
        </p:nvSpPr>
        <p:spPr bwMode="auto">
          <a:xfrm>
            <a:off x="1763713" y="1341438"/>
            <a:ext cx="4103687" cy="1943100"/>
          </a:xfrm>
          <a:prstGeom prst="rect">
            <a:avLst/>
          </a:prstGeom>
          <a:solidFill>
            <a:srgbClr val="FFFF99">
              <a:alpha val="50195"/>
            </a:srgbClr>
          </a:solidFill>
          <a:ln w="6350">
            <a:solidFill>
              <a:schemeClr val="tx1"/>
            </a:solidFill>
            <a:miter lim="800000"/>
            <a:headEnd/>
            <a:tailEnd/>
          </a:ln>
        </p:spPr>
        <p:txBody>
          <a:bodyPr wrap="none" lIns="90000" tIns="46800" rIns="90000" bIns="46800" anchor="ct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p>
        </p:txBody>
      </p:sp>
      <p:sp>
        <p:nvSpPr>
          <p:cNvPr id="438278" name="Rectangle 6"/>
          <p:cNvSpPr>
            <a:spLocks noChangeArrowheads="1"/>
          </p:cNvSpPr>
          <p:nvPr/>
        </p:nvSpPr>
        <p:spPr bwMode="auto">
          <a:xfrm>
            <a:off x="107950" y="3500438"/>
            <a:ext cx="8928100" cy="1944687"/>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400">
                <a:effectLst>
                  <a:outerShdw blurRad="38100" dist="38100" dir="2700000" algn="tl">
                    <a:srgbClr val="000000"/>
                  </a:outerShdw>
                </a:effectLst>
                <a:latin typeface="Arial" charset="0"/>
              </a:rPr>
              <a:t>Posso sempre scrivere 4 equazioni, le incognite sono quelle relative all’OE (legate ai fotogrammi) e le coordinate del punto di legame (3 Incognite per ogni punto)</a:t>
            </a:r>
          </a:p>
        </p:txBody>
      </p:sp>
      <p:sp>
        <p:nvSpPr>
          <p:cNvPr id="438280" name="Text Box 8"/>
          <p:cNvSpPr txBox="1">
            <a:spLocks noChangeArrowheads="1"/>
          </p:cNvSpPr>
          <p:nvPr/>
        </p:nvSpPr>
        <p:spPr bwMode="auto">
          <a:xfrm>
            <a:off x="6156325" y="1341438"/>
            <a:ext cx="2808288" cy="1768475"/>
          </a:xfrm>
          <a:prstGeom prst="rect">
            <a:avLst/>
          </a:prstGeom>
          <a:noFill/>
          <a:ln w="9525">
            <a:noFill/>
            <a:miter lim="800000"/>
            <a:headEnd/>
            <a:tailEnd/>
          </a:ln>
          <a:effectLst/>
        </p:spPr>
        <p:txBody>
          <a:bodyPr lIns="90000" tIns="46800" rIns="90000" bIns="46800">
            <a:spAutoFit/>
          </a:bodyPr>
          <a:lstStyle/>
          <a:p>
            <a:pPr algn="ctr" eaLnBrk="1" hangingPunct="1">
              <a:spcBef>
                <a:spcPct val="50000"/>
              </a:spcBef>
              <a:defRPr/>
            </a:pPr>
            <a:r>
              <a:rPr lang="it-IT" sz="2000" b="1">
                <a:solidFill>
                  <a:schemeClr val="folHlink"/>
                </a:solidFill>
                <a:effectLst>
                  <a:outerShdw blurRad="38100" dist="38100" dir="2700000" algn="tl">
                    <a:srgbClr val="000000"/>
                  </a:outerShdw>
                </a:effectLst>
                <a:latin typeface="Arial" charset="0"/>
              </a:rPr>
              <a:t>PARAMETRI OE:</a:t>
            </a:r>
          </a:p>
          <a:p>
            <a:pPr algn="ctr" eaLnBrk="1" hangingPunct="1">
              <a:spcBef>
                <a:spcPct val="50000"/>
              </a:spcBef>
              <a:defRPr/>
            </a:pPr>
            <a:r>
              <a:rPr lang="it-IT" sz="2000" b="1" u="sng">
                <a:solidFill>
                  <a:schemeClr val="folHlink"/>
                </a:solidFill>
                <a:effectLst>
                  <a:outerShdw blurRad="38100" dist="38100" dir="2700000" algn="tl">
                    <a:srgbClr val="000000"/>
                  </a:outerShdw>
                </a:effectLst>
                <a:latin typeface="Arial" charset="0"/>
              </a:rPr>
              <a:t>12 Incognite</a:t>
            </a:r>
          </a:p>
          <a:p>
            <a:pPr algn="ctr" eaLnBrk="1" hangingPunct="1">
              <a:spcBef>
                <a:spcPct val="50000"/>
              </a:spcBef>
              <a:defRPr/>
            </a:pPr>
            <a:r>
              <a:rPr lang="it-IT" sz="2000" b="1" u="sng">
                <a:solidFill>
                  <a:schemeClr val="folHlink"/>
                </a:solidFill>
                <a:effectLst>
                  <a:outerShdw blurRad="38100" dist="38100" dir="2700000" algn="tl">
                    <a:srgbClr val="000000"/>
                  </a:outerShdw>
                </a:effectLst>
                <a:latin typeface="Arial" charset="0"/>
              </a:rPr>
              <a:t>COORDINATE XYZ:</a:t>
            </a:r>
          </a:p>
          <a:p>
            <a:pPr algn="ctr" eaLnBrk="1" hangingPunct="1">
              <a:spcBef>
                <a:spcPct val="50000"/>
              </a:spcBef>
              <a:defRPr/>
            </a:pPr>
            <a:r>
              <a:rPr lang="it-IT" sz="2000" b="1" u="sng">
                <a:solidFill>
                  <a:schemeClr val="folHlink"/>
                </a:solidFill>
                <a:effectLst>
                  <a:outerShdw blurRad="38100" dist="38100" dir="2700000" algn="tl">
                    <a:srgbClr val="000000"/>
                  </a:outerShdw>
                </a:effectLst>
                <a:latin typeface="Arial" charset="0"/>
              </a:rPr>
              <a:t>3 Incognite</a:t>
            </a:r>
          </a:p>
        </p:txBody>
      </p:sp>
      <p:graphicFrame>
        <p:nvGraphicFramePr>
          <p:cNvPr id="10" name="Oggetto 9"/>
          <p:cNvGraphicFramePr>
            <a:graphicFrameLocks noChangeAspect="1"/>
          </p:cNvGraphicFramePr>
          <p:nvPr>
            <p:extLst>
              <p:ext uri="{D42A27DB-BD31-4B8C-83A1-F6EECF244321}">
                <p14:modId xmlns:p14="http://schemas.microsoft.com/office/powerpoint/2010/main" val="3196120488"/>
              </p:ext>
            </p:extLst>
          </p:nvPr>
        </p:nvGraphicFramePr>
        <p:xfrm>
          <a:off x="107504" y="1340768"/>
          <a:ext cx="5760640" cy="1885300"/>
        </p:xfrm>
        <a:graphic>
          <a:graphicData uri="http://schemas.openxmlformats.org/presentationml/2006/ole">
            <mc:AlternateContent xmlns:mc="http://schemas.openxmlformats.org/markup-compatibility/2006">
              <mc:Choice xmlns:v="urn:schemas-microsoft-com:vml" Requires="v">
                <p:oleObj spid="_x0000_s93191" name="Equazione" r:id="rId3" imgW="2793960" imgH="914400" progId="Equation.3">
                  <p:embed/>
                </p:oleObj>
              </mc:Choice>
              <mc:Fallback>
                <p:oleObj name="Equazione" r:id="rId3" imgW="2793960" imgH="914400" progId="Equation.3">
                  <p:embed/>
                  <p:pic>
                    <p:nvPicPr>
                      <p:cNvPr id="3" name="Oggetto 2"/>
                      <p:cNvPicPr/>
                      <p:nvPr/>
                    </p:nvPicPr>
                    <p:blipFill>
                      <a:blip r:embed="rId4"/>
                      <a:stretch>
                        <a:fillRect/>
                      </a:stretch>
                    </p:blipFill>
                    <p:spPr>
                      <a:xfrm>
                        <a:off x="107504" y="1340768"/>
                        <a:ext cx="5760640" cy="1885300"/>
                      </a:xfrm>
                      <a:prstGeom prst="rect">
                        <a:avLst/>
                      </a:prstGeom>
                    </p:spPr>
                  </p:pic>
                </p:oleObj>
              </mc:Fallback>
            </mc:AlternateContent>
          </a:graphicData>
        </a:graphic>
      </p:graphicFrame>
    </p:spTree>
    <p:extLst>
      <p:ext uri="{BB962C8B-B14F-4D97-AF65-F5344CB8AC3E}">
        <p14:creationId xmlns:p14="http://schemas.microsoft.com/office/powerpoint/2010/main" val="2417651048"/>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023F04E6-FA7D-4078-BE0C-14893F6F61BA}" type="slidenum">
              <a:rPr lang="it-IT" altLang="it-IT" smtClean="0"/>
              <a:pPr eaLnBrk="1" hangingPunct="1">
                <a:defRPr/>
              </a:pPr>
              <a:t>15</a:t>
            </a:fld>
            <a:endParaRPr lang="it-IT" altLang="it-IT" smtClean="0"/>
          </a:p>
        </p:txBody>
      </p:sp>
      <p:sp>
        <p:nvSpPr>
          <p:cNvPr id="418818" name="Rectangle 2"/>
          <p:cNvSpPr>
            <a:spLocks noGrp="1" noChangeArrowheads="1"/>
          </p:cNvSpPr>
          <p:nvPr>
            <p:ph type="title"/>
          </p:nvPr>
        </p:nvSpPr>
        <p:spPr/>
        <p:txBody>
          <a:bodyPr/>
          <a:lstStyle/>
          <a:p>
            <a:pPr eaLnBrk="1" hangingPunct="1">
              <a:defRPr/>
            </a:pPr>
            <a:r>
              <a:rPr lang="it-IT" smtClean="0"/>
              <a:t>ORIENTAMENTO ESTERNO</a:t>
            </a:r>
          </a:p>
        </p:txBody>
      </p:sp>
      <p:sp>
        <p:nvSpPr>
          <p:cNvPr id="418822" name="Rectangle 6"/>
          <p:cNvSpPr>
            <a:spLocks noGrp="1" noChangeArrowheads="1"/>
          </p:cNvSpPr>
          <p:nvPr>
            <p:ph type="body" sz="half" idx="1"/>
          </p:nvPr>
        </p:nvSpPr>
        <p:spPr>
          <a:xfrm>
            <a:off x="0" y="3213100"/>
            <a:ext cx="8964613" cy="1187450"/>
          </a:xfrm>
        </p:spPr>
        <p:txBody>
          <a:bodyPr>
            <a:spAutoFit/>
          </a:bodyPr>
          <a:lstStyle/>
          <a:p>
            <a:pPr marL="0" indent="0" eaLnBrk="1" hangingPunct="1">
              <a:buFont typeface="Wingdings" panose="05000000000000000000" pitchFamily="2" charset="2"/>
              <a:buNone/>
              <a:defRPr/>
            </a:pPr>
            <a:r>
              <a:rPr lang="it-IT" sz="2400" smtClean="0"/>
              <a:t>Analiticamente: E’ possibile invertire le equazioni di collinearità una volta che si dispone di un numero di equazioni maggiore al numero delle incognite.</a:t>
            </a:r>
          </a:p>
        </p:txBody>
      </p:sp>
      <p:pic>
        <p:nvPicPr>
          <p:cNvPr id="10245" name="Picture 4" descr="questionmark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92150"/>
            <a:ext cx="7191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5"/>
          <p:cNvSpPr txBox="1">
            <a:spLocks noChangeArrowheads="1"/>
          </p:cNvSpPr>
          <p:nvPr/>
        </p:nvSpPr>
        <p:spPr bwMode="auto">
          <a:xfrm>
            <a:off x="827088" y="620713"/>
            <a:ext cx="8137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400"/>
              <a:t>Come facciamo a determinare i parametri di orientamento esterno ci ciascun fotogramma?</a:t>
            </a:r>
          </a:p>
        </p:txBody>
      </p:sp>
      <p:graphicFrame>
        <p:nvGraphicFramePr>
          <p:cNvPr id="418851" name="Group 35"/>
          <p:cNvGraphicFramePr>
            <a:graphicFrameLocks noGrp="1"/>
          </p:cNvGraphicFramePr>
          <p:nvPr>
            <p:ph sz="half" idx="2"/>
          </p:nvPr>
        </p:nvGraphicFramePr>
        <p:xfrm>
          <a:off x="107950" y="4448175"/>
          <a:ext cx="8928100" cy="1862139"/>
        </p:xfrm>
        <a:graphic>
          <a:graphicData uri="http://schemas.openxmlformats.org/drawingml/2006/table">
            <a:tbl>
              <a:tblPr/>
              <a:tblGrid>
                <a:gridCol w="5715000">
                  <a:extLst>
                    <a:ext uri="{9D8B030D-6E8A-4147-A177-3AD203B41FA5}">
                      <a16:colId xmlns:a16="http://schemas.microsoft.com/office/drawing/2014/main" val="20000"/>
                    </a:ext>
                  </a:extLst>
                </a:gridCol>
                <a:gridCol w="3213100">
                  <a:extLst>
                    <a:ext uri="{9D8B030D-6E8A-4147-A177-3AD203B41FA5}">
                      <a16:colId xmlns:a16="http://schemas.microsoft.com/office/drawing/2014/main" val="20001"/>
                    </a:ext>
                  </a:extLst>
                </a:gridCol>
              </a:tblGrid>
              <a:tr h="45932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it-IT" sz="2400" b="0" i="0" u="none" strike="noStrike" cap="none" normalizeH="0" baseline="0" smtClean="0">
                          <a:ln>
                            <a:noFill/>
                          </a:ln>
                          <a:solidFill>
                            <a:schemeClr val="tx1"/>
                          </a:solidFill>
                          <a:effectLst>
                            <a:outerShdw blurRad="38100" dist="38100" dir="2700000" algn="tl">
                              <a:srgbClr val="000000"/>
                            </a:outerShdw>
                          </a:effectLst>
                          <a:latin typeface="Arial" charset="0"/>
                        </a:rPr>
                        <a:t>Ogni punto misurato su un fotogramma</a:t>
                      </a:r>
                    </a:p>
                  </a:txBody>
                  <a:tcPr marL="90000" marR="90000" marT="46782" marB="467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it-IT" sz="2400" b="0" i="0" u="none" strike="noStrike" cap="none" normalizeH="0" baseline="0" smtClean="0">
                          <a:ln>
                            <a:noFill/>
                          </a:ln>
                          <a:solidFill>
                            <a:schemeClr val="tx1"/>
                          </a:solidFill>
                          <a:effectLst>
                            <a:outerShdw blurRad="38100" dist="38100" dir="2700000" algn="tl">
                              <a:srgbClr val="000000"/>
                            </a:outerShdw>
                          </a:effectLst>
                          <a:latin typeface="Arial" charset="0"/>
                        </a:rPr>
                        <a:t>2 Equazioni (coll.)</a:t>
                      </a:r>
                    </a:p>
                  </a:txBody>
                  <a:tcPr marL="90000" marR="90000" marT="46782" marB="467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019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it-IT" sz="2400" b="0" i="0" u="none" strike="noStrike" cap="none" normalizeH="0" baseline="0" smtClean="0">
                          <a:ln>
                            <a:noFill/>
                          </a:ln>
                          <a:solidFill>
                            <a:schemeClr val="tx1"/>
                          </a:solidFill>
                          <a:effectLst>
                            <a:outerShdw blurRad="38100" dist="38100" dir="2700000" algn="tl">
                              <a:srgbClr val="000000"/>
                            </a:outerShdw>
                          </a:effectLst>
                          <a:latin typeface="Arial" charset="0"/>
                        </a:rPr>
                        <a:t>Ogni punto terreno considerato</a:t>
                      </a:r>
                    </a:p>
                  </a:txBody>
                  <a:tcPr marL="90000" marR="90000" marT="46782" marB="467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it-IT" sz="2400" b="0" i="0" u="none" strike="noStrike" cap="none" normalizeH="0" baseline="0" smtClean="0">
                          <a:ln>
                            <a:noFill/>
                          </a:ln>
                          <a:solidFill>
                            <a:schemeClr val="tx1"/>
                          </a:solidFill>
                          <a:effectLst>
                            <a:outerShdw blurRad="38100" dist="38100" dir="2700000" algn="tl">
                              <a:srgbClr val="000000"/>
                            </a:outerShdw>
                          </a:effectLst>
                          <a:latin typeface="Arial" charset="0"/>
                        </a:rPr>
                        <a:t>3 Incognite (XYZ)</a:t>
                      </a:r>
                    </a:p>
                  </a:txBody>
                  <a:tcPr marL="90000" marR="90000" marT="46782" marB="467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130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it-IT" sz="2400" b="0" i="0" u="none" strike="noStrike" cap="none" normalizeH="0" baseline="0" smtClean="0">
                          <a:ln>
                            <a:noFill/>
                          </a:ln>
                          <a:solidFill>
                            <a:schemeClr val="tx1"/>
                          </a:solidFill>
                          <a:effectLst>
                            <a:outerShdw blurRad="38100" dist="38100" dir="2700000" algn="tl">
                              <a:srgbClr val="000000"/>
                            </a:outerShdw>
                          </a:effectLst>
                          <a:latin typeface="Arial" charset="0"/>
                        </a:rPr>
                        <a:t>Ogni fotogramma utilizzato</a:t>
                      </a:r>
                    </a:p>
                  </a:txBody>
                  <a:tcPr marL="90000" marR="90000" marT="46782" marB="467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it-IT" sz="2400" b="0" i="0" u="none" strike="noStrike" cap="none" normalizeH="0" baseline="0" smtClean="0">
                          <a:ln>
                            <a:noFill/>
                          </a:ln>
                          <a:solidFill>
                            <a:schemeClr val="tx1"/>
                          </a:solidFill>
                          <a:effectLst>
                            <a:outerShdw blurRad="38100" dist="38100" dir="2700000" algn="tl">
                              <a:srgbClr val="000000"/>
                            </a:outerShdw>
                          </a:effectLst>
                          <a:latin typeface="Arial" charset="0"/>
                        </a:rPr>
                        <a:t>6 Incognite (O.E.)</a:t>
                      </a:r>
                    </a:p>
                  </a:txBody>
                  <a:tcPr marL="90000" marR="90000" marT="46782" marB="467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130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it-IT" sz="2400" b="0" i="0" u="none" strike="noStrike" cap="none" normalizeH="0" baseline="0" smtClean="0">
                          <a:ln>
                            <a:noFill/>
                          </a:ln>
                          <a:solidFill>
                            <a:schemeClr val="tx1"/>
                          </a:solidFill>
                          <a:effectLst>
                            <a:outerShdw blurRad="38100" dist="38100" dir="2700000" algn="tl">
                              <a:srgbClr val="000000"/>
                            </a:outerShdw>
                          </a:effectLst>
                          <a:latin typeface="Arial" charset="0"/>
                        </a:rPr>
                        <a:t>Ogni fotocamera utilizzata</a:t>
                      </a:r>
                    </a:p>
                  </a:txBody>
                  <a:tcPr marL="90000" marR="90000" marT="46782" marB="467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it-IT" sz="2400" b="0" i="0" u="none" strike="noStrike" cap="none" normalizeH="0" baseline="0" smtClean="0">
                          <a:ln>
                            <a:noFill/>
                          </a:ln>
                          <a:solidFill>
                            <a:schemeClr val="tx1"/>
                          </a:solidFill>
                          <a:effectLst>
                            <a:outerShdw blurRad="38100" dist="38100" dir="2700000" algn="tl">
                              <a:srgbClr val="000000"/>
                            </a:outerShdw>
                          </a:effectLst>
                          <a:latin typeface="Arial" charset="0"/>
                        </a:rPr>
                        <a:t>3+ Incognite (O.I.)</a:t>
                      </a:r>
                    </a:p>
                  </a:txBody>
                  <a:tcPr marL="90000" marR="90000" marT="46782" marB="467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9" name="Oggetto 8"/>
          <p:cNvGraphicFramePr>
            <a:graphicFrameLocks noChangeAspect="1"/>
          </p:cNvGraphicFramePr>
          <p:nvPr>
            <p:extLst>
              <p:ext uri="{D42A27DB-BD31-4B8C-83A1-F6EECF244321}">
                <p14:modId xmlns:p14="http://schemas.microsoft.com/office/powerpoint/2010/main" val="4279987178"/>
              </p:ext>
            </p:extLst>
          </p:nvPr>
        </p:nvGraphicFramePr>
        <p:xfrm>
          <a:off x="1503773" y="1507332"/>
          <a:ext cx="5957066" cy="1609725"/>
        </p:xfrm>
        <a:graphic>
          <a:graphicData uri="http://schemas.openxmlformats.org/presentationml/2006/ole">
            <mc:AlternateContent xmlns:mc="http://schemas.openxmlformats.org/markup-compatibility/2006">
              <mc:Choice xmlns:v="urn:schemas-microsoft-com:vml" Requires="v">
                <p:oleObj spid="_x0000_s88071" name="Equazione" r:id="rId4" imgW="3288960" imgH="888840" progId="Equation.3">
                  <p:embed/>
                </p:oleObj>
              </mc:Choice>
              <mc:Fallback>
                <p:oleObj name="Equazione" r:id="rId4" imgW="3288960" imgH="888840" progId="Equation.3">
                  <p:embed/>
                  <p:pic>
                    <p:nvPicPr>
                      <p:cNvPr id="2" name="Oggetto 1"/>
                      <p:cNvPicPr/>
                      <p:nvPr/>
                    </p:nvPicPr>
                    <p:blipFill>
                      <a:blip r:embed="rId5"/>
                      <a:stretch>
                        <a:fillRect/>
                      </a:stretch>
                    </p:blipFill>
                    <p:spPr>
                      <a:xfrm>
                        <a:off x="1503773" y="1507332"/>
                        <a:ext cx="5957066" cy="1609725"/>
                      </a:xfrm>
                      <a:prstGeom prst="rect">
                        <a:avLst/>
                      </a:prstGeom>
                    </p:spPr>
                  </p:pic>
                </p:oleObj>
              </mc:Fallback>
            </mc:AlternateContent>
          </a:graphicData>
        </a:graphic>
      </p:graphicFrame>
    </p:spTree>
    <p:extLst>
      <p:ext uri="{BB962C8B-B14F-4D97-AF65-F5344CB8AC3E}">
        <p14:creationId xmlns:p14="http://schemas.microsoft.com/office/powerpoint/2010/main" val="360831906"/>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44E93553-7AFA-4833-8C37-361B49782401}" type="slidenum">
              <a:rPr lang="it-IT" altLang="it-IT" smtClean="0"/>
              <a:pPr eaLnBrk="1" hangingPunct="1">
                <a:defRPr/>
              </a:pPr>
              <a:t>16</a:t>
            </a:fld>
            <a:endParaRPr lang="it-IT" altLang="it-IT" smtClean="0"/>
          </a:p>
        </p:txBody>
      </p:sp>
      <p:sp>
        <p:nvSpPr>
          <p:cNvPr id="420866" name="Rectangle 2"/>
          <p:cNvSpPr>
            <a:spLocks noGrp="1" noChangeArrowheads="1"/>
          </p:cNvSpPr>
          <p:nvPr>
            <p:ph type="title"/>
          </p:nvPr>
        </p:nvSpPr>
        <p:spPr/>
        <p:txBody>
          <a:bodyPr/>
          <a:lstStyle/>
          <a:p>
            <a:pPr eaLnBrk="1" hangingPunct="1">
              <a:defRPr/>
            </a:pPr>
            <a:r>
              <a:rPr lang="it-IT" smtClean="0"/>
              <a:t>TIPOLOGIE DI ORIENTAMENTO</a:t>
            </a:r>
          </a:p>
        </p:txBody>
      </p:sp>
      <p:graphicFrame>
        <p:nvGraphicFramePr>
          <p:cNvPr id="420891" name="Group 27"/>
          <p:cNvGraphicFramePr>
            <a:graphicFrameLocks noGrp="1"/>
          </p:cNvGraphicFramePr>
          <p:nvPr>
            <p:ph idx="1"/>
          </p:nvPr>
        </p:nvGraphicFramePr>
        <p:xfrm>
          <a:off x="1042988" y="692150"/>
          <a:ext cx="6551612" cy="1471624"/>
        </p:xfrm>
        <a:graphic>
          <a:graphicData uri="http://schemas.openxmlformats.org/drawingml/2006/table">
            <a:tbl>
              <a:tblPr/>
              <a:tblGrid>
                <a:gridCol w="4194175">
                  <a:extLst>
                    <a:ext uri="{9D8B030D-6E8A-4147-A177-3AD203B41FA5}">
                      <a16:colId xmlns:a16="http://schemas.microsoft.com/office/drawing/2014/main" val="20000"/>
                    </a:ext>
                  </a:extLst>
                </a:gridCol>
                <a:gridCol w="2357437">
                  <a:extLst>
                    <a:ext uri="{9D8B030D-6E8A-4147-A177-3AD203B41FA5}">
                      <a16:colId xmlns:a16="http://schemas.microsoft.com/office/drawing/2014/main" val="20001"/>
                    </a:ext>
                  </a:extLst>
                </a:gridCol>
              </a:tblGrid>
              <a:tr h="36790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it-IT" sz="1800" b="0" i="0" u="none" strike="noStrike" cap="none" normalizeH="0" baseline="0" smtClean="0">
                          <a:ln>
                            <a:noFill/>
                          </a:ln>
                          <a:solidFill>
                            <a:schemeClr val="tx1"/>
                          </a:solidFill>
                          <a:effectLst>
                            <a:outerShdw blurRad="38100" dist="38100" dir="2700000" algn="tl">
                              <a:srgbClr val="000000"/>
                            </a:outerShdw>
                          </a:effectLst>
                          <a:latin typeface="Arial" charset="0"/>
                        </a:rPr>
                        <a:t>Ogni punto misurato su un fotogramma</a:t>
                      </a:r>
                    </a:p>
                  </a:txBody>
                  <a:tcPr marL="90000" marR="90000" marT="46793" marB="46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it-IT" sz="1800" b="0" i="0" u="none" strike="noStrike" cap="none" normalizeH="0" baseline="0" smtClean="0">
                          <a:ln>
                            <a:noFill/>
                          </a:ln>
                          <a:solidFill>
                            <a:schemeClr val="tx1"/>
                          </a:solidFill>
                          <a:effectLst>
                            <a:outerShdw blurRad="38100" dist="38100" dir="2700000" algn="tl">
                              <a:srgbClr val="000000"/>
                            </a:outerShdw>
                          </a:effectLst>
                          <a:latin typeface="Arial" charset="0"/>
                        </a:rPr>
                        <a:t>2 Equazioni (coll.)</a:t>
                      </a:r>
                    </a:p>
                  </a:txBody>
                  <a:tcPr marL="90000" marR="90000" marT="46793" marB="46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790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it-IT" sz="1800" b="0" i="0" u="none" strike="noStrike" cap="none" normalizeH="0" baseline="0" smtClean="0">
                          <a:ln>
                            <a:noFill/>
                          </a:ln>
                          <a:solidFill>
                            <a:schemeClr val="tx1"/>
                          </a:solidFill>
                          <a:effectLst>
                            <a:outerShdw blurRad="38100" dist="38100" dir="2700000" algn="tl">
                              <a:srgbClr val="000000"/>
                            </a:outerShdw>
                          </a:effectLst>
                          <a:latin typeface="Arial" charset="0"/>
                        </a:rPr>
                        <a:t>Ogni punto terreno considerato</a:t>
                      </a:r>
                    </a:p>
                  </a:txBody>
                  <a:tcPr marL="90000" marR="90000" marT="46793" marB="46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it-IT" sz="1800" b="0" i="0" u="none" strike="noStrike" cap="none" normalizeH="0" baseline="0" smtClean="0">
                          <a:ln>
                            <a:noFill/>
                          </a:ln>
                          <a:solidFill>
                            <a:schemeClr val="tx1"/>
                          </a:solidFill>
                          <a:effectLst>
                            <a:outerShdw blurRad="38100" dist="38100" dir="2700000" algn="tl">
                              <a:srgbClr val="000000"/>
                            </a:outerShdw>
                          </a:effectLst>
                          <a:latin typeface="Arial" charset="0"/>
                        </a:rPr>
                        <a:t>3 Incognite (XYZ)</a:t>
                      </a:r>
                    </a:p>
                  </a:txBody>
                  <a:tcPr marL="90000" marR="90000" marT="46793" marB="46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790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it-IT" sz="1800" b="0" i="0" u="none" strike="noStrike" cap="none" normalizeH="0" baseline="0" smtClean="0">
                          <a:ln>
                            <a:noFill/>
                          </a:ln>
                          <a:solidFill>
                            <a:schemeClr val="tx1"/>
                          </a:solidFill>
                          <a:effectLst>
                            <a:outerShdw blurRad="38100" dist="38100" dir="2700000" algn="tl">
                              <a:srgbClr val="000000"/>
                            </a:outerShdw>
                          </a:effectLst>
                          <a:latin typeface="Arial" charset="0"/>
                        </a:rPr>
                        <a:t>Ogni fotogramma utilizzato</a:t>
                      </a:r>
                    </a:p>
                  </a:txBody>
                  <a:tcPr marL="90000" marR="90000" marT="46793" marB="46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it-IT" sz="1800" b="0" i="0" u="none" strike="noStrike" cap="none" normalizeH="0" baseline="0" smtClean="0">
                          <a:ln>
                            <a:noFill/>
                          </a:ln>
                          <a:solidFill>
                            <a:schemeClr val="tx1"/>
                          </a:solidFill>
                          <a:effectLst>
                            <a:outerShdw blurRad="38100" dist="38100" dir="2700000" algn="tl">
                              <a:srgbClr val="000000"/>
                            </a:outerShdw>
                          </a:effectLst>
                          <a:latin typeface="Arial" charset="0"/>
                        </a:rPr>
                        <a:t>6 Incognite (O.E.)</a:t>
                      </a:r>
                    </a:p>
                  </a:txBody>
                  <a:tcPr marL="90000" marR="90000" marT="46793" marB="46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790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it-IT" sz="1800" b="0" i="0" u="none" strike="noStrike" cap="none" normalizeH="0" baseline="0" smtClean="0">
                          <a:ln>
                            <a:noFill/>
                          </a:ln>
                          <a:solidFill>
                            <a:schemeClr val="tx1"/>
                          </a:solidFill>
                          <a:effectLst>
                            <a:outerShdw blurRad="38100" dist="38100" dir="2700000" algn="tl">
                              <a:srgbClr val="000000"/>
                            </a:outerShdw>
                          </a:effectLst>
                          <a:latin typeface="Arial" charset="0"/>
                        </a:rPr>
                        <a:t>Ogni fotocamera utilizzata</a:t>
                      </a:r>
                    </a:p>
                  </a:txBody>
                  <a:tcPr marL="90000" marR="90000" marT="46793" marB="46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it-IT" sz="1800" b="0" i="0" u="none" strike="noStrike" cap="none" normalizeH="0" baseline="0" smtClean="0">
                          <a:ln>
                            <a:noFill/>
                          </a:ln>
                          <a:solidFill>
                            <a:schemeClr val="tx1"/>
                          </a:solidFill>
                          <a:effectLst>
                            <a:outerShdw blurRad="38100" dist="38100" dir="2700000" algn="tl">
                              <a:srgbClr val="000000"/>
                            </a:outerShdw>
                          </a:effectLst>
                          <a:latin typeface="Arial" charset="0"/>
                        </a:rPr>
                        <a:t>3+ Incognite (O. I.)</a:t>
                      </a:r>
                    </a:p>
                  </a:txBody>
                  <a:tcPr marL="90000" marR="90000" marT="46793" marB="46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20892" name="Rectangle 28"/>
          <p:cNvSpPr>
            <a:spLocks noChangeArrowheads="1"/>
          </p:cNvSpPr>
          <p:nvPr/>
        </p:nvSpPr>
        <p:spPr bwMode="auto">
          <a:xfrm>
            <a:off x="0" y="2276475"/>
            <a:ext cx="8964613" cy="3951288"/>
          </a:xfrm>
          <a:prstGeom prst="rect">
            <a:avLst/>
          </a:prstGeom>
          <a:noFill/>
          <a:ln w="9525">
            <a:noFill/>
            <a:miter lim="800000"/>
            <a:headEnd/>
            <a:tailEnd/>
          </a:ln>
          <a:effectLst/>
        </p:spPr>
        <p:txBody>
          <a:bodyPr lIns="90000" tIns="46800" rIns="90000" bIns="46800">
            <a:spAutoFit/>
          </a:bodyPr>
          <a:lstStyle/>
          <a:p>
            <a:pPr indent="450850" algn="ctr" eaLnBrk="1" hangingPunct="1">
              <a:spcBef>
                <a:spcPct val="20000"/>
              </a:spcBef>
              <a:buFont typeface="Wingdings" pitchFamily="2" charset="2"/>
              <a:buNone/>
              <a:defRPr/>
            </a:pPr>
            <a:r>
              <a:rPr lang="it-IT" sz="2400">
                <a:effectLst>
                  <a:outerShdw blurRad="38100" dist="38100" dir="2700000" algn="tl">
                    <a:srgbClr val="000000"/>
                  </a:outerShdw>
                </a:effectLst>
                <a:latin typeface="Arial" charset="0"/>
              </a:rPr>
              <a:t>Un solo fotogramma (RESEZIONE):</a:t>
            </a:r>
          </a:p>
          <a:p>
            <a:pPr indent="450850" algn="ctr" eaLnBrk="1" hangingPunct="1">
              <a:spcBef>
                <a:spcPct val="20000"/>
              </a:spcBef>
              <a:buFont typeface="Wingdings" pitchFamily="2" charset="2"/>
              <a:buNone/>
              <a:defRPr/>
            </a:pPr>
            <a:endParaRPr lang="it-IT" sz="1000">
              <a:effectLst>
                <a:outerShdw blurRad="38100" dist="38100" dir="2700000" algn="tl">
                  <a:srgbClr val="000000"/>
                </a:outerShdw>
              </a:effectLst>
              <a:latin typeface="Arial" charset="0"/>
            </a:endParaRPr>
          </a:p>
          <a:p>
            <a:pPr indent="450850" eaLnBrk="1" hangingPunct="1">
              <a:spcBef>
                <a:spcPct val="20000"/>
              </a:spcBef>
              <a:buFont typeface="Wingdings" pitchFamily="2" charset="2"/>
              <a:buChar char="q"/>
              <a:defRPr/>
            </a:pPr>
            <a:r>
              <a:rPr lang="it-IT" sz="2200">
                <a:effectLst>
                  <a:outerShdw blurRad="38100" dist="38100" dir="2700000" algn="tl">
                    <a:srgbClr val="000000"/>
                  </a:outerShdw>
                </a:effectLst>
                <a:latin typeface="Arial" charset="0"/>
              </a:rPr>
              <a:t>Non ha senso considerare punti terreno di coordinate incognite (aumento solo il numero totale di incognite).</a:t>
            </a:r>
          </a:p>
          <a:p>
            <a:pPr indent="450850" eaLnBrk="1" hangingPunct="1">
              <a:spcBef>
                <a:spcPct val="20000"/>
              </a:spcBef>
              <a:buFont typeface="Wingdings" pitchFamily="2" charset="2"/>
              <a:buChar char="q"/>
              <a:defRPr/>
            </a:pPr>
            <a:endParaRPr lang="it-IT" sz="1000">
              <a:effectLst>
                <a:outerShdw blurRad="38100" dist="38100" dir="2700000" algn="tl">
                  <a:srgbClr val="000000"/>
                </a:outerShdw>
              </a:effectLst>
              <a:latin typeface="Arial" charset="0"/>
            </a:endParaRPr>
          </a:p>
          <a:p>
            <a:pPr indent="450850" eaLnBrk="1" hangingPunct="1">
              <a:spcBef>
                <a:spcPct val="20000"/>
              </a:spcBef>
              <a:buFont typeface="Wingdings" pitchFamily="2" charset="2"/>
              <a:buChar char="q"/>
              <a:defRPr/>
            </a:pPr>
            <a:r>
              <a:rPr lang="it-IT" sz="2200">
                <a:effectLst>
                  <a:outerShdw blurRad="38100" dist="38100" dir="2700000" algn="tl">
                    <a:srgbClr val="000000"/>
                  </a:outerShdw>
                </a:effectLst>
                <a:latin typeface="Arial" charset="0"/>
              </a:rPr>
              <a:t>Ho solo 6 incognite (i 6 parametri di O. E.)</a:t>
            </a:r>
          </a:p>
          <a:p>
            <a:pPr indent="450850" eaLnBrk="1" hangingPunct="1">
              <a:spcBef>
                <a:spcPct val="20000"/>
              </a:spcBef>
              <a:buFont typeface="Wingdings" pitchFamily="2" charset="2"/>
              <a:buChar char="q"/>
              <a:defRPr/>
            </a:pPr>
            <a:endParaRPr lang="it-IT" sz="1000">
              <a:effectLst>
                <a:outerShdw blurRad="38100" dist="38100" dir="2700000" algn="tl">
                  <a:srgbClr val="000000"/>
                </a:outerShdw>
              </a:effectLst>
              <a:latin typeface="Arial" charset="0"/>
            </a:endParaRPr>
          </a:p>
          <a:p>
            <a:pPr indent="450850" eaLnBrk="1" hangingPunct="1">
              <a:spcBef>
                <a:spcPct val="20000"/>
              </a:spcBef>
              <a:buFont typeface="Wingdings" pitchFamily="2" charset="2"/>
              <a:buChar char="q"/>
              <a:defRPr/>
            </a:pPr>
            <a:r>
              <a:rPr lang="it-IT" sz="2200">
                <a:effectLst>
                  <a:outerShdw blurRad="38100" dist="38100" dir="2700000" algn="tl">
                    <a:srgbClr val="000000"/>
                  </a:outerShdw>
                </a:effectLst>
                <a:latin typeface="Arial" charset="0"/>
              </a:rPr>
              <a:t>Mi servono teoricamente solo 3 punti di coordinate terreno note (scrivo 6 equazioni)</a:t>
            </a:r>
          </a:p>
          <a:p>
            <a:pPr indent="450850" eaLnBrk="1" hangingPunct="1">
              <a:spcBef>
                <a:spcPct val="20000"/>
              </a:spcBef>
              <a:buFont typeface="Wingdings" pitchFamily="2" charset="2"/>
              <a:buChar char="q"/>
              <a:defRPr/>
            </a:pPr>
            <a:endParaRPr lang="it-IT" sz="2200">
              <a:effectLst>
                <a:outerShdw blurRad="38100" dist="38100" dir="2700000" algn="tl">
                  <a:srgbClr val="000000"/>
                </a:outerShdw>
              </a:effectLst>
              <a:latin typeface="Arial" charset="0"/>
            </a:endParaRPr>
          </a:p>
          <a:p>
            <a:pPr indent="450850" algn="ct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ATTENZIONE: Le eq. di collinearità non sono lineari quindi con 3 punti non è garantita l’unicità della soluzione.</a:t>
            </a:r>
          </a:p>
        </p:txBody>
      </p:sp>
    </p:spTree>
    <p:extLst>
      <p:ext uri="{BB962C8B-B14F-4D97-AF65-F5344CB8AC3E}">
        <p14:creationId xmlns:p14="http://schemas.microsoft.com/office/powerpoint/2010/main" val="4241310822"/>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9A9DD6AA-5A09-467D-A808-0282B59B90B4}" type="slidenum">
              <a:rPr lang="it-IT" altLang="it-IT" smtClean="0"/>
              <a:pPr eaLnBrk="1" hangingPunct="1">
                <a:defRPr/>
              </a:pPr>
              <a:t>17</a:t>
            </a:fld>
            <a:endParaRPr lang="it-IT" altLang="it-IT" smtClean="0"/>
          </a:p>
        </p:txBody>
      </p:sp>
      <p:sp>
        <p:nvSpPr>
          <p:cNvPr id="423938" name="Rectangle 2"/>
          <p:cNvSpPr>
            <a:spLocks noGrp="1" noChangeArrowheads="1"/>
          </p:cNvSpPr>
          <p:nvPr>
            <p:ph type="title"/>
          </p:nvPr>
        </p:nvSpPr>
        <p:spPr/>
        <p:txBody>
          <a:bodyPr/>
          <a:lstStyle/>
          <a:p>
            <a:pPr eaLnBrk="1" hangingPunct="1">
              <a:defRPr/>
            </a:pPr>
            <a:r>
              <a:rPr lang="it-IT" smtClean="0"/>
              <a:t>TIPOLOGIE DI ORIENTAMENTO</a:t>
            </a:r>
          </a:p>
        </p:txBody>
      </p:sp>
      <p:graphicFrame>
        <p:nvGraphicFramePr>
          <p:cNvPr id="423939" name="Group 3"/>
          <p:cNvGraphicFramePr>
            <a:graphicFrameLocks noGrp="1"/>
          </p:cNvGraphicFramePr>
          <p:nvPr>
            <p:ph idx="1"/>
          </p:nvPr>
        </p:nvGraphicFramePr>
        <p:xfrm>
          <a:off x="1042988" y="692150"/>
          <a:ext cx="6551612" cy="1471624"/>
        </p:xfrm>
        <a:graphic>
          <a:graphicData uri="http://schemas.openxmlformats.org/drawingml/2006/table">
            <a:tbl>
              <a:tblPr/>
              <a:tblGrid>
                <a:gridCol w="4194175">
                  <a:extLst>
                    <a:ext uri="{9D8B030D-6E8A-4147-A177-3AD203B41FA5}">
                      <a16:colId xmlns:a16="http://schemas.microsoft.com/office/drawing/2014/main" val="20000"/>
                    </a:ext>
                  </a:extLst>
                </a:gridCol>
                <a:gridCol w="2357437">
                  <a:extLst>
                    <a:ext uri="{9D8B030D-6E8A-4147-A177-3AD203B41FA5}">
                      <a16:colId xmlns:a16="http://schemas.microsoft.com/office/drawing/2014/main" val="20001"/>
                    </a:ext>
                  </a:extLst>
                </a:gridCol>
              </a:tblGrid>
              <a:tr h="36790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it-IT" sz="1800" b="0" i="0" u="none" strike="noStrike" cap="none" normalizeH="0" baseline="0" smtClean="0">
                          <a:ln>
                            <a:noFill/>
                          </a:ln>
                          <a:solidFill>
                            <a:schemeClr val="tx1"/>
                          </a:solidFill>
                          <a:effectLst>
                            <a:outerShdw blurRad="38100" dist="38100" dir="2700000" algn="tl">
                              <a:srgbClr val="000000"/>
                            </a:outerShdw>
                          </a:effectLst>
                          <a:latin typeface="Arial" charset="0"/>
                        </a:rPr>
                        <a:t>Ogni punto misurato su un fotogramma</a:t>
                      </a:r>
                    </a:p>
                  </a:txBody>
                  <a:tcPr marL="90000" marR="90000" marT="46793" marB="46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it-IT" sz="1800" b="0" i="0" u="none" strike="noStrike" cap="none" normalizeH="0" baseline="0" smtClean="0">
                          <a:ln>
                            <a:noFill/>
                          </a:ln>
                          <a:solidFill>
                            <a:schemeClr val="tx1"/>
                          </a:solidFill>
                          <a:effectLst>
                            <a:outerShdw blurRad="38100" dist="38100" dir="2700000" algn="tl">
                              <a:srgbClr val="000000"/>
                            </a:outerShdw>
                          </a:effectLst>
                          <a:latin typeface="Arial" charset="0"/>
                        </a:rPr>
                        <a:t>2 Equazioni (coll.)</a:t>
                      </a:r>
                    </a:p>
                  </a:txBody>
                  <a:tcPr marL="90000" marR="90000" marT="46793" marB="46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790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it-IT" sz="1800" b="0" i="0" u="none" strike="noStrike" cap="none" normalizeH="0" baseline="0" smtClean="0">
                          <a:ln>
                            <a:noFill/>
                          </a:ln>
                          <a:solidFill>
                            <a:schemeClr val="tx1"/>
                          </a:solidFill>
                          <a:effectLst>
                            <a:outerShdw blurRad="38100" dist="38100" dir="2700000" algn="tl">
                              <a:srgbClr val="000000"/>
                            </a:outerShdw>
                          </a:effectLst>
                          <a:latin typeface="Arial" charset="0"/>
                        </a:rPr>
                        <a:t>Ogni punto terreno considerato</a:t>
                      </a:r>
                    </a:p>
                  </a:txBody>
                  <a:tcPr marL="90000" marR="90000" marT="46793" marB="46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it-IT" sz="1800" b="0" i="0" u="none" strike="noStrike" cap="none" normalizeH="0" baseline="0" smtClean="0">
                          <a:ln>
                            <a:noFill/>
                          </a:ln>
                          <a:solidFill>
                            <a:schemeClr val="tx1"/>
                          </a:solidFill>
                          <a:effectLst>
                            <a:outerShdw blurRad="38100" dist="38100" dir="2700000" algn="tl">
                              <a:srgbClr val="000000"/>
                            </a:outerShdw>
                          </a:effectLst>
                          <a:latin typeface="Arial" charset="0"/>
                        </a:rPr>
                        <a:t>3 Incognite (XYZ)</a:t>
                      </a:r>
                    </a:p>
                  </a:txBody>
                  <a:tcPr marL="90000" marR="90000" marT="46793" marB="46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790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it-IT" sz="1800" b="0" i="0" u="none" strike="noStrike" cap="none" normalizeH="0" baseline="0" smtClean="0">
                          <a:ln>
                            <a:noFill/>
                          </a:ln>
                          <a:solidFill>
                            <a:schemeClr val="tx1"/>
                          </a:solidFill>
                          <a:effectLst>
                            <a:outerShdw blurRad="38100" dist="38100" dir="2700000" algn="tl">
                              <a:srgbClr val="000000"/>
                            </a:outerShdw>
                          </a:effectLst>
                          <a:latin typeface="Arial" charset="0"/>
                        </a:rPr>
                        <a:t>Ogni fotogramma utilizzato</a:t>
                      </a:r>
                    </a:p>
                  </a:txBody>
                  <a:tcPr marL="90000" marR="90000" marT="46793" marB="46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it-IT" sz="1800" b="0" i="0" u="none" strike="noStrike" cap="none" normalizeH="0" baseline="0" smtClean="0">
                          <a:ln>
                            <a:noFill/>
                          </a:ln>
                          <a:solidFill>
                            <a:schemeClr val="tx1"/>
                          </a:solidFill>
                          <a:effectLst>
                            <a:outerShdw blurRad="38100" dist="38100" dir="2700000" algn="tl">
                              <a:srgbClr val="000000"/>
                            </a:outerShdw>
                          </a:effectLst>
                          <a:latin typeface="Arial" charset="0"/>
                        </a:rPr>
                        <a:t>6 Incognite (O.E.)</a:t>
                      </a:r>
                    </a:p>
                  </a:txBody>
                  <a:tcPr marL="90000" marR="90000" marT="46793" marB="46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790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it-IT" sz="1800" b="0" i="0" u="none" strike="noStrike" cap="none" normalizeH="0" baseline="0" smtClean="0">
                          <a:ln>
                            <a:noFill/>
                          </a:ln>
                          <a:solidFill>
                            <a:schemeClr val="tx1"/>
                          </a:solidFill>
                          <a:effectLst>
                            <a:outerShdw blurRad="38100" dist="38100" dir="2700000" algn="tl">
                              <a:srgbClr val="000000"/>
                            </a:outerShdw>
                          </a:effectLst>
                          <a:latin typeface="Arial" charset="0"/>
                        </a:rPr>
                        <a:t>Ogni fotocamera utilizzata</a:t>
                      </a:r>
                    </a:p>
                  </a:txBody>
                  <a:tcPr marL="90000" marR="90000" marT="46793" marB="46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it-IT" sz="1800" b="0" i="0" u="none" strike="noStrike" cap="none" normalizeH="0" baseline="0" smtClean="0">
                          <a:ln>
                            <a:noFill/>
                          </a:ln>
                          <a:solidFill>
                            <a:schemeClr val="tx1"/>
                          </a:solidFill>
                          <a:effectLst>
                            <a:outerShdw blurRad="38100" dist="38100" dir="2700000" algn="tl">
                              <a:srgbClr val="000000"/>
                            </a:outerShdw>
                          </a:effectLst>
                          <a:latin typeface="Arial" charset="0"/>
                        </a:rPr>
                        <a:t>3+ Incognite (O. I.)</a:t>
                      </a:r>
                    </a:p>
                  </a:txBody>
                  <a:tcPr marL="90000" marR="90000" marT="46793" marB="46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23956" name="Rectangle 20"/>
          <p:cNvSpPr>
            <a:spLocks noChangeArrowheads="1"/>
          </p:cNvSpPr>
          <p:nvPr/>
        </p:nvSpPr>
        <p:spPr bwMode="auto">
          <a:xfrm>
            <a:off x="0" y="2276475"/>
            <a:ext cx="8964613" cy="3981450"/>
          </a:xfrm>
          <a:prstGeom prst="rect">
            <a:avLst/>
          </a:prstGeom>
          <a:noFill/>
          <a:ln w="9525">
            <a:noFill/>
            <a:miter lim="800000"/>
            <a:headEnd/>
            <a:tailEnd/>
          </a:ln>
          <a:effectLst/>
        </p:spPr>
        <p:txBody>
          <a:bodyPr lIns="90000" tIns="46800" rIns="90000" bIns="46800">
            <a:spAutoFit/>
          </a:bodyPr>
          <a:lstStyle/>
          <a:p>
            <a:pPr indent="450850" algn="ctr" eaLnBrk="1" hangingPunct="1">
              <a:spcBef>
                <a:spcPct val="20000"/>
              </a:spcBef>
              <a:buFont typeface="Wingdings" pitchFamily="2" charset="2"/>
              <a:buNone/>
              <a:defRPr/>
            </a:pPr>
            <a:r>
              <a:rPr lang="it-IT" sz="2400">
                <a:effectLst>
                  <a:outerShdw blurRad="38100" dist="38100" dir="2700000" algn="tl">
                    <a:srgbClr val="000000"/>
                  </a:outerShdw>
                </a:effectLst>
                <a:latin typeface="Arial" charset="0"/>
              </a:rPr>
              <a:t>Due o più fotogrammi (Triangolazione Aerea o TA):</a:t>
            </a:r>
          </a:p>
          <a:p>
            <a:pPr indent="450850" algn="ctr" eaLnBrk="1" hangingPunct="1">
              <a:spcBef>
                <a:spcPct val="20000"/>
              </a:spcBef>
              <a:buFont typeface="Wingdings" pitchFamily="2" charset="2"/>
              <a:buNone/>
              <a:defRPr/>
            </a:pPr>
            <a:endParaRPr lang="it-IT" sz="1000">
              <a:effectLst>
                <a:outerShdw blurRad="38100" dist="38100" dir="2700000" algn="tl">
                  <a:srgbClr val="000000"/>
                </a:outerShdw>
              </a:effectLst>
              <a:latin typeface="Arial" charset="0"/>
            </a:endParaRPr>
          </a:p>
          <a:p>
            <a:pPr indent="450850" eaLnBrk="1" hangingPunct="1">
              <a:spcBef>
                <a:spcPct val="20000"/>
              </a:spcBef>
              <a:buFont typeface="Wingdings" pitchFamily="2" charset="2"/>
              <a:buChar char="q"/>
              <a:defRPr/>
            </a:pPr>
            <a:r>
              <a:rPr lang="it-IT" sz="2200">
                <a:effectLst>
                  <a:outerShdw blurRad="38100" dist="38100" dir="2700000" algn="tl">
                    <a:srgbClr val="000000"/>
                  </a:outerShdw>
                </a:effectLst>
                <a:latin typeface="Arial" charset="0"/>
              </a:rPr>
              <a:t>Ha senso considerare punti terreno di coordinate incognite purché collimati su almeno due fotogrammi (diminuisce il numero totale di incognite).</a:t>
            </a:r>
          </a:p>
          <a:p>
            <a:pPr indent="450850" eaLnBrk="1" hangingPunct="1">
              <a:spcBef>
                <a:spcPct val="20000"/>
              </a:spcBef>
              <a:buFont typeface="Wingdings" pitchFamily="2" charset="2"/>
              <a:buChar char="q"/>
              <a:defRPr/>
            </a:pPr>
            <a:endParaRPr lang="it-IT" sz="1000">
              <a:effectLst>
                <a:outerShdw blurRad="38100" dist="38100" dir="2700000" algn="tl">
                  <a:srgbClr val="000000"/>
                </a:outerShdw>
              </a:effectLst>
              <a:latin typeface="Arial" charset="0"/>
            </a:endParaRPr>
          </a:p>
          <a:p>
            <a:pPr indent="450850" eaLnBrk="1" hangingPunct="1">
              <a:spcBef>
                <a:spcPct val="20000"/>
              </a:spcBef>
              <a:buFont typeface="Wingdings" pitchFamily="2" charset="2"/>
              <a:buChar char="q"/>
              <a:defRPr/>
            </a:pPr>
            <a:r>
              <a:rPr lang="it-IT" sz="2200">
                <a:effectLst>
                  <a:outerShdw blurRad="38100" dist="38100" dir="2700000" algn="tl">
                    <a:srgbClr val="000000"/>
                  </a:outerShdw>
                </a:effectLst>
                <a:latin typeface="Arial" charset="0"/>
              </a:rPr>
              <a:t>Ho 6*n incognite (n = numero fotogrammi)</a:t>
            </a:r>
          </a:p>
          <a:p>
            <a:pPr indent="450850" eaLnBrk="1" hangingPunct="1">
              <a:spcBef>
                <a:spcPct val="20000"/>
              </a:spcBef>
              <a:buFont typeface="Wingdings" pitchFamily="2" charset="2"/>
              <a:buChar char="q"/>
              <a:defRPr/>
            </a:pPr>
            <a:endParaRPr lang="it-IT" sz="1000">
              <a:effectLst>
                <a:outerShdw blurRad="38100" dist="38100" dir="2700000" algn="tl">
                  <a:srgbClr val="000000"/>
                </a:outerShdw>
              </a:effectLst>
              <a:latin typeface="Arial" charset="0"/>
            </a:endParaRPr>
          </a:p>
          <a:p>
            <a:pPr indent="450850" eaLnBrk="1" hangingPunct="1">
              <a:spcBef>
                <a:spcPct val="20000"/>
              </a:spcBef>
              <a:buFont typeface="Wingdings" pitchFamily="2" charset="2"/>
              <a:buChar char="q"/>
              <a:defRPr/>
            </a:pPr>
            <a:r>
              <a:rPr lang="it-IT" sz="2200">
                <a:effectLst>
                  <a:outerShdw blurRad="38100" dist="38100" dir="2700000" algn="tl">
                    <a:srgbClr val="000000"/>
                  </a:outerShdw>
                </a:effectLst>
                <a:latin typeface="Arial" charset="0"/>
              </a:rPr>
              <a:t>Il numero di equazioni deve essere maggiore o uguale al numero di incognite</a:t>
            </a:r>
          </a:p>
          <a:p>
            <a:pPr indent="450850" eaLnBrk="1" hangingPunct="1">
              <a:spcBef>
                <a:spcPct val="20000"/>
              </a:spcBef>
              <a:buFont typeface="Wingdings" pitchFamily="2" charset="2"/>
              <a:buChar char="q"/>
              <a:defRPr/>
            </a:pPr>
            <a:endParaRPr lang="it-IT" sz="2200">
              <a:effectLst>
                <a:outerShdw blurRad="38100" dist="38100" dir="2700000" algn="tl">
                  <a:srgbClr val="000000"/>
                </a:outerShdw>
              </a:effectLst>
              <a:latin typeface="Arial" charset="0"/>
            </a:endParaRPr>
          </a:p>
          <a:p>
            <a:pPr indent="450850" algn="ct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ATTENZIONE: Anche in questo caso posso avere situazioni di ambiguità</a:t>
            </a:r>
          </a:p>
        </p:txBody>
      </p:sp>
    </p:spTree>
    <p:extLst>
      <p:ext uri="{BB962C8B-B14F-4D97-AF65-F5344CB8AC3E}">
        <p14:creationId xmlns:p14="http://schemas.microsoft.com/office/powerpoint/2010/main" val="927710120"/>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4FC59E4F-DFA7-4ACA-92F3-225B277A43C3}" type="slidenum">
              <a:rPr lang="it-IT" altLang="it-IT" smtClean="0"/>
              <a:pPr eaLnBrk="1" hangingPunct="1">
                <a:defRPr/>
              </a:pPr>
              <a:t>18</a:t>
            </a:fld>
            <a:endParaRPr lang="it-IT" altLang="it-IT" smtClean="0"/>
          </a:p>
        </p:txBody>
      </p:sp>
      <p:sp>
        <p:nvSpPr>
          <p:cNvPr id="439298" name="Rectangle 2"/>
          <p:cNvSpPr>
            <a:spLocks noGrp="1" noChangeArrowheads="1"/>
          </p:cNvSpPr>
          <p:nvPr>
            <p:ph type="title"/>
          </p:nvPr>
        </p:nvSpPr>
        <p:spPr/>
        <p:txBody>
          <a:bodyPr/>
          <a:lstStyle/>
          <a:p>
            <a:pPr eaLnBrk="1" hangingPunct="1">
              <a:defRPr/>
            </a:pPr>
            <a:r>
              <a:rPr lang="it-IT" smtClean="0"/>
              <a:t>ORIENTAMENTO (1 PASSO)</a:t>
            </a:r>
          </a:p>
        </p:txBody>
      </p:sp>
      <p:sp>
        <p:nvSpPr>
          <p:cNvPr id="439299" name="Rectangle 3"/>
          <p:cNvSpPr>
            <a:spLocks noGrp="1" noChangeArrowheads="1"/>
          </p:cNvSpPr>
          <p:nvPr>
            <p:ph type="body" sz="half" idx="1"/>
          </p:nvPr>
        </p:nvSpPr>
        <p:spPr>
          <a:xfrm>
            <a:off x="107950" y="690563"/>
            <a:ext cx="8928100" cy="1658937"/>
          </a:xfrm>
        </p:spPr>
        <p:txBody>
          <a:bodyPr/>
          <a:lstStyle/>
          <a:p>
            <a:pPr marL="0" indent="0" eaLnBrk="1" hangingPunct="1">
              <a:buFont typeface="Wingdings" panose="05000000000000000000" pitchFamily="2" charset="2"/>
              <a:buNone/>
              <a:defRPr/>
            </a:pPr>
            <a:r>
              <a:rPr lang="it-IT" sz="2400" smtClean="0"/>
              <a:t>Noti un numero di punti d’appoggio e punti di legame sufficiente (numero di equazioni maggiore o uguale al numero di incognite) posso generare un sistema a minimi quadrati e stimare i parametri ottimali.</a:t>
            </a:r>
          </a:p>
        </p:txBody>
      </p:sp>
      <p:sp>
        <p:nvSpPr>
          <p:cNvPr id="439306" name="Rectangle 10"/>
          <p:cNvSpPr>
            <a:spLocks noChangeArrowheads="1"/>
          </p:cNvSpPr>
          <p:nvPr/>
        </p:nvSpPr>
        <p:spPr bwMode="auto">
          <a:xfrm>
            <a:off x="107950" y="4149725"/>
            <a:ext cx="8928100" cy="1658938"/>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400">
                <a:effectLst>
                  <a:outerShdw blurRad="38100" dist="38100" dir="2700000" algn="tl">
                    <a:srgbClr val="000000"/>
                  </a:outerShdw>
                </a:effectLst>
                <a:latin typeface="Arial" charset="0"/>
              </a:rPr>
              <a:t>La procedura avviene in un singolo passaggio, andando a scrivere per ciascun punto su ciascun fotogramma le due equazioni di collinearità e considerando come incognite oltre che i parametri di OE anche le coordinate dei punti di legame e dei punti d’appoggio incompleti.</a:t>
            </a:r>
          </a:p>
        </p:txBody>
      </p:sp>
      <p:graphicFrame>
        <p:nvGraphicFramePr>
          <p:cNvPr id="3" name="Oggetto 2"/>
          <p:cNvGraphicFramePr>
            <a:graphicFrameLocks noChangeAspect="1"/>
          </p:cNvGraphicFramePr>
          <p:nvPr>
            <p:extLst>
              <p:ext uri="{D42A27DB-BD31-4B8C-83A1-F6EECF244321}">
                <p14:modId xmlns:p14="http://schemas.microsoft.com/office/powerpoint/2010/main" val="899230320"/>
              </p:ext>
            </p:extLst>
          </p:nvPr>
        </p:nvGraphicFramePr>
        <p:xfrm>
          <a:off x="971600" y="2364972"/>
          <a:ext cx="6552728" cy="1872208"/>
        </p:xfrm>
        <a:graphic>
          <a:graphicData uri="http://schemas.openxmlformats.org/presentationml/2006/ole">
            <mc:AlternateContent xmlns:mc="http://schemas.openxmlformats.org/markup-compatibility/2006">
              <mc:Choice xmlns:v="urn:schemas-microsoft-com:vml" Requires="v">
                <p:oleObj spid="_x0000_s94215" name="Equazione" r:id="rId3" imgW="3111480" imgH="888840" progId="Equation.3">
                  <p:embed/>
                </p:oleObj>
              </mc:Choice>
              <mc:Fallback>
                <p:oleObj name="Equazione" r:id="rId3" imgW="3111480" imgH="888840" progId="Equation.3">
                  <p:embed/>
                  <p:pic>
                    <p:nvPicPr>
                      <p:cNvPr id="0" name=""/>
                      <p:cNvPicPr/>
                      <p:nvPr/>
                    </p:nvPicPr>
                    <p:blipFill>
                      <a:blip r:embed="rId4"/>
                      <a:stretch>
                        <a:fillRect/>
                      </a:stretch>
                    </p:blipFill>
                    <p:spPr>
                      <a:xfrm>
                        <a:off x="971600" y="2364972"/>
                        <a:ext cx="6552728" cy="1872208"/>
                      </a:xfrm>
                      <a:prstGeom prst="rect">
                        <a:avLst/>
                      </a:prstGeom>
                    </p:spPr>
                  </p:pic>
                </p:oleObj>
              </mc:Fallback>
            </mc:AlternateContent>
          </a:graphicData>
        </a:graphic>
      </p:graphicFrame>
    </p:spTree>
    <p:extLst>
      <p:ext uri="{BB962C8B-B14F-4D97-AF65-F5344CB8AC3E}">
        <p14:creationId xmlns:p14="http://schemas.microsoft.com/office/powerpoint/2010/main" val="1898334377"/>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E40E395C-9389-4B56-9D92-FBD20ADB56C2}" type="slidenum">
              <a:rPr lang="it-IT" altLang="it-IT" smtClean="0"/>
              <a:pPr eaLnBrk="1" hangingPunct="1">
                <a:defRPr/>
              </a:pPr>
              <a:t>1</a:t>
            </a:fld>
            <a:endParaRPr lang="it-IT" altLang="it-IT" smtClean="0"/>
          </a:p>
        </p:txBody>
      </p:sp>
      <p:sp>
        <p:nvSpPr>
          <p:cNvPr id="415746" name="Rectangle 2"/>
          <p:cNvSpPr>
            <a:spLocks noGrp="1" noChangeArrowheads="1"/>
          </p:cNvSpPr>
          <p:nvPr>
            <p:ph type="title"/>
          </p:nvPr>
        </p:nvSpPr>
        <p:spPr/>
        <p:txBody>
          <a:bodyPr/>
          <a:lstStyle/>
          <a:p>
            <a:pPr eaLnBrk="1" hangingPunct="1">
              <a:defRPr/>
            </a:pPr>
            <a:r>
              <a:rPr lang="it-IT" smtClean="0"/>
              <a:t>SOMMARIO</a:t>
            </a:r>
          </a:p>
        </p:txBody>
      </p:sp>
      <p:sp>
        <p:nvSpPr>
          <p:cNvPr id="415747" name="Rectangle 3"/>
          <p:cNvSpPr>
            <a:spLocks noGrp="1" noChangeArrowheads="1"/>
          </p:cNvSpPr>
          <p:nvPr>
            <p:ph type="body" idx="1"/>
          </p:nvPr>
        </p:nvSpPr>
        <p:spPr/>
        <p:txBody>
          <a:bodyPr/>
          <a:lstStyle/>
          <a:p>
            <a:pPr eaLnBrk="1" hangingPunct="1">
              <a:defRPr/>
            </a:pPr>
            <a:r>
              <a:rPr lang="it-IT" sz="2600" dirty="0" smtClean="0"/>
              <a:t>Orientamento esterno dei fotogrammi</a:t>
            </a:r>
          </a:p>
          <a:p>
            <a:pPr eaLnBrk="1" hangingPunct="1">
              <a:defRPr/>
            </a:pPr>
            <a:endParaRPr lang="it-IT" sz="2600" dirty="0" smtClean="0"/>
          </a:p>
          <a:p>
            <a:pPr eaLnBrk="1" hangingPunct="1">
              <a:defRPr/>
            </a:pPr>
            <a:r>
              <a:rPr lang="it-IT" sz="2600" dirty="0" smtClean="0"/>
              <a:t>Orientamento di un singolo fotogramma (Resezione)</a:t>
            </a:r>
          </a:p>
          <a:p>
            <a:pPr eaLnBrk="1" hangingPunct="1">
              <a:defRPr/>
            </a:pPr>
            <a:endParaRPr lang="it-IT" sz="2600" dirty="0" smtClean="0"/>
          </a:p>
          <a:p>
            <a:pPr eaLnBrk="1" hangingPunct="1">
              <a:defRPr/>
            </a:pPr>
            <a:r>
              <a:rPr lang="it-IT" sz="2600" dirty="0" smtClean="0"/>
              <a:t>Triangolazione di due o più fotogrammi</a:t>
            </a:r>
          </a:p>
          <a:p>
            <a:pPr lvl="1" eaLnBrk="1" hangingPunct="1">
              <a:defRPr/>
            </a:pPr>
            <a:r>
              <a:rPr lang="it-IT" sz="2400" dirty="0" smtClean="0"/>
              <a:t>Triangolazione aerea a stelle proiettive</a:t>
            </a:r>
          </a:p>
          <a:p>
            <a:pPr lvl="1" eaLnBrk="1" hangingPunct="1">
              <a:defRPr/>
            </a:pPr>
            <a:r>
              <a:rPr lang="it-IT" sz="2400" dirty="0" smtClean="0"/>
              <a:t>Orientamento Assoluto</a:t>
            </a:r>
          </a:p>
          <a:p>
            <a:pPr lvl="1" eaLnBrk="1" hangingPunct="1">
              <a:defRPr/>
            </a:pPr>
            <a:r>
              <a:rPr lang="it-IT" sz="2400" dirty="0" smtClean="0"/>
              <a:t>Orientamento Relativo</a:t>
            </a:r>
          </a:p>
          <a:p>
            <a:pPr lvl="1" eaLnBrk="1" hangingPunct="1">
              <a:defRPr/>
            </a:pPr>
            <a:r>
              <a:rPr lang="it-IT" sz="2400" dirty="0" smtClean="0"/>
              <a:t>Triangolazione aerea a modelli indipendenti</a:t>
            </a:r>
          </a:p>
          <a:p>
            <a:pPr eaLnBrk="1" hangingPunct="1">
              <a:defRPr/>
            </a:pPr>
            <a:endParaRPr lang="it-IT" sz="2600" dirty="0" smtClean="0"/>
          </a:p>
          <a:p>
            <a:pPr eaLnBrk="1" hangingPunct="1">
              <a:defRPr/>
            </a:pPr>
            <a:endParaRPr lang="it-IT" sz="2600" dirty="0" smtClean="0"/>
          </a:p>
        </p:txBody>
      </p:sp>
    </p:spTree>
    <p:extLst>
      <p:ext uri="{BB962C8B-B14F-4D97-AF65-F5344CB8AC3E}">
        <p14:creationId xmlns:p14="http://schemas.microsoft.com/office/powerpoint/2010/main" val="2906387923"/>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7DE6C556-74F3-4F03-9096-CD9797FB8491}" type="slidenum">
              <a:rPr lang="it-IT" altLang="it-IT" smtClean="0"/>
              <a:pPr eaLnBrk="1" hangingPunct="1">
                <a:defRPr/>
              </a:pPr>
              <a:t>19</a:t>
            </a:fld>
            <a:endParaRPr lang="it-IT" altLang="it-IT" smtClean="0"/>
          </a:p>
        </p:txBody>
      </p:sp>
      <p:sp>
        <p:nvSpPr>
          <p:cNvPr id="440322" name="Rectangle 2"/>
          <p:cNvSpPr>
            <a:spLocks noGrp="1" noChangeArrowheads="1"/>
          </p:cNvSpPr>
          <p:nvPr>
            <p:ph type="title"/>
          </p:nvPr>
        </p:nvSpPr>
        <p:spPr/>
        <p:txBody>
          <a:bodyPr/>
          <a:lstStyle/>
          <a:p>
            <a:pPr eaLnBrk="1" hangingPunct="1">
              <a:defRPr/>
            </a:pPr>
            <a:r>
              <a:rPr lang="it-IT" smtClean="0"/>
              <a:t>TRIANGOLAZIONE AEREA A STELLE PROIETTIVE</a:t>
            </a:r>
          </a:p>
        </p:txBody>
      </p:sp>
      <p:sp>
        <p:nvSpPr>
          <p:cNvPr id="440323" name="Rectangle 3"/>
          <p:cNvSpPr>
            <a:spLocks noGrp="1" noChangeArrowheads="1"/>
          </p:cNvSpPr>
          <p:nvPr>
            <p:ph type="body" sz="half" idx="1"/>
          </p:nvPr>
        </p:nvSpPr>
        <p:spPr>
          <a:xfrm>
            <a:off x="107950" y="690563"/>
            <a:ext cx="8928100" cy="5114925"/>
          </a:xfrm>
        </p:spPr>
        <p:txBody>
          <a:bodyPr/>
          <a:lstStyle/>
          <a:p>
            <a:pPr marL="0" indent="355600" eaLnBrk="1" hangingPunct="1">
              <a:buFont typeface="Wingdings" panose="05000000000000000000" pitchFamily="2" charset="2"/>
              <a:buNone/>
              <a:defRPr/>
            </a:pPr>
            <a:r>
              <a:rPr lang="it-IT" sz="2400" smtClean="0"/>
              <a:t>VANTAGGI DELLE STELLE PROIETTIVE:</a:t>
            </a:r>
          </a:p>
          <a:p>
            <a:pPr marL="0" indent="355600" eaLnBrk="1" hangingPunct="1">
              <a:defRPr/>
            </a:pPr>
            <a:r>
              <a:rPr lang="it-IT" sz="2400" smtClean="0"/>
              <a:t>L’orientamento avviene in un singolo passaggio</a:t>
            </a:r>
          </a:p>
          <a:p>
            <a:pPr marL="0" indent="355600" eaLnBrk="1" hangingPunct="1">
              <a:defRPr/>
            </a:pPr>
            <a:endParaRPr lang="it-IT" sz="2400" smtClean="0"/>
          </a:p>
          <a:p>
            <a:pPr marL="0" indent="355600" eaLnBrk="1" hangingPunct="1">
              <a:defRPr/>
            </a:pPr>
            <a:r>
              <a:rPr lang="it-IT" sz="2400" smtClean="0"/>
              <a:t>Rispetto alla resezione tengo in conto anche del fatto che un</a:t>
            </a:r>
            <a:br>
              <a:rPr lang="it-IT" sz="2400" smtClean="0"/>
            </a:br>
            <a:r>
              <a:rPr lang="it-IT" sz="2400" smtClean="0"/>
              <a:t>punto è visto su più fotogrammi</a:t>
            </a:r>
          </a:p>
          <a:p>
            <a:pPr marL="0" indent="355600" eaLnBrk="1" hangingPunct="1">
              <a:defRPr/>
            </a:pPr>
            <a:endParaRPr lang="it-IT" sz="2400" smtClean="0"/>
          </a:p>
          <a:p>
            <a:pPr marL="0" indent="355600" eaLnBrk="1" hangingPunct="1">
              <a:defRPr/>
            </a:pPr>
            <a:r>
              <a:rPr lang="it-IT" sz="2400" smtClean="0"/>
              <a:t>Posso considerare punti d’appoggio incompleti</a:t>
            </a:r>
          </a:p>
          <a:p>
            <a:pPr marL="0" indent="355600" eaLnBrk="1" hangingPunct="1">
              <a:defRPr/>
            </a:pPr>
            <a:endParaRPr lang="it-IT" sz="2400" smtClean="0"/>
          </a:p>
          <a:p>
            <a:pPr marL="0" indent="355600" eaLnBrk="1" hangingPunct="1">
              <a:defRPr/>
            </a:pPr>
            <a:r>
              <a:rPr lang="it-IT" sz="2400" smtClean="0"/>
              <a:t>Orientamento e restituzione dei punti di legame avvengono contemporaneamente (sono già riferito al sistema terreno)</a:t>
            </a:r>
          </a:p>
          <a:p>
            <a:pPr marL="0" indent="355600" eaLnBrk="1" hangingPunct="1">
              <a:defRPr/>
            </a:pPr>
            <a:endParaRPr lang="it-IT" sz="2400" smtClean="0"/>
          </a:p>
          <a:p>
            <a:pPr marL="0" indent="355600" eaLnBrk="1" hangingPunct="1">
              <a:defRPr/>
            </a:pPr>
            <a:r>
              <a:rPr lang="it-IT" sz="2400" smtClean="0"/>
              <a:t>Posso considerare condizioni aggiuntive (interdistanze, etc.)</a:t>
            </a:r>
          </a:p>
        </p:txBody>
      </p:sp>
      <p:sp>
        <p:nvSpPr>
          <p:cNvPr id="440327" name="Rectangle 7"/>
          <p:cNvSpPr>
            <a:spLocks noChangeArrowheads="1"/>
          </p:cNvSpPr>
          <p:nvPr/>
        </p:nvSpPr>
        <p:spPr bwMode="auto">
          <a:xfrm>
            <a:off x="107950" y="5876925"/>
            <a:ext cx="8928100" cy="360363"/>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400">
                <a:solidFill>
                  <a:schemeClr val="folHlink"/>
                </a:solidFill>
                <a:effectLst>
                  <a:outerShdw blurRad="38100" dist="38100" dir="2700000" algn="tl">
                    <a:srgbClr val="000000"/>
                  </a:outerShdw>
                </a:effectLst>
                <a:latin typeface="Arial" charset="0"/>
              </a:rPr>
              <a:t>N.B. Il metodo è però strettamente analitico</a:t>
            </a:r>
          </a:p>
        </p:txBody>
      </p:sp>
    </p:spTree>
    <p:extLst>
      <p:ext uri="{BB962C8B-B14F-4D97-AF65-F5344CB8AC3E}">
        <p14:creationId xmlns:p14="http://schemas.microsoft.com/office/powerpoint/2010/main" val="3699769442"/>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63ED2B58-66A9-4DE5-92C5-65A089938113}" type="slidenum">
              <a:rPr lang="it-IT" altLang="it-IT" smtClean="0"/>
              <a:pPr eaLnBrk="1" hangingPunct="1">
                <a:defRPr/>
              </a:pPr>
              <a:t>20</a:t>
            </a:fld>
            <a:endParaRPr lang="it-IT" altLang="it-IT" smtClean="0"/>
          </a:p>
        </p:txBody>
      </p:sp>
      <p:sp>
        <p:nvSpPr>
          <p:cNvPr id="470018" name="Rectangle 2"/>
          <p:cNvSpPr>
            <a:spLocks noGrp="1" noChangeArrowheads="1"/>
          </p:cNvSpPr>
          <p:nvPr>
            <p:ph type="title"/>
          </p:nvPr>
        </p:nvSpPr>
        <p:spPr/>
        <p:txBody>
          <a:bodyPr/>
          <a:lstStyle/>
          <a:p>
            <a:pPr eaLnBrk="1" hangingPunct="1">
              <a:defRPr/>
            </a:pPr>
            <a:r>
              <a:rPr lang="it-IT" smtClean="0"/>
              <a:t>TRIANGOLAZIONE FOTOGRAMMETRICA</a:t>
            </a:r>
          </a:p>
        </p:txBody>
      </p:sp>
      <p:sp>
        <p:nvSpPr>
          <p:cNvPr id="470019" name="Rectangle 3"/>
          <p:cNvSpPr>
            <a:spLocks noGrp="1" noChangeArrowheads="1"/>
          </p:cNvSpPr>
          <p:nvPr>
            <p:ph type="body" sz="half" idx="1"/>
          </p:nvPr>
        </p:nvSpPr>
        <p:spPr>
          <a:xfrm>
            <a:off x="107950" y="690563"/>
            <a:ext cx="8928100" cy="1658937"/>
          </a:xfrm>
        </p:spPr>
        <p:txBody>
          <a:bodyPr/>
          <a:lstStyle/>
          <a:p>
            <a:pPr marL="0" indent="0" eaLnBrk="1" hangingPunct="1">
              <a:buFont typeface="Wingdings" panose="05000000000000000000" pitchFamily="2" charset="2"/>
              <a:buNone/>
              <a:defRPr/>
            </a:pPr>
            <a:r>
              <a:rPr lang="it-IT" sz="2400" smtClean="0"/>
              <a:t>Se dispongo di più di due fotogrammi (blocco fotogrammetrico) le relazioni appena viste continuano ad essere valide ma posso avere meno di 3 GCP per coppia di fotogrammi</a:t>
            </a:r>
          </a:p>
        </p:txBody>
      </p:sp>
      <p:pic>
        <p:nvPicPr>
          <p:cNvPr id="2662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916113"/>
            <a:ext cx="424815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0024" name="Rectangle 8"/>
          <p:cNvSpPr>
            <a:spLocks noChangeArrowheads="1"/>
          </p:cNvSpPr>
          <p:nvPr/>
        </p:nvSpPr>
        <p:spPr bwMode="auto">
          <a:xfrm>
            <a:off x="107950" y="4365625"/>
            <a:ext cx="8928100" cy="1943100"/>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400">
                <a:effectLst>
                  <a:outerShdw blurRad="38100" dist="38100" dir="2700000" algn="tl">
                    <a:srgbClr val="000000"/>
                  </a:outerShdw>
                </a:effectLst>
                <a:latin typeface="Arial" charset="0"/>
              </a:rPr>
              <a:t>Si parla allora di Triangolazione Fotogrammetrica (o Aerea).</a:t>
            </a:r>
          </a:p>
          <a:p>
            <a:pPr eaLnBrk="1" hangingPunct="1">
              <a:spcBef>
                <a:spcPct val="20000"/>
              </a:spcBef>
              <a:buFont typeface="Wingdings" pitchFamily="2" charset="2"/>
              <a:buNone/>
              <a:defRPr/>
            </a:pPr>
            <a:r>
              <a:rPr lang="it-IT" sz="2400">
                <a:effectLst>
                  <a:outerShdw blurRad="38100" dist="38100" dir="2700000" algn="tl">
                    <a:srgbClr val="000000"/>
                  </a:outerShdw>
                </a:effectLst>
                <a:latin typeface="Arial" charset="0"/>
              </a:rPr>
              <a:t>Quello che voglio ottenere è:</a:t>
            </a:r>
          </a:p>
          <a:p>
            <a:pPr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   Orientamento di tutti i fotogrammi</a:t>
            </a:r>
          </a:p>
          <a:p>
            <a:pPr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   Coordinate terreno di tutti i punti di legame</a:t>
            </a:r>
          </a:p>
        </p:txBody>
      </p:sp>
    </p:spTree>
    <p:extLst>
      <p:ext uri="{BB962C8B-B14F-4D97-AF65-F5344CB8AC3E}">
        <p14:creationId xmlns:p14="http://schemas.microsoft.com/office/powerpoint/2010/main" val="2665912586"/>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C82CF2FE-75AC-4261-BB63-B16F17070105}" type="slidenum">
              <a:rPr lang="it-IT" altLang="it-IT" smtClean="0"/>
              <a:pPr eaLnBrk="1" hangingPunct="1">
                <a:defRPr/>
              </a:pPr>
              <a:t>21</a:t>
            </a:fld>
            <a:endParaRPr lang="it-IT" altLang="it-IT" smtClean="0"/>
          </a:p>
        </p:txBody>
      </p:sp>
      <p:sp>
        <p:nvSpPr>
          <p:cNvPr id="471042" name="Rectangle 2"/>
          <p:cNvSpPr>
            <a:spLocks noGrp="1" noChangeArrowheads="1"/>
          </p:cNvSpPr>
          <p:nvPr>
            <p:ph type="title"/>
          </p:nvPr>
        </p:nvSpPr>
        <p:spPr/>
        <p:txBody>
          <a:bodyPr/>
          <a:lstStyle/>
          <a:p>
            <a:pPr eaLnBrk="1" hangingPunct="1">
              <a:defRPr/>
            </a:pPr>
            <a:r>
              <a:rPr lang="it-IT" smtClean="0"/>
              <a:t>TRIANGOLAZIONE FOTOGRAMMETRICA</a:t>
            </a:r>
          </a:p>
        </p:txBody>
      </p:sp>
      <p:sp>
        <p:nvSpPr>
          <p:cNvPr id="471043" name="Rectangle 3"/>
          <p:cNvSpPr>
            <a:spLocks noGrp="1" noChangeArrowheads="1"/>
          </p:cNvSpPr>
          <p:nvPr>
            <p:ph type="body" sz="half" idx="1"/>
          </p:nvPr>
        </p:nvSpPr>
        <p:spPr>
          <a:xfrm>
            <a:off x="107950" y="690563"/>
            <a:ext cx="8928100" cy="1658937"/>
          </a:xfrm>
        </p:spPr>
        <p:txBody>
          <a:bodyPr/>
          <a:lstStyle/>
          <a:p>
            <a:pPr marL="0" indent="0" eaLnBrk="1" hangingPunct="1">
              <a:buFont typeface="Wingdings" panose="05000000000000000000" pitchFamily="2" charset="2"/>
              <a:buNone/>
              <a:defRPr/>
            </a:pPr>
            <a:r>
              <a:rPr lang="it-IT" sz="2400" smtClean="0"/>
              <a:t>In fotogrammetria aerea il blocco ha generalmente una struttura regolare:</a:t>
            </a:r>
          </a:p>
        </p:txBody>
      </p:sp>
      <p:sp>
        <p:nvSpPr>
          <p:cNvPr id="471045" name="Rectangle 5"/>
          <p:cNvSpPr>
            <a:spLocks noChangeArrowheads="1"/>
          </p:cNvSpPr>
          <p:nvPr/>
        </p:nvSpPr>
        <p:spPr bwMode="auto">
          <a:xfrm>
            <a:off x="107950" y="1628775"/>
            <a:ext cx="5472113" cy="4679950"/>
          </a:xfrm>
          <a:prstGeom prst="rect">
            <a:avLst/>
          </a:prstGeom>
          <a:noFill/>
          <a:ln w="9525">
            <a:noFill/>
            <a:miter lim="800000"/>
            <a:headEnd/>
            <a:tailEnd/>
          </a:ln>
          <a:effectLst/>
        </p:spPr>
        <p:txBody>
          <a:bodyPr lIns="90000" tIns="46800" rIns="90000" bIns="46800"/>
          <a:lstStyle/>
          <a:p>
            <a:pPr indent="541338" eaLnBrk="1" hangingPunct="1">
              <a:spcBef>
                <a:spcPct val="20000"/>
              </a:spcBef>
              <a:buFont typeface="Wingdings" pitchFamily="2" charset="2"/>
              <a:buNone/>
              <a:defRPr/>
            </a:pPr>
            <a:r>
              <a:rPr lang="it-IT" sz="2400">
                <a:effectLst>
                  <a:outerShdw blurRad="38100" dist="38100" dir="2700000" algn="tl">
                    <a:srgbClr val="000000"/>
                  </a:outerShdw>
                </a:effectLst>
                <a:latin typeface="Arial" charset="0"/>
              </a:rPr>
              <a:t>Struttura del blocco:</a:t>
            </a:r>
          </a:p>
          <a:p>
            <a:pPr indent="541338" eaLnBrk="1" hangingPunct="1">
              <a:spcBef>
                <a:spcPct val="20000"/>
              </a:spcBef>
              <a:buFont typeface="Wingdings" pitchFamily="2" charset="2"/>
              <a:buNone/>
              <a:defRPr/>
            </a:pPr>
            <a:endParaRPr lang="it-IT" sz="1200">
              <a:effectLst>
                <a:outerShdw blurRad="38100" dist="38100" dir="2700000" algn="tl">
                  <a:srgbClr val="000000"/>
                </a:outerShdw>
              </a:effectLst>
              <a:latin typeface="Arial" charset="0"/>
            </a:endParaRPr>
          </a:p>
          <a:p>
            <a:pPr indent="541338"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Ricoprimento longitud. = 60%</a:t>
            </a:r>
          </a:p>
          <a:p>
            <a:pPr indent="541338" eaLnBrk="1" hangingPunct="1">
              <a:spcBef>
                <a:spcPct val="20000"/>
              </a:spcBef>
              <a:buFont typeface="Wingdings" pitchFamily="2" charset="2"/>
              <a:buChar char="q"/>
              <a:defRPr/>
            </a:pPr>
            <a:endParaRPr lang="it-IT" sz="1200">
              <a:effectLst>
                <a:outerShdw blurRad="38100" dist="38100" dir="2700000" algn="tl">
                  <a:srgbClr val="000000"/>
                </a:outerShdw>
              </a:effectLst>
              <a:latin typeface="Arial" charset="0"/>
            </a:endParaRPr>
          </a:p>
          <a:p>
            <a:pPr indent="541338"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Ricoprimento trasv. = 20÷25%</a:t>
            </a:r>
          </a:p>
          <a:p>
            <a:pPr indent="541338" eaLnBrk="1" hangingPunct="1">
              <a:spcBef>
                <a:spcPct val="20000"/>
              </a:spcBef>
              <a:buFont typeface="Wingdings" pitchFamily="2" charset="2"/>
              <a:buChar char="q"/>
              <a:defRPr/>
            </a:pPr>
            <a:endParaRPr lang="it-IT" sz="2400">
              <a:effectLst>
                <a:outerShdw blurRad="38100" dist="38100" dir="2700000" algn="tl">
                  <a:srgbClr val="000000"/>
                </a:outerShdw>
              </a:effectLst>
              <a:latin typeface="Arial" charset="0"/>
            </a:endParaRPr>
          </a:p>
          <a:p>
            <a:pPr indent="541338" eaLnBrk="1" hangingPunct="1">
              <a:spcBef>
                <a:spcPct val="20000"/>
              </a:spcBef>
              <a:buFont typeface="Wingdings" pitchFamily="2" charset="2"/>
              <a:buNone/>
              <a:defRPr/>
            </a:pPr>
            <a:r>
              <a:rPr lang="it-IT" sz="2400">
                <a:effectLst>
                  <a:outerShdw blurRad="38100" dist="38100" dir="2700000" algn="tl">
                    <a:srgbClr val="000000"/>
                  </a:outerShdw>
                </a:effectLst>
                <a:latin typeface="Arial" charset="0"/>
              </a:rPr>
              <a:t>Dati di partenza:</a:t>
            </a:r>
          </a:p>
          <a:p>
            <a:pPr indent="541338" eaLnBrk="1" hangingPunct="1">
              <a:spcBef>
                <a:spcPct val="20000"/>
              </a:spcBef>
              <a:buFont typeface="Wingdings" pitchFamily="2" charset="2"/>
              <a:buNone/>
              <a:defRPr/>
            </a:pPr>
            <a:endParaRPr lang="it-IT" sz="1200">
              <a:effectLst>
                <a:outerShdw blurRad="38100" dist="38100" dir="2700000" algn="tl">
                  <a:srgbClr val="000000"/>
                </a:outerShdw>
              </a:effectLst>
              <a:latin typeface="Arial" charset="0"/>
            </a:endParaRPr>
          </a:p>
          <a:p>
            <a:pPr indent="541338"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Punti d’appoggio</a:t>
            </a:r>
          </a:p>
          <a:p>
            <a:pPr indent="541338" eaLnBrk="1" hangingPunct="1">
              <a:spcBef>
                <a:spcPct val="20000"/>
              </a:spcBef>
              <a:buFont typeface="Wingdings" pitchFamily="2" charset="2"/>
              <a:buChar char="q"/>
              <a:defRPr/>
            </a:pPr>
            <a:endParaRPr lang="it-IT" sz="1200">
              <a:effectLst>
                <a:outerShdw blurRad="38100" dist="38100" dir="2700000" algn="tl">
                  <a:srgbClr val="000000"/>
                </a:outerShdw>
              </a:effectLst>
              <a:latin typeface="Arial" charset="0"/>
            </a:endParaRPr>
          </a:p>
          <a:p>
            <a:pPr indent="541338"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Punti di legame</a:t>
            </a:r>
          </a:p>
          <a:p>
            <a:pPr indent="541338" eaLnBrk="1" hangingPunct="1">
              <a:spcBef>
                <a:spcPct val="20000"/>
              </a:spcBef>
              <a:buFont typeface="Wingdings" pitchFamily="2" charset="2"/>
              <a:buChar char="q"/>
              <a:defRPr/>
            </a:pPr>
            <a:endParaRPr lang="it-IT" sz="2400">
              <a:effectLst>
                <a:outerShdw blurRad="38100" dist="38100" dir="2700000" algn="tl">
                  <a:srgbClr val="000000"/>
                </a:outerShdw>
              </a:effectLst>
              <a:latin typeface="Arial" charset="0"/>
            </a:endParaRPr>
          </a:p>
          <a:p>
            <a:pPr indent="541338" eaLnBrk="1" hangingPunct="1">
              <a:spcBef>
                <a:spcPct val="20000"/>
              </a:spcBef>
              <a:buFont typeface="Wingdings" pitchFamily="2" charset="2"/>
              <a:buNone/>
              <a:defRPr/>
            </a:pPr>
            <a:endParaRPr lang="it-IT" sz="2400">
              <a:effectLst>
                <a:outerShdw blurRad="38100" dist="38100" dir="2700000" algn="tl">
                  <a:srgbClr val="000000"/>
                </a:outerShdw>
              </a:effectLst>
              <a:latin typeface="Arial" charset="0"/>
            </a:endParaRPr>
          </a:p>
        </p:txBody>
      </p:sp>
      <p:pic>
        <p:nvPicPr>
          <p:cNvPr id="27654" name="Picture 6" descr="StrutturaBloc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25" y="1341438"/>
            <a:ext cx="40354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7196795"/>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C2D737C2-8771-40F7-9FC7-1082DAFB944C}" type="slidenum">
              <a:rPr lang="it-IT" altLang="it-IT" smtClean="0"/>
              <a:pPr eaLnBrk="1" hangingPunct="1">
                <a:defRPr/>
              </a:pPr>
              <a:t>22</a:t>
            </a:fld>
            <a:endParaRPr lang="it-IT" altLang="it-IT" smtClean="0"/>
          </a:p>
        </p:txBody>
      </p:sp>
      <p:sp>
        <p:nvSpPr>
          <p:cNvPr id="472066" name="Rectangle 2"/>
          <p:cNvSpPr>
            <a:spLocks noGrp="1" noChangeArrowheads="1"/>
          </p:cNvSpPr>
          <p:nvPr>
            <p:ph type="title"/>
          </p:nvPr>
        </p:nvSpPr>
        <p:spPr/>
        <p:txBody>
          <a:bodyPr/>
          <a:lstStyle/>
          <a:p>
            <a:pPr eaLnBrk="1" hangingPunct="1">
              <a:defRPr/>
            </a:pPr>
            <a:r>
              <a:rPr lang="it-IT" smtClean="0"/>
              <a:t>TRIANGOLAZIONE AEREA A STELLE PROIETTIVE</a:t>
            </a:r>
          </a:p>
        </p:txBody>
      </p:sp>
      <p:sp>
        <p:nvSpPr>
          <p:cNvPr id="472067" name="Rectangle 3"/>
          <p:cNvSpPr>
            <a:spLocks noGrp="1" noChangeArrowheads="1"/>
          </p:cNvSpPr>
          <p:nvPr>
            <p:ph type="body" sz="half" idx="1"/>
          </p:nvPr>
        </p:nvSpPr>
        <p:spPr>
          <a:xfrm>
            <a:off x="107950" y="690563"/>
            <a:ext cx="8928100" cy="1658937"/>
          </a:xfrm>
        </p:spPr>
        <p:txBody>
          <a:bodyPr/>
          <a:lstStyle/>
          <a:p>
            <a:pPr marL="0" indent="0" eaLnBrk="1" hangingPunct="1">
              <a:buFont typeface="Wingdings" panose="05000000000000000000" pitchFamily="2" charset="2"/>
              <a:buNone/>
              <a:defRPr/>
            </a:pPr>
            <a:r>
              <a:rPr lang="it-IT" sz="2400" smtClean="0"/>
              <a:t>La triangolazione aerea a stelle proiettive (bundle adjustment) è basata direttamente sulle equazioni di collinearità (metodo numerico). L’entità elementare del blocco è il fotogramma e i punti immagine collimati su di esso.</a:t>
            </a:r>
          </a:p>
        </p:txBody>
      </p:sp>
      <p:pic>
        <p:nvPicPr>
          <p:cNvPr id="2867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688" y="2565400"/>
            <a:ext cx="4751387" cy="3101975"/>
          </a:xfrm>
          <a:prstGeom prst="rect">
            <a:avLst/>
          </a:prstGeom>
          <a:noFill/>
          <a:ln w="63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72072" name="Rectangle 8"/>
          <p:cNvSpPr>
            <a:spLocks noChangeArrowheads="1"/>
          </p:cNvSpPr>
          <p:nvPr/>
        </p:nvSpPr>
        <p:spPr bwMode="auto">
          <a:xfrm>
            <a:off x="107950" y="2420938"/>
            <a:ext cx="4248150" cy="3887787"/>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400">
                <a:effectLst>
                  <a:outerShdw blurRad="38100" dist="38100" dir="2700000" algn="tl">
                    <a:srgbClr val="000000"/>
                  </a:outerShdw>
                </a:effectLst>
                <a:latin typeface="Arial" charset="0"/>
              </a:rPr>
              <a:t>Bilancio equazioni-incognite</a:t>
            </a:r>
          </a:p>
          <a:p>
            <a:pPr eaLnBrk="1" hangingPunct="1">
              <a:spcBef>
                <a:spcPct val="20000"/>
              </a:spcBef>
              <a:buFont typeface="Wingdings" pitchFamily="2" charset="2"/>
              <a:buNone/>
              <a:defRPr/>
            </a:pPr>
            <a:r>
              <a:rPr lang="it-IT" sz="2400">
                <a:solidFill>
                  <a:schemeClr val="folHlink"/>
                </a:solidFill>
                <a:effectLst>
                  <a:outerShdw blurRad="38100" dist="38100" dir="2700000" algn="tl">
                    <a:srgbClr val="000000"/>
                  </a:outerShdw>
                </a:effectLst>
                <a:latin typeface="Arial" charset="0"/>
              </a:rPr>
              <a:t>Incognite:</a:t>
            </a:r>
          </a:p>
          <a:p>
            <a:pPr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  6 per ogni fotogramma</a:t>
            </a:r>
          </a:p>
          <a:p>
            <a:pPr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  3 per ogni punto di legame</a:t>
            </a:r>
          </a:p>
          <a:p>
            <a:pPr eaLnBrk="1" hangingPunct="1">
              <a:spcBef>
                <a:spcPct val="20000"/>
              </a:spcBef>
              <a:buFont typeface="Wingdings" pitchFamily="2" charset="2"/>
              <a:buChar char="q"/>
              <a:defRPr/>
            </a:pPr>
            <a:endParaRPr lang="it-IT" sz="1600">
              <a:effectLst>
                <a:outerShdw blurRad="38100" dist="38100" dir="2700000" algn="tl">
                  <a:srgbClr val="000000"/>
                </a:outerShdw>
              </a:effectLst>
              <a:latin typeface="Arial" charset="0"/>
            </a:endParaRPr>
          </a:p>
          <a:p>
            <a:pPr eaLnBrk="1" hangingPunct="1">
              <a:spcBef>
                <a:spcPct val="20000"/>
              </a:spcBef>
              <a:buFont typeface="Wingdings" pitchFamily="2" charset="2"/>
              <a:buNone/>
              <a:defRPr/>
            </a:pPr>
            <a:r>
              <a:rPr lang="it-IT" sz="2400">
                <a:solidFill>
                  <a:schemeClr val="folHlink"/>
                </a:solidFill>
                <a:effectLst>
                  <a:outerShdw blurRad="38100" dist="38100" dir="2700000" algn="tl">
                    <a:srgbClr val="000000"/>
                  </a:outerShdw>
                </a:effectLst>
                <a:latin typeface="Arial" charset="0"/>
              </a:rPr>
              <a:t>Equazioni:</a:t>
            </a:r>
          </a:p>
          <a:p>
            <a:pPr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  2n per ciascun punto visibile su n fotogrammi</a:t>
            </a:r>
          </a:p>
        </p:txBody>
      </p:sp>
    </p:spTree>
    <p:extLst>
      <p:ext uri="{BB962C8B-B14F-4D97-AF65-F5344CB8AC3E}">
        <p14:creationId xmlns:p14="http://schemas.microsoft.com/office/powerpoint/2010/main" val="550308757"/>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F9BFB4A9-A6D1-4C1E-969F-6FA54F5DBA4D}" type="slidenum">
              <a:rPr lang="it-IT" altLang="it-IT" smtClean="0"/>
              <a:pPr eaLnBrk="1" hangingPunct="1">
                <a:defRPr/>
              </a:pPr>
              <a:t>23</a:t>
            </a:fld>
            <a:endParaRPr lang="it-IT" altLang="it-IT" smtClean="0"/>
          </a:p>
        </p:txBody>
      </p:sp>
      <p:sp>
        <p:nvSpPr>
          <p:cNvPr id="474114" name="Rectangle 2"/>
          <p:cNvSpPr>
            <a:spLocks noGrp="1" noChangeArrowheads="1"/>
          </p:cNvSpPr>
          <p:nvPr>
            <p:ph type="title"/>
          </p:nvPr>
        </p:nvSpPr>
        <p:spPr/>
        <p:txBody>
          <a:bodyPr/>
          <a:lstStyle/>
          <a:p>
            <a:pPr eaLnBrk="1" hangingPunct="1">
              <a:defRPr/>
            </a:pPr>
            <a:r>
              <a:rPr lang="it-IT" smtClean="0"/>
              <a:t>TRIANGOLAZIONE AEREA A STELLE PROIETTIVE</a:t>
            </a:r>
          </a:p>
        </p:txBody>
      </p:sp>
      <p:sp>
        <p:nvSpPr>
          <p:cNvPr id="474115" name="Rectangle 3"/>
          <p:cNvSpPr>
            <a:spLocks noGrp="1" noChangeArrowheads="1"/>
          </p:cNvSpPr>
          <p:nvPr>
            <p:ph type="body" sz="half" idx="1"/>
          </p:nvPr>
        </p:nvSpPr>
        <p:spPr>
          <a:xfrm>
            <a:off x="107950" y="690563"/>
            <a:ext cx="8928100" cy="1658937"/>
          </a:xfrm>
        </p:spPr>
        <p:txBody>
          <a:bodyPr/>
          <a:lstStyle/>
          <a:p>
            <a:pPr marL="0" indent="0" eaLnBrk="1" hangingPunct="1">
              <a:buFont typeface="Wingdings" panose="05000000000000000000" pitchFamily="2" charset="2"/>
              <a:buNone/>
              <a:defRPr/>
            </a:pPr>
            <a:r>
              <a:rPr lang="it-IT" sz="2400" smtClean="0"/>
              <a:t>Noti i parametri approssimati (orientamento e coordinate dei punti legame) posso linearizzare le equazioni di collinearità e determinare i parametri con un sistema a minimi quadrati:</a:t>
            </a:r>
          </a:p>
        </p:txBody>
      </p:sp>
      <p:sp>
        <p:nvSpPr>
          <p:cNvPr id="474123" name="Rectangle 11"/>
          <p:cNvSpPr>
            <a:spLocks noChangeArrowheads="1"/>
          </p:cNvSpPr>
          <p:nvPr/>
        </p:nvSpPr>
        <p:spPr bwMode="auto">
          <a:xfrm>
            <a:off x="107950" y="5083175"/>
            <a:ext cx="8928100" cy="938213"/>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400">
                <a:effectLst>
                  <a:outerShdw blurRad="38100" dist="38100" dir="2700000" algn="tl">
                    <a:srgbClr val="000000"/>
                  </a:outerShdw>
                </a:effectLst>
                <a:latin typeface="Arial" charset="0"/>
              </a:rPr>
              <a:t>Generica equazione di collinearità relativa al punto i-esimo visto sul fotogramma j-esimo</a:t>
            </a:r>
          </a:p>
        </p:txBody>
      </p:sp>
      <p:graphicFrame>
        <p:nvGraphicFramePr>
          <p:cNvPr id="3" name="Oggetto 2"/>
          <p:cNvGraphicFramePr>
            <a:graphicFrameLocks noChangeAspect="1"/>
          </p:cNvGraphicFramePr>
          <p:nvPr>
            <p:extLst>
              <p:ext uri="{D42A27DB-BD31-4B8C-83A1-F6EECF244321}">
                <p14:modId xmlns:p14="http://schemas.microsoft.com/office/powerpoint/2010/main" val="3700744106"/>
              </p:ext>
            </p:extLst>
          </p:nvPr>
        </p:nvGraphicFramePr>
        <p:xfrm>
          <a:off x="539552" y="1988840"/>
          <a:ext cx="6498980" cy="1796082"/>
        </p:xfrm>
        <a:graphic>
          <a:graphicData uri="http://schemas.openxmlformats.org/presentationml/2006/ole">
            <mc:AlternateContent xmlns:mc="http://schemas.openxmlformats.org/markup-compatibility/2006">
              <mc:Choice xmlns:v="urn:schemas-microsoft-com:vml" Requires="v">
                <p:oleObj spid="_x0000_s95244" name="Equazione" r:id="rId3" imgW="3492360" imgH="965160" progId="Equation.3">
                  <p:embed/>
                </p:oleObj>
              </mc:Choice>
              <mc:Fallback>
                <p:oleObj name="Equazione" r:id="rId3" imgW="3492360" imgH="965160" progId="Equation.3">
                  <p:embed/>
                  <p:pic>
                    <p:nvPicPr>
                      <p:cNvPr id="0" name=""/>
                      <p:cNvPicPr/>
                      <p:nvPr/>
                    </p:nvPicPr>
                    <p:blipFill>
                      <a:blip r:embed="rId4"/>
                      <a:stretch>
                        <a:fillRect/>
                      </a:stretch>
                    </p:blipFill>
                    <p:spPr>
                      <a:xfrm>
                        <a:off x="539552" y="1988840"/>
                        <a:ext cx="6498980" cy="1796082"/>
                      </a:xfrm>
                      <a:prstGeom prst="rect">
                        <a:avLst/>
                      </a:prstGeom>
                    </p:spPr>
                  </p:pic>
                </p:oleObj>
              </mc:Fallback>
            </mc:AlternateContent>
          </a:graphicData>
        </a:graphic>
      </p:graphicFrame>
      <p:graphicFrame>
        <p:nvGraphicFramePr>
          <p:cNvPr id="4" name="Oggetto 3"/>
          <p:cNvGraphicFramePr>
            <a:graphicFrameLocks noChangeAspect="1"/>
          </p:cNvGraphicFramePr>
          <p:nvPr>
            <p:extLst>
              <p:ext uri="{D42A27DB-BD31-4B8C-83A1-F6EECF244321}">
                <p14:modId xmlns:p14="http://schemas.microsoft.com/office/powerpoint/2010/main" val="769954608"/>
              </p:ext>
            </p:extLst>
          </p:nvPr>
        </p:nvGraphicFramePr>
        <p:xfrm>
          <a:off x="395536" y="4048732"/>
          <a:ext cx="3954558" cy="770632"/>
        </p:xfrm>
        <a:graphic>
          <a:graphicData uri="http://schemas.openxmlformats.org/presentationml/2006/ole">
            <mc:AlternateContent xmlns:mc="http://schemas.openxmlformats.org/markup-compatibility/2006">
              <mc:Choice xmlns:v="urn:schemas-microsoft-com:vml" Requires="v">
                <p:oleObj spid="_x0000_s95245" name="Equazione" r:id="rId5" imgW="2476440" imgH="482400" progId="Equation.3">
                  <p:embed/>
                </p:oleObj>
              </mc:Choice>
              <mc:Fallback>
                <p:oleObj name="Equazione" r:id="rId5" imgW="2476440" imgH="482400" progId="Equation.3">
                  <p:embed/>
                  <p:pic>
                    <p:nvPicPr>
                      <p:cNvPr id="0" name=""/>
                      <p:cNvPicPr/>
                      <p:nvPr/>
                    </p:nvPicPr>
                    <p:blipFill>
                      <a:blip r:embed="rId6"/>
                      <a:stretch>
                        <a:fillRect/>
                      </a:stretch>
                    </p:blipFill>
                    <p:spPr>
                      <a:xfrm>
                        <a:off x="395536" y="4048732"/>
                        <a:ext cx="3954558" cy="770632"/>
                      </a:xfrm>
                      <a:prstGeom prst="rect">
                        <a:avLst/>
                      </a:prstGeom>
                    </p:spPr>
                  </p:pic>
                </p:oleObj>
              </mc:Fallback>
            </mc:AlternateContent>
          </a:graphicData>
        </a:graphic>
      </p:graphicFrame>
    </p:spTree>
    <p:extLst>
      <p:ext uri="{BB962C8B-B14F-4D97-AF65-F5344CB8AC3E}">
        <p14:creationId xmlns:p14="http://schemas.microsoft.com/office/powerpoint/2010/main" val="3651970691"/>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252D4ADE-3038-4569-B1AB-1443FA381082}" type="slidenum">
              <a:rPr lang="it-IT" altLang="it-IT" smtClean="0"/>
              <a:pPr eaLnBrk="1" hangingPunct="1">
                <a:defRPr/>
              </a:pPr>
              <a:t>24</a:t>
            </a:fld>
            <a:endParaRPr lang="it-IT" altLang="it-IT" smtClean="0"/>
          </a:p>
        </p:txBody>
      </p:sp>
      <p:sp>
        <p:nvSpPr>
          <p:cNvPr id="441346" name="Rectangle 2"/>
          <p:cNvSpPr>
            <a:spLocks noGrp="1" noChangeArrowheads="1"/>
          </p:cNvSpPr>
          <p:nvPr>
            <p:ph type="title"/>
          </p:nvPr>
        </p:nvSpPr>
        <p:spPr/>
        <p:txBody>
          <a:bodyPr/>
          <a:lstStyle/>
          <a:p>
            <a:pPr eaLnBrk="1" hangingPunct="1">
              <a:defRPr/>
            </a:pPr>
            <a:r>
              <a:rPr lang="it-IT" smtClean="0"/>
              <a:t>ORIENTAMENTO (2 PASSI)</a:t>
            </a:r>
          </a:p>
        </p:txBody>
      </p:sp>
      <p:sp>
        <p:nvSpPr>
          <p:cNvPr id="441349" name="Rectangle 5"/>
          <p:cNvSpPr>
            <a:spLocks noGrp="1" noChangeArrowheads="1"/>
          </p:cNvSpPr>
          <p:nvPr>
            <p:ph type="body" sz="half" idx="1"/>
          </p:nvPr>
        </p:nvSpPr>
        <p:spPr>
          <a:xfrm>
            <a:off x="107950" y="690563"/>
            <a:ext cx="8928100" cy="793750"/>
          </a:xfrm>
        </p:spPr>
        <p:txBody>
          <a:bodyPr/>
          <a:lstStyle/>
          <a:p>
            <a:pPr marL="0" indent="0" eaLnBrk="1" hangingPunct="1">
              <a:lnSpc>
                <a:spcPct val="90000"/>
              </a:lnSpc>
              <a:buFont typeface="Wingdings" panose="05000000000000000000" pitchFamily="2" charset="2"/>
              <a:buNone/>
              <a:defRPr/>
            </a:pPr>
            <a:r>
              <a:rPr lang="it-IT" sz="2400" smtClean="0"/>
              <a:t>Posso suddividere l’operazione di orientamento in due passaggi distinti:</a:t>
            </a:r>
          </a:p>
        </p:txBody>
      </p:sp>
      <p:sp>
        <p:nvSpPr>
          <p:cNvPr id="441350" name="Rectangle 6"/>
          <p:cNvSpPr>
            <a:spLocks noChangeArrowheads="1"/>
          </p:cNvSpPr>
          <p:nvPr/>
        </p:nvSpPr>
        <p:spPr bwMode="auto">
          <a:xfrm>
            <a:off x="107950" y="1698625"/>
            <a:ext cx="8928100" cy="2017713"/>
          </a:xfrm>
          <a:prstGeom prst="rect">
            <a:avLst/>
          </a:prstGeom>
          <a:noFill/>
          <a:ln w="9525">
            <a:noFill/>
            <a:miter lim="800000"/>
            <a:headEnd/>
            <a:tailEnd/>
          </a:ln>
          <a:effectLst/>
        </p:spPr>
        <p:txBody>
          <a:bodyPr lIns="90000" tIns="46800" rIns="90000" bIns="46800"/>
          <a:lstStyle/>
          <a:p>
            <a:pPr marL="457200" indent="-457200" eaLnBrk="1" hangingPunct="1">
              <a:lnSpc>
                <a:spcPct val="90000"/>
              </a:lnSpc>
              <a:spcBef>
                <a:spcPct val="20000"/>
              </a:spcBef>
              <a:buFont typeface="Wingdings" pitchFamily="2" charset="2"/>
              <a:buAutoNum type="arabicPeriod"/>
              <a:defRPr/>
            </a:pPr>
            <a:r>
              <a:rPr lang="it-IT" sz="2400">
                <a:effectLst>
                  <a:outerShdw blurRad="38100" dist="38100" dir="2700000" algn="tl">
                    <a:srgbClr val="000000"/>
                  </a:outerShdw>
                </a:effectLst>
                <a:latin typeface="Arial" charset="0"/>
              </a:rPr>
              <a:t>ORIENTAMENTO RELATIVO: </a:t>
            </a:r>
            <a:r>
              <a:rPr lang="it-IT" sz="2000">
                <a:effectLst>
                  <a:outerShdw blurRad="38100" dist="38100" dir="2700000" algn="tl">
                    <a:srgbClr val="000000"/>
                  </a:outerShdw>
                </a:effectLst>
                <a:latin typeface="Arial" charset="0"/>
              </a:rPr>
              <a:t>Analizzo l’orientamento di un fotogramma rispetto all’altro in un sistema di riferimento arbitrario (spazio modello).</a:t>
            </a:r>
          </a:p>
          <a:p>
            <a:pPr marL="457200" indent="-457200" eaLnBrk="1" hangingPunct="1">
              <a:lnSpc>
                <a:spcPct val="90000"/>
              </a:lnSpc>
              <a:spcBef>
                <a:spcPct val="20000"/>
              </a:spcBef>
              <a:buFont typeface="Wingdings" pitchFamily="2" charset="2"/>
              <a:buAutoNum type="arabicPeriod"/>
              <a:defRPr/>
            </a:pPr>
            <a:endParaRPr lang="it-IT" sz="2000">
              <a:effectLst>
                <a:outerShdw blurRad="38100" dist="38100" dir="2700000" algn="tl">
                  <a:srgbClr val="000000"/>
                </a:outerShdw>
              </a:effectLst>
              <a:latin typeface="Arial" charset="0"/>
            </a:endParaRPr>
          </a:p>
          <a:p>
            <a:pPr marL="457200" indent="-457200" eaLnBrk="1" hangingPunct="1">
              <a:lnSpc>
                <a:spcPct val="90000"/>
              </a:lnSpc>
              <a:spcBef>
                <a:spcPct val="20000"/>
              </a:spcBef>
              <a:buFont typeface="Wingdings" pitchFamily="2" charset="2"/>
              <a:buAutoNum type="arabicPeriod"/>
              <a:defRPr/>
            </a:pPr>
            <a:r>
              <a:rPr lang="it-IT" sz="2400">
                <a:effectLst>
                  <a:outerShdw blurRad="38100" dist="38100" dir="2700000" algn="tl">
                    <a:srgbClr val="000000"/>
                  </a:outerShdw>
                </a:effectLst>
                <a:latin typeface="Arial" charset="0"/>
              </a:rPr>
              <a:t>ORIENTAMENTO ASSOLUTO: </a:t>
            </a:r>
            <a:r>
              <a:rPr lang="it-IT" sz="2000">
                <a:effectLst>
                  <a:outerShdw blurRad="38100" dist="38100" dir="2700000" algn="tl">
                    <a:srgbClr val="000000"/>
                  </a:outerShdw>
                </a:effectLst>
                <a:latin typeface="Arial" charset="0"/>
              </a:rPr>
              <a:t>Definisco una trasformazione dal sistema di riferimento arbitrario considerato nel precedente passaggio al sistema di riferimento terreno.</a:t>
            </a:r>
          </a:p>
        </p:txBody>
      </p:sp>
      <p:sp>
        <p:nvSpPr>
          <p:cNvPr id="441351" name="Rectangle 7"/>
          <p:cNvSpPr>
            <a:spLocks noChangeArrowheads="1"/>
          </p:cNvSpPr>
          <p:nvPr/>
        </p:nvSpPr>
        <p:spPr bwMode="auto">
          <a:xfrm>
            <a:off x="0" y="4435475"/>
            <a:ext cx="8928100" cy="720725"/>
          </a:xfrm>
          <a:prstGeom prst="rect">
            <a:avLst/>
          </a:prstGeom>
          <a:noFill/>
          <a:ln w="9525">
            <a:noFill/>
            <a:miter lim="800000"/>
            <a:headEnd/>
            <a:tailEnd/>
          </a:ln>
          <a:effectLst/>
        </p:spPr>
        <p:txBody>
          <a:bodyPr lIns="90000" tIns="46800" rIns="90000" bIns="46800"/>
          <a:lstStyle/>
          <a:p>
            <a:pPr eaLnBrk="1" hangingPunct="1">
              <a:lnSpc>
                <a:spcPct val="90000"/>
              </a:lnSpc>
              <a:spcBef>
                <a:spcPct val="20000"/>
              </a:spcBef>
              <a:buFont typeface="Wingdings" pitchFamily="2" charset="2"/>
              <a:buNone/>
              <a:defRPr/>
            </a:pPr>
            <a:r>
              <a:rPr lang="it-IT" sz="2000" dirty="0">
                <a:effectLst>
                  <a:outerShdw blurRad="38100" dist="38100" dir="2700000" algn="tl">
                    <a:srgbClr val="000000"/>
                  </a:outerShdw>
                </a:effectLst>
                <a:latin typeface="Arial" charset="0"/>
              </a:rPr>
              <a:t>ABBIAMO VISTO CHE UNA GENERICA TRASFORMAZIONE FRA DUE SISTEMI DI RIFERIMENTO E’ UNA TRASFORMAZIONE DI HELMERT:</a:t>
            </a:r>
            <a:r>
              <a:rPr lang="it-IT" sz="2400" dirty="0">
                <a:effectLst>
                  <a:outerShdw blurRad="38100" dist="38100" dir="2700000" algn="tl">
                    <a:srgbClr val="000000"/>
                  </a:outerShdw>
                </a:effectLst>
                <a:latin typeface="Arial" charset="0"/>
              </a:rPr>
              <a:t> </a:t>
            </a:r>
          </a:p>
        </p:txBody>
      </p:sp>
      <p:sp>
        <p:nvSpPr>
          <p:cNvPr id="441354" name="Rectangle 10"/>
          <p:cNvSpPr>
            <a:spLocks noChangeArrowheads="1"/>
          </p:cNvSpPr>
          <p:nvPr/>
        </p:nvSpPr>
        <p:spPr bwMode="auto">
          <a:xfrm>
            <a:off x="34925" y="5877272"/>
            <a:ext cx="8928100" cy="720725"/>
          </a:xfrm>
          <a:prstGeom prst="rect">
            <a:avLst/>
          </a:prstGeom>
          <a:noFill/>
          <a:ln w="9525">
            <a:noFill/>
            <a:miter lim="800000"/>
            <a:headEnd/>
            <a:tailEnd/>
          </a:ln>
          <a:effectLst/>
        </p:spPr>
        <p:txBody>
          <a:bodyPr lIns="90000" tIns="46800" rIns="90000" bIns="46800"/>
          <a:lstStyle/>
          <a:p>
            <a:pPr eaLnBrk="1" hangingPunct="1">
              <a:lnSpc>
                <a:spcPct val="90000"/>
              </a:lnSpc>
              <a:spcBef>
                <a:spcPct val="20000"/>
              </a:spcBef>
              <a:buFont typeface="Wingdings" pitchFamily="2" charset="2"/>
              <a:buNone/>
              <a:defRPr/>
            </a:pPr>
            <a:r>
              <a:rPr lang="it-IT" sz="2000">
                <a:effectLst>
                  <a:outerShdw blurRad="38100" dist="38100" dir="2700000" algn="tl">
                    <a:srgbClr val="000000"/>
                  </a:outerShdw>
                </a:effectLst>
                <a:latin typeface="Arial" charset="0"/>
              </a:rPr>
              <a:t>HO 7 PARAMETRI: 1 Scala + 3 Traslazioni + 3 Rotazioni</a:t>
            </a:r>
            <a:endParaRPr lang="it-IT" sz="2400">
              <a:effectLst>
                <a:outerShdw blurRad="38100" dist="38100" dir="2700000" algn="tl">
                  <a:srgbClr val="000000"/>
                </a:outerShdw>
              </a:effectLst>
              <a:latin typeface="Arial" charset="0"/>
            </a:endParaRPr>
          </a:p>
        </p:txBody>
      </p:sp>
      <p:graphicFrame>
        <p:nvGraphicFramePr>
          <p:cNvPr id="3" name="Oggetto 2"/>
          <p:cNvGraphicFramePr>
            <a:graphicFrameLocks noChangeAspect="1"/>
          </p:cNvGraphicFramePr>
          <p:nvPr>
            <p:extLst>
              <p:ext uri="{D42A27DB-BD31-4B8C-83A1-F6EECF244321}">
                <p14:modId xmlns:p14="http://schemas.microsoft.com/office/powerpoint/2010/main" val="2620779103"/>
              </p:ext>
            </p:extLst>
          </p:nvPr>
        </p:nvGraphicFramePr>
        <p:xfrm>
          <a:off x="2411760" y="5207558"/>
          <a:ext cx="3984961" cy="618356"/>
        </p:xfrm>
        <a:graphic>
          <a:graphicData uri="http://schemas.openxmlformats.org/presentationml/2006/ole">
            <mc:AlternateContent xmlns:mc="http://schemas.openxmlformats.org/markup-compatibility/2006">
              <mc:Choice xmlns:v="urn:schemas-microsoft-com:vml" Requires="v">
                <p:oleObj spid="_x0000_s96263" name="Equazione" r:id="rId3" imgW="1473120" imgH="228600" progId="Equation.3">
                  <p:embed/>
                </p:oleObj>
              </mc:Choice>
              <mc:Fallback>
                <p:oleObj name="Equazione" r:id="rId3" imgW="1473120" imgH="228600" progId="Equation.3">
                  <p:embed/>
                  <p:pic>
                    <p:nvPicPr>
                      <p:cNvPr id="0" name=""/>
                      <p:cNvPicPr/>
                      <p:nvPr/>
                    </p:nvPicPr>
                    <p:blipFill>
                      <a:blip r:embed="rId4"/>
                      <a:stretch>
                        <a:fillRect/>
                      </a:stretch>
                    </p:blipFill>
                    <p:spPr>
                      <a:xfrm>
                        <a:off x="2411760" y="5207558"/>
                        <a:ext cx="3984961" cy="618356"/>
                      </a:xfrm>
                      <a:prstGeom prst="rect">
                        <a:avLst/>
                      </a:prstGeom>
                    </p:spPr>
                  </p:pic>
                </p:oleObj>
              </mc:Fallback>
            </mc:AlternateContent>
          </a:graphicData>
        </a:graphic>
      </p:graphicFrame>
    </p:spTree>
    <p:extLst>
      <p:ext uri="{BB962C8B-B14F-4D97-AF65-F5344CB8AC3E}">
        <p14:creationId xmlns:p14="http://schemas.microsoft.com/office/powerpoint/2010/main" val="3365360844"/>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4AFF68B0-5BB4-4D42-A9D4-BA2E55915704}" type="slidenum">
              <a:rPr lang="it-IT" altLang="it-IT" smtClean="0"/>
              <a:pPr eaLnBrk="1" hangingPunct="1">
                <a:defRPr/>
              </a:pPr>
              <a:t>25</a:t>
            </a:fld>
            <a:endParaRPr lang="it-IT" altLang="it-IT" smtClean="0"/>
          </a:p>
        </p:txBody>
      </p:sp>
      <p:sp>
        <p:nvSpPr>
          <p:cNvPr id="442370" name="Rectangle 2"/>
          <p:cNvSpPr>
            <a:spLocks noGrp="1" noChangeArrowheads="1"/>
          </p:cNvSpPr>
          <p:nvPr>
            <p:ph type="title"/>
          </p:nvPr>
        </p:nvSpPr>
        <p:spPr/>
        <p:txBody>
          <a:bodyPr/>
          <a:lstStyle/>
          <a:p>
            <a:pPr eaLnBrk="1" hangingPunct="1">
              <a:defRPr/>
            </a:pPr>
            <a:r>
              <a:rPr lang="it-IT" smtClean="0"/>
              <a:t>ORIENTAMENTO (2 PASSI)</a:t>
            </a:r>
          </a:p>
        </p:txBody>
      </p:sp>
      <p:sp>
        <p:nvSpPr>
          <p:cNvPr id="442371" name="Rectangle 3"/>
          <p:cNvSpPr>
            <a:spLocks noGrp="1" noChangeArrowheads="1"/>
          </p:cNvSpPr>
          <p:nvPr>
            <p:ph type="body" sz="half" idx="1"/>
          </p:nvPr>
        </p:nvSpPr>
        <p:spPr>
          <a:xfrm>
            <a:off x="107950" y="690563"/>
            <a:ext cx="8928100" cy="1801812"/>
          </a:xfrm>
        </p:spPr>
        <p:txBody>
          <a:bodyPr/>
          <a:lstStyle/>
          <a:p>
            <a:pPr marL="0" indent="449263" eaLnBrk="1" hangingPunct="1">
              <a:defRPr/>
            </a:pPr>
            <a:r>
              <a:rPr lang="it-IT" sz="2400" smtClean="0"/>
              <a:t>L’orientamento di 2 fotogrammi mette in gioco 12 parametri.</a:t>
            </a:r>
          </a:p>
          <a:p>
            <a:pPr marL="0" indent="449263" eaLnBrk="1" hangingPunct="1">
              <a:defRPr/>
            </a:pPr>
            <a:endParaRPr lang="it-IT" sz="1000" smtClean="0"/>
          </a:p>
          <a:p>
            <a:pPr marL="0" indent="449263" eaLnBrk="1" hangingPunct="1">
              <a:defRPr/>
            </a:pPr>
            <a:r>
              <a:rPr lang="it-IT" sz="2400" smtClean="0"/>
              <a:t>L’orientamento assoluto ne mette in gioco 7</a:t>
            </a:r>
          </a:p>
          <a:p>
            <a:pPr marL="0" indent="449263" eaLnBrk="1" hangingPunct="1">
              <a:defRPr/>
            </a:pPr>
            <a:endParaRPr lang="it-IT" sz="1000" smtClean="0"/>
          </a:p>
          <a:p>
            <a:pPr marL="0" indent="449263" eaLnBrk="1" hangingPunct="1">
              <a:defRPr/>
            </a:pPr>
            <a:r>
              <a:rPr lang="it-IT" sz="2400" smtClean="0"/>
              <a:t>Allora: L’orientamento relativo ne mette in gioco 5</a:t>
            </a:r>
          </a:p>
        </p:txBody>
      </p:sp>
      <p:sp>
        <p:nvSpPr>
          <p:cNvPr id="442377" name="Rectangle 9"/>
          <p:cNvSpPr>
            <a:spLocks noChangeArrowheads="1"/>
          </p:cNvSpPr>
          <p:nvPr/>
        </p:nvSpPr>
        <p:spPr bwMode="auto">
          <a:xfrm>
            <a:off x="107950" y="2635250"/>
            <a:ext cx="8928100" cy="1801813"/>
          </a:xfrm>
          <a:prstGeom prst="rect">
            <a:avLst/>
          </a:prstGeom>
          <a:noFill/>
          <a:ln w="9525">
            <a:noFill/>
            <a:miter lim="800000"/>
            <a:headEnd/>
            <a:tailEnd/>
          </a:ln>
          <a:effectLst/>
        </p:spPr>
        <p:txBody>
          <a:bodyPr lIns="90000" tIns="46800" rIns="90000" bIns="46800"/>
          <a:lstStyle/>
          <a:p>
            <a:pPr indent="541338" eaLnBrk="1" hangingPunct="1">
              <a:spcBef>
                <a:spcPct val="20000"/>
              </a:spcBef>
              <a:buFont typeface="Wingdings" pitchFamily="2" charset="2"/>
              <a:buNone/>
              <a:defRPr/>
            </a:pPr>
            <a:r>
              <a:rPr lang="it-IT" sz="2400">
                <a:solidFill>
                  <a:schemeClr val="folHlink"/>
                </a:solidFill>
                <a:effectLst>
                  <a:outerShdw blurRad="38100" dist="38100" dir="2700000" algn="tl">
                    <a:srgbClr val="000000"/>
                  </a:outerShdw>
                </a:effectLst>
                <a:latin typeface="Arial" charset="0"/>
              </a:rPr>
              <a:t>Per l’orientamento assoluto:</a:t>
            </a:r>
          </a:p>
          <a:p>
            <a:pPr indent="541338"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Ogni punto d’appoggio completo fornisce 3 equazioni</a:t>
            </a:r>
          </a:p>
          <a:p>
            <a:pPr indent="541338"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Ogni punto d’appoggio planimetrico fornisce 2 equazioni</a:t>
            </a:r>
          </a:p>
          <a:p>
            <a:pPr indent="541338"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Ogni punto d’appoggio altimetrico fornisce 1 equazione</a:t>
            </a:r>
          </a:p>
        </p:txBody>
      </p:sp>
      <p:sp>
        <p:nvSpPr>
          <p:cNvPr id="442378" name="Rectangle 10"/>
          <p:cNvSpPr>
            <a:spLocks noChangeArrowheads="1"/>
          </p:cNvSpPr>
          <p:nvPr/>
        </p:nvSpPr>
        <p:spPr bwMode="auto">
          <a:xfrm>
            <a:off x="107950" y="4579938"/>
            <a:ext cx="8928100" cy="1801812"/>
          </a:xfrm>
          <a:prstGeom prst="rect">
            <a:avLst/>
          </a:prstGeom>
          <a:noFill/>
          <a:ln w="9525">
            <a:noFill/>
            <a:miter lim="800000"/>
            <a:headEnd/>
            <a:tailEnd/>
          </a:ln>
          <a:effectLst/>
        </p:spPr>
        <p:txBody>
          <a:bodyPr lIns="90000" tIns="46800" rIns="90000" bIns="46800"/>
          <a:lstStyle/>
          <a:p>
            <a:pPr indent="541338" eaLnBrk="1" hangingPunct="1">
              <a:spcBef>
                <a:spcPct val="20000"/>
              </a:spcBef>
              <a:buFont typeface="Wingdings" pitchFamily="2" charset="2"/>
              <a:buNone/>
              <a:defRPr/>
            </a:pPr>
            <a:r>
              <a:rPr lang="it-IT" sz="2400">
                <a:solidFill>
                  <a:schemeClr val="folHlink"/>
                </a:solidFill>
                <a:effectLst>
                  <a:outerShdw blurRad="38100" dist="38100" dir="2700000" algn="tl">
                    <a:srgbClr val="000000"/>
                  </a:outerShdw>
                </a:effectLst>
                <a:latin typeface="Arial" charset="0"/>
              </a:rPr>
              <a:t>Per l’orientamento relativo:</a:t>
            </a:r>
          </a:p>
          <a:p>
            <a:pPr indent="541338"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Ogni punto di legame fornisce 1 equazione</a:t>
            </a:r>
          </a:p>
        </p:txBody>
      </p:sp>
    </p:spTree>
    <p:extLst>
      <p:ext uri="{BB962C8B-B14F-4D97-AF65-F5344CB8AC3E}">
        <p14:creationId xmlns:p14="http://schemas.microsoft.com/office/powerpoint/2010/main" val="4120433330"/>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9F0CB482-7C68-4B75-8EC0-C26AFEE52CE8}" type="slidenum">
              <a:rPr lang="it-IT" altLang="it-IT" smtClean="0"/>
              <a:pPr eaLnBrk="1" hangingPunct="1">
                <a:defRPr/>
              </a:pPr>
              <a:t>26</a:t>
            </a:fld>
            <a:endParaRPr lang="it-IT" altLang="it-IT" smtClean="0"/>
          </a:p>
        </p:txBody>
      </p:sp>
      <p:sp>
        <p:nvSpPr>
          <p:cNvPr id="443394" name="Rectangle 2"/>
          <p:cNvSpPr>
            <a:spLocks noGrp="1" noChangeArrowheads="1"/>
          </p:cNvSpPr>
          <p:nvPr>
            <p:ph type="title"/>
          </p:nvPr>
        </p:nvSpPr>
        <p:spPr/>
        <p:txBody>
          <a:bodyPr/>
          <a:lstStyle/>
          <a:p>
            <a:pPr eaLnBrk="1" hangingPunct="1">
              <a:defRPr/>
            </a:pPr>
            <a:r>
              <a:rPr lang="it-IT" smtClean="0"/>
              <a:t>ORIENTAMENTO RELATIVO</a:t>
            </a:r>
          </a:p>
        </p:txBody>
      </p:sp>
      <p:sp>
        <p:nvSpPr>
          <p:cNvPr id="443395" name="Rectangle 3"/>
          <p:cNvSpPr>
            <a:spLocks noGrp="1" noChangeArrowheads="1"/>
          </p:cNvSpPr>
          <p:nvPr>
            <p:ph type="body" sz="half" idx="1"/>
          </p:nvPr>
        </p:nvSpPr>
        <p:spPr/>
        <p:txBody>
          <a:bodyPr/>
          <a:lstStyle/>
          <a:p>
            <a:pPr eaLnBrk="1" hangingPunct="1">
              <a:buFont typeface="Wingdings" panose="05000000000000000000" pitchFamily="2" charset="2"/>
              <a:buNone/>
              <a:defRPr/>
            </a:pPr>
            <a:r>
              <a:rPr lang="it-IT" sz="2400" dirty="0" smtClean="0"/>
              <a:t>Il principio di complanarità:</a:t>
            </a:r>
          </a:p>
        </p:txBody>
      </p:sp>
      <p:pic>
        <p:nvPicPr>
          <p:cNvPr id="368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138" y="836613"/>
            <a:ext cx="3744912" cy="365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7" name="Rectangle 5"/>
          <p:cNvSpPr>
            <a:spLocks noChangeArrowheads="1"/>
          </p:cNvSpPr>
          <p:nvPr/>
        </p:nvSpPr>
        <p:spPr bwMode="auto">
          <a:xfrm>
            <a:off x="107950" y="1122363"/>
            <a:ext cx="5040313" cy="4538662"/>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endParaRPr lang="it-IT" sz="2000" dirty="0">
              <a:effectLst>
                <a:outerShdw blurRad="38100" dist="38100" dir="2700000" algn="tl">
                  <a:srgbClr val="000000"/>
                </a:outerShdw>
              </a:effectLst>
              <a:latin typeface="Arial" charset="0"/>
            </a:endParaRPr>
          </a:p>
          <a:p>
            <a:pPr eaLnBrk="1" hangingPunct="1">
              <a:spcBef>
                <a:spcPct val="20000"/>
              </a:spcBef>
              <a:buFont typeface="Wingdings" pitchFamily="2" charset="2"/>
              <a:buNone/>
              <a:defRPr/>
            </a:pPr>
            <a:r>
              <a:rPr lang="it-IT" sz="2000" dirty="0">
                <a:effectLst>
                  <a:outerShdw blurRad="38100" dist="38100" dir="2700000" algn="tl">
                    <a:srgbClr val="000000"/>
                  </a:outerShdw>
                </a:effectLst>
                <a:latin typeface="Arial" charset="0"/>
              </a:rPr>
              <a:t>Ammettendo una perfetta intersezione fra i due raggi di proiezione, O</a:t>
            </a:r>
            <a:r>
              <a:rPr lang="it-IT" sz="2000" baseline="-25000" dirty="0">
                <a:effectLst>
                  <a:outerShdw blurRad="38100" dist="38100" dir="2700000" algn="tl">
                    <a:srgbClr val="000000"/>
                  </a:outerShdw>
                </a:effectLst>
                <a:latin typeface="Arial" charset="0"/>
              </a:rPr>
              <a:t>1</a:t>
            </a:r>
            <a:r>
              <a:rPr lang="it-IT" sz="2000" dirty="0">
                <a:effectLst>
                  <a:outerShdw blurRad="38100" dist="38100" dir="2700000" algn="tl">
                    <a:srgbClr val="000000"/>
                  </a:outerShdw>
                </a:effectLst>
                <a:latin typeface="Arial" charset="0"/>
              </a:rPr>
              <a:t>, O</a:t>
            </a:r>
            <a:r>
              <a:rPr lang="it-IT" sz="2000" baseline="-25000" dirty="0">
                <a:effectLst>
                  <a:outerShdw blurRad="38100" dist="38100" dir="2700000" algn="tl">
                    <a:srgbClr val="000000"/>
                  </a:outerShdw>
                </a:effectLst>
                <a:latin typeface="Arial" charset="0"/>
              </a:rPr>
              <a:t>2</a:t>
            </a:r>
            <a:r>
              <a:rPr lang="it-IT" sz="2000" dirty="0">
                <a:effectLst>
                  <a:outerShdw blurRad="38100" dist="38100" dir="2700000" algn="tl">
                    <a:srgbClr val="000000"/>
                  </a:outerShdw>
                </a:effectLst>
                <a:latin typeface="Arial" charset="0"/>
              </a:rPr>
              <a:t> e P individuano un piano che contiene i due raggi di proiezione.</a:t>
            </a:r>
          </a:p>
          <a:p>
            <a:pPr eaLnBrk="1" hangingPunct="1">
              <a:spcBef>
                <a:spcPct val="20000"/>
              </a:spcBef>
              <a:buFont typeface="Wingdings" pitchFamily="2" charset="2"/>
              <a:buNone/>
              <a:defRPr/>
            </a:pPr>
            <a:endParaRPr lang="it-IT" sz="2000" dirty="0">
              <a:effectLst>
                <a:outerShdw blurRad="38100" dist="38100" dir="2700000" algn="tl">
                  <a:srgbClr val="000000"/>
                </a:outerShdw>
              </a:effectLst>
              <a:latin typeface="Arial" charset="0"/>
            </a:endParaRPr>
          </a:p>
          <a:p>
            <a:pPr eaLnBrk="1" hangingPunct="1">
              <a:spcBef>
                <a:spcPct val="20000"/>
              </a:spcBef>
              <a:buFont typeface="Wingdings" pitchFamily="2" charset="2"/>
              <a:buNone/>
              <a:defRPr/>
            </a:pPr>
            <a:r>
              <a:rPr lang="it-IT" sz="2000" dirty="0">
                <a:effectLst>
                  <a:outerShdw blurRad="38100" dist="38100" dir="2700000" algn="tl">
                    <a:srgbClr val="000000"/>
                  </a:outerShdw>
                </a:effectLst>
                <a:latin typeface="Arial" charset="0"/>
              </a:rPr>
              <a:t>Per la condizione di </a:t>
            </a:r>
            <a:r>
              <a:rPr lang="it-IT" sz="2000" dirty="0" err="1">
                <a:effectLst>
                  <a:outerShdw blurRad="38100" dist="38100" dir="2700000" algn="tl">
                    <a:srgbClr val="000000"/>
                  </a:outerShdw>
                </a:effectLst>
                <a:latin typeface="Arial" charset="0"/>
              </a:rPr>
              <a:t>collinearità</a:t>
            </a:r>
            <a:r>
              <a:rPr lang="it-IT" sz="2000" dirty="0">
                <a:effectLst>
                  <a:outerShdw blurRad="38100" dist="38100" dir="2700000" algn="tl">
                    <a:srgbClr val="000000"/>
                  </a:outerShdw>
                </a:effectLst>
                <a:latin typeface="Arial" charset="0"/>
              </a:rPr>
              <a:t> anche i due punti immagine sono contenuti nello stesso piano.</a:t>
            </a:r>
          </a:p>
          <a:p>
            <a:pPr eaLnBrk="1" hangingPunct="1">
              <a:spcBef>
                <a:spcPct val="20000"/>
              </a:spcBef>
              <a:buFont typeface="Wingdings" pitchFamily="2" charset="2"/>
              <a:buNone/>
              <a:defRPr/>
            </a:pPr>
            <a:endParaRPr lang="it-IT" sz="2000" dirty="0">
              <a:effectLst>
                <a:outerShdw blurRad="38100" dist="38100" dir="2700000" algn="tl">
                  <a:srgbClr val="000000"/>
                </a:outerShdw>
              </a:effectLst>
              <a:latin typeface="Arial" charset="0"/>
            </a:endParaRPr>
          </a:p>
          <a:p>
            <a:pPr eaLnBrk="1" hangingPunct="1">
              <a:spcBef>
                <a:spcPct val="20000"/>
              </a:spcBef>
              <a:buFont typeface="Wingdings" pitchFamily="2" charset="2"/>
              <a:buNone/>
              <a:defRPr/>
            </a:pPr>
            <a:r>
              <a:rPr lang="it-IT" sz="2000" dirty="0">
                <a:effectLst>
                  <a:outerShdw blurRad="38100" dist="38100" dir="2700000" algn="tl">
                    <a:srgbClr val="000000"/>
                  </a:outerShdw>
                </a:effectLst>
                <a:latin typeface="Arial" charset="0"/>
              </a:rPr>
              <a:t>Ne deriva che:</a:t>
            </a:r>
          </a:p>
        </p:txBody>
      </p:sp>
      <p:sp>
        <p:nvSpPr>
          <p:cNvPr id="443400" name="Rectangle 8"/>
          <p:cNvSpPr>
            <a:spLocks noChangeArrowheads="1"/>
          </p:cNvSpPr>
          <p:nvPr/>
        </p:nvSpPr>
        <p:spPr bwMode="auto">
          <a:xfrm>
            <a:off x="5103813" y="5681663"/>
            <a:ext cx="3397250" cy="431800"/>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dirty="0">
                <a:effectLst>
                  <a:outerShdw blurRad="38100" dist="38100" dir="2700000" algn="tl">
                    <a:srgbClr val="000000"/>
                  </a:outerShdw>
                </a:effectLst>
                <a:latin typeface="Arial" charset="0"/>
              </a:rPr>
              <a:t>(Equazione di complanarità)</a:t>
            </a:r>
          </a:p>
        </p:txBody>
      </p:sp>
      <p:sp>
        <p:nvSpPr>
          <p:cNvPr id="36874" name="Freccia a destra 11"/>
          <p:cNvSpPr>
            <a:spLocks noChangeArrowheads="1"/>
          </p:cNvSpPr>
          <p:nvPr/>
        </p:nvSpPr>
        <p:spPr bwMode="auto">
          <a:xfrm>
            <a:off x="285750" y="5715000"/>
            <a:ext cx="785813" cy="357188"/>
          </a:xfrm>
          <a:prstGeom prst="rightArrow">
            <a:avLst>
              <a:gd name="adj1" fmla="val 50000"/>
              <a:gd name="adj2" fmla="val 49999"/>
            </a:avLst>
          </a:prstGeom>
          <a:solidFill>
            <a:srgbClr val="FFFF00"/>
          </a:solidFill>
          <a:ln w="3175" algn="ctr">
            <a:solidFill>
              <a:schemeClr val="tx1"/>
            </a:solidFill>
            <a:round/>
            <a:headEnd/>
            <a:tailEnd/>
          </a:ln>
        </p:spPr>
        <p:txBody>
          <a:bodyPr lIns="90000" tIns="46800" rIns="90000" bIns="46800"/>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p>
        </p:txBody>
      </p:sp>
      <p:graphicFrame>
        <p:nvGraphicFramePr>
          <p:cNvPr id="14" name="Oggetto 13"/>
          <p:cNvGraphicFramePr>
            <a:graphicFrameLocks noChangeAspect="1"/>
          </p:cNvGraphicFramePr>
          <p:nvPr>
            <p:extLst>
              <p:ext uri="{D42A27DB-BD31-4B8C-83A1-F6EECF244321}">
                <p14:modId xmlns:p14="http://schemas.microsoft.com/office/powerpoint/2010/main" val="195423453"/>
              </p:ext>
            </p:extLst>
          </p:nvPr>
        </p:nvGraphicFramePr>
        <p:xfrm>
          <a:off x="1339078" y="5670408"/>
          <a:ext cx="3376938" cy="494896"/>
        </p:xfrm>
        <a:graphic>
          <a:graphicData uri="http://schemas.openxmlformats.org/presentationml/2006/ole">
            <mc:AlternateContent xmlns:mc="http://schemas.openxmlformats.org/markup-compatibility/2006">
              <mc:Choice xmlns:v="urn:schemas-microsoft-com:vml" Requires="v">
                <p:oleObj spid="_x0000_s97292" name="Equazione" r:id="rId4" imgW="1473120" imgH="215640" progId="Equation.3">
                  <p:embed/>
                </p:oleObj>
              </mc:Choice>
              <mc:Fallback>
                <p:oleObj name="Equazione" r:id="rId4" imgW="1473120" imgH="215640" progId="Equation.3">
                  <p:embed/>
                  <p:pic>
                    <p:nvPicPr>
                      <p:cNvPr id="3" name="Oggetto 2"/>
                      <p:cNvPicPr/>
                      <p:nvPr/>
                    </p:nvPicPr>
                    <p:blipFill>
                      <a:blip r:embed="rId5"/>
                      <a:stretch>
                        <a:fillRect/>
                      </a:stretch>
                    </p:blipFill>
                    <p:spPr>
                      <a:xfrm>
                        <a:off x="1339078" y="5670408"/>
                        <a:ext cx="3376938" cy="494896"/>
                      </a:xfrm>
                      <a:prstGeom prst="rect">
                        <a:avLst/>
                      </a:prstGeom>
                    </p:spPr>
                  </p:pic>
                </p:oleObj>
              </mc:Fallback>
            </mc:AlternateContent>
          </a:graphicData>
        </a:graphic>
      </p:graphicFrame>
      <p:graphicFrame>
        <p:nvGraphicFramePr>
          <p:cNvPr id="5" name="Oggetto 4"/>
          <p:cNvGraphicFramePr>
            <a:graphicFrameLocks noChangeAspect="1"/>
          </p:cNvGraphicFramePr>
          <p:nvPr>
            <p:extLst>
              <p:ext uri="{D42A27DB-BD31-4B8C-83A1-F6EECF244321}">
                <p14:modId xmlns:p14="http://schemas.microsoft.com/office/powerpoint/2010/main" val="2674296545"/>
              </p:ext>
            </p:extLst>
          </p:nvPr>
        </p:nvGraphicFramePr>
        <p:xfrm>
          <a:off x="179512" y="5005220"/>
          <a:ext cx="3466572" cy="540658"/>
        </p:xfrm>
        <a:graphic>
          <a:graphicData uri="http://schemas.openxmlformats.org/presentationml/2006/ole">
            <mc:AlternateContent xmlns:mc="http://schemas.openxmlformats.org/markup-compatibility/2006">
              <mc:Choice xmlns:v="urn:schemas-microsoft-com:vml" Requires="v">
                <p:oleObj spid="_x0000_s97293" name="Equazione" r:id="rId6" imgW="1384200" imgH="215640" progId="Equation.3">
                  <p:embed/>
                </p:oleObj>
              </mc:Choice>
              <mc:Fallback>
                <p:oleObj name="Equazione" r:id="rId6" imgW="1384200" imgH="215640" progId="Equation.3">
                  <p:embed/>
                  <p:pic>
                    <p:nvPicPr>
                      <p:cNvPr id="0" name=""/>
                      <p:cNvPicPr/>
                      <p:nvPr/>
                    </p:nvPicPr>
                    <p:blipFill>
                      <a:blip r:embed="rId7"/>
                      <a:stretch>
                        <a:fillRect/>
                      </a:stretch>
                    </p:blipFill>
                    <p:spPr>
                      <a:xfrm>
                        <a:off x="179512" y="5005220"/>
                        <a:ext cx="3466572" cy="540658"/>
                      </a:xfrm>
                      <a:prstGeom prst="rect">
                        <a:avLst/>
                      </a:prstGeom>
                    </p:spPr>
                  </p:pic>
                </p:oleObj>
              </mc:Fallback>
            </mc:AlternateContent>
          </a:graphicData>
        </a:graphic>
      </p:graphicFrame>
    </p:spTree>
    <p:extLst>
      <p:ext uri="{BB962C8B-B14F-4D97-AF65-F5344CB8AC3E}">
        <p14:creationId xmlns:p14="http://schemas.microsoft.com/office/powerpoint/2010/main" val="625210657"/>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441C781A-AE3D-4C4F-8B94-DED7A2079591}" type="slidenum">
              <a:rPr lang="it-IT" altLang="it-IT" smtClean="0"/>
              <a:pPr eaLnBrk="1" hangingPunct="1">
                <a:defRPr/>
              </a:pPr>
              <a:t>27</a:t>
            </a:fld>
            <a:endParaRPr lang="it-IT" altLang="it-IT" smtClean="0"/>
          </a:p>
        </p:txBody>
      </p:sp>
      <p:sp>
        <p:nvSpPr>
          <p:cNvPr id="460802" name="Rectangle 2"/>
          <p:cNvSpPr>
            <a:spLocks noGrp="1" noChangeArrowheads="1"/>
          </p:cNvSpPr>
          <p:nvPr>
            <p:ph type="title"/>
          </p:nvPr>
        </p:nvSpPr>
        <p:spPr/>
        <p:txBody>
          <a:bodyPr/>
          <a:lstStyle/>
          <a:p>
            <a:pPr eaLnBrk="1" hangingPunct="1">
              <a:defRPr/>
            </a:pPr>
            <a:r>
              <a:rPr lang="it-IT" smtClean="0"/>
              <a:t>ORIENTAMENTO RELATIVO</a:t>
            </a:r>
          </a:p>
        </p:txBody>
      </p:sp>
      <p:sp>
        <p:nvSpPr>
          <p:cNvPr id="460804" name="Rectangle 4"/>
          <p:cNvSpPr>
            <a:spLocks noChangeArrowheads="1"/>
          </p:cNvSpPr>
          <p:nvPr/>
        </p:nvSpPr>
        <p:spPr bwMode="auto">
          <a:xfrm>
            <a:off x="107950" y="692150"/>
            <a:ext cx="8883650" cy="2376488"/>
          </a:xfrm>
          <a:prstGeom prst="rect">
            <a:avLst/>
          </a:prstGeom>
          <a:noFill/>
          <a:ln w="9525">
            <a:noFill/>
            <a:miter lim="800000"/>
            <a:headEnd/>
            <a:tailEnd/>
          </a:ln>
          <a:effectLst/>
        </p:spPr>
        <p:txBody>
          <a:bodyPr lIns="90000" tIns="46800" rIns="90000" bIns="46800"/>
          <a:lstStyle/>
          <a:p>
            <a:pPr eaLnBrk="1" hangingPunct="1">
              <a:lnSpc>
                <a:spcPct val="90000"/>
              </a:lnSpc>
              <a:spcBef>
                <a:spcPct val="20000"/>
              </a:spcBef>
              <a:buFont typeface="Wingdings" pitchFamily="2" charset="2"/>
              <a:buNone/>
              <a:defRPr/>
            </a:pPr>
            <a:r>
              <a:rPr lang="it-IT" sz="2400" dirty="0">
                <a:effectLst>
                  <a:outerShdw blurRad="38100" dist="38100" dir="2700000" algn="tl">
                    <a:srgbClr val="000000"/>
                  </a:outerShdw>
                </a:effectLst>
                <a:latin typeface="Arial" charset="0"/>
              </a:rPr>
              <a:t>Consideriamo il caso generale in cui i due fotogrammi sono orientati arbitrariamente l’uno rispetto all’altro.</a:t>
            </a:r>
          </a:p>
          <a:p>
            <a:pPr eaLnBrk="1" hangingPunct="1">
              <a:lnSpc>
                <a:spcPct val="90000"/>
              </a:lnSpc>
              <a:spcBef>
                <a:spcPct val="20000"/>
              </a:spcBef>
              <a:buFont typeface="Wingdings" pitchFamily="2" charset="2"/>
              <a:buNone/>
              <a:defRPr/>
            </a:pPr>
            <a:endParaRPr lang="it-IT" sz="2400" dirty="0" smtClean="0">
              <a:effectLst>
                <a:outerShdw blurRad="38100" dist="38100" dir="2700000" algn="tl">
                  <a:srgbClr val="000000"/>
                </a:outerShdw>
              </a:effectLst>
              <a:latin typeface="Arial" charset="0"/>
            </a:endParaRPr>
          </a:p>
          <a:p>
            <a:pPr eaLnBrk="1" hangingPunct="1">
              <a:lnSpc>
                <a:spcPct val="90000"/>
              </a:lnSpc>
              <a:spcBef>
                <a:spcPct val="20000"/>
              </a:spcBef>
              <a:buFont typeface="Wingdings" pitchFamily="2" charset="2"/>
              <a:buNone/>
              <a:defRPr/>
            </a:pPr>
            <a:r>
              <a:rPr lang="it-IT" sz="2400" dirty="0" smtClean="0">
                <a:effectLst>
                  <a:outerShdw blurRad="38100" dist="38100" dir="2700000" algn="tl">
                    <a:srgbClr val="000000"/>
                  </a:outerShdw>
                </a:effectLst>
                <a:latin typeface="Arial" charset="0"/>
              </a:rPr>
              <a:t>Continua a </a:t>
            </a:r>
            <a:r>
              <a:rPr lang="it-IT" sz="2400" dirty="0">
                <a:effectLst>
                  <a:outerShdw blurRad="38100" dist="38100" dir="2700000" algn="tl">
                    <a:srgbClr val="000000"/>
                  </a:outerShdw>
                </a:effectLst>
                <a:latin typeface="Arial" charset="0"/>
              </a:rPr>
              <a:t>valere la condizione di complanarità.</a:t>
            </a:r>
          </a:p>
          <a:p>
            <a:pPr eaLnBrk="1" hangingPunct="1">
              <a:lnSpc>
                <a:spcPct val="90000"/>
              </a:lnSpc>
              <a:spcBef>
                <a:spcPct val="20000"/>
              </a:spcBef>
              <a:buFont typeface="Wingdings" pitchFamily="2" charset="2"/>
              <a:buNone/>
              <a:defRPr/>
            </a:pPr>
            <a:r>
              <a:rPr lang="it-IT" sz="2400" dirty="0">
                <a:effectLst>
                  <a:outerShdw blurRad="38100" dist="38100" dir="2700000" algn="tl">
                    <a:srgbClr val="000000"/>
                  </a:outerShdw>
                </a:effectLst>
                <a:latin typeface="Arial" charset="0"/>
              </a:rPr>
              <a:t>Se consideriamo tre terne distinte di riferimento:</a:t>
            </a:r>
          </a:p>
          <a:p>
            <a:pPr eaLnBrk="1" hangingPunct="1">
              <a:lnSpc>
                <a:spcPct val="90000"/>
              </a:lnSpc>
              <a:spcBef>
                <a:spcPct val="20000"/>
              </a:spcBef>
              <a:buFont typeface="Wingdings" pitchFamily="2" charset="2"/>
              <a:buNone/>
              <a:defRPr/>
            </a:pPr>
            <a:endParaRPr lang="it-IT" sz="2400" dirty="0">
              <a:effectLst>
                <a:outerShdw blurRad="38100" dist="38100" dir="2700000" algn="tl">
                  <a:srgbClr val="000000"/>
                </a:outerShdw>
              </a:effectLst>
              <a:latin typeface="Arial" charset="0"/>
            </a:endParaRPr>
          </a:p>
        </p:txBody>
      </p:sp>
      <p:pic>
        <p:nvPicPr>
          <p:cNvPr id="46086" name="Picture 8" descr="Riferimen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997200"/>
            <a:ext cx="4343400" cy="3257550"/>
          </a:xfrm>
          <a:prstGeom prst="rect">
            <a:avLst/>
          </a:prstGeom>
          <a:noFill/>
          <a:ln w="63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60809" name="Rectangle 9"/>
          <p:cNvSpPr>
            <a:spLocks noChangeArrowheads="1"/>
          </p:cNvSpPr>
          <p:nvPr/>
        </p:nvSpPr>
        <p:spPr bwMode="auto">
          <a:xfrm>
            <a:off x="4643438" y="3068638"/>
            <a:ext cx="4321175" cy="431800"/>
          </a:xfrm>
          <a:prstGeom prst="rect">
            <a:avLst/>
          </a:prstGeom>
          <a:noFill/>
          <a:ln w="9525">
            <a:noFill/>
            <a:miter lim="800000"/>
            <a:headEnd/>
            <a:tailEnd/>
          </a:ln>
          <a:effectLst/>
        </p:spPr>
        <p:txBody>
          <a:bodyPr lIns="90000" tIns="46800" rIns="90000" bIns="46800"/>
          <a:lstStyle/>
          <a:p>
            <a:pPr eaLnBrk="1" hangingPunct="1">
              <a:lnSpc>
                <a:spcPct val="90000"/>
              </a:lnSpc>
              <a:spcBef>
                <a:spcPct val="20000"/>
              </a:spcBef>
              <a:buFont typeface="Wingdings" pitchFamily="2" charset="2"/>
              <a:buNone/>
              <a:defRPr/>
            </a:pPr>
            <a:r>
              <a:rPr lang="it-IT" sz="2400">
                <a:effectLst>
                  <a:outerShdw blurRad="38100" dist="38100" dir="2700000" algn="tl">
                    <a:srgbClr val="000000"/>
                  </a:outerShdw>
                </a:effectLst>
                <a:latin typeface="Arial" charset="0"/>
              </a:rPr>
              <a:t>La condizione di complanarità</a:t>
            </a:r>
          </a:p>
        </p:txBody>
      </p:sp>
      <p:sp>
        <p:nvSpPr>
          <p:cNvPr id="460811" name="Rectangle 11"/>
          <p:cNvSpPr>
            <a:spLocks noChangeArrowheads="1"/>
          </p:cNvSpPr>
          <p:nvPr/>
        </p:nvSpPr>
        <p:spPr bwMode="auto">
          <a:xfrm>
            <a:off x="4643438" y="3860800"/>
            <a:ext cx="4321175" cy="431800"/>
          </a:xfrm>
          <a:prstGeom prst="rect">
            <a:avLst/>
          </a:prstGeom>
          <a:noFill/>
          <a:ln w="9525">
            <a:noFill/>
            <a:miter lim="800000"/>
            <a:headEnd/>
            <a:tailEnd/>
          </a:ln>
          <a:effectLst/>
        </p:spPr>
        <p:txBody>
          <a:bodyPr lIns="90000" tIns="46800" rIns="90000" bIns="46800"/>
          <a:lstStyle/>
          <a:p>
            <a:pPr eaLnBrk="1" hangingPunct="1">
              <a:lnSpc>
                <a:spcPct val="90000"/>
              </a:lnSpc>
              <a:spcBef>
                <a:spcPct val="20000"/>
              </a:spcBef>
              <a:buFont typeface="Wingdings" pitchFamily="2" charset="2"/>
              <a:buNone/>
              <a:defRPr/>
            </a:pPr>
            <a:r>
              <a:rPr lang="it-IT" sz="2400">
                <a:effectLst>
                  <a:outerShdw blurRad="38100" dist="38100" dir="2700000" algn="tl">
                    <a:srgbClr val="000000"/>
                  </a:outerShdw>
                </a:effectLst>
                <a:latin typeface="Arial" charset="0"/>
              </a:rPr>
              <a:t>continua ad essere valida:</a:t>
            </a:r>
          </a:p>
        </p:txBody>
      </p:sp>
      <p:graphicFrame>
        <p:nvGraphicFramePr>
          <p:cNvPr id="3" name="Oggetto 2"/>
          <p:cNvGraphicFramePr>
            <a:graphicFrameLocks noChangeAspect="1"/>
          </p:cNvGraphicFramePr>
          <p:nvPr>
            <p:extLst>
              <p:ext uri="{D42A27DB-BD31-4B8C-83A1-F6EECF244321}">
                <p14:modId xmlns:p14="http://schemas.microsoft.com/office/powerpoint/2010/main" val="3789033315"/>
              </p:ext>
            </p:extLst>
          </p:nvPr>
        </p:nvGraphicFramePr>
        <p:xfrm>
          <a:off x="4716016" y="4292600"/>
          <a:ext cx="2835968" cy="1985178"/>
        </p:xfrm>
        <a:graphic>
          <a:graphicData uri="http://schemas.openxmlformats.org/presentationml/2006/ole">
            <mc:AlternateContent xmlns:mc="http://schemas.openxmlformats.org/markup-compatibility/2006">
              <mc:Choice xmlns:v="urn:schemas-microsoft-com:vml" Requires="v">
                <p:oleObj spid="_x0000_s98316" name="Equazione" r:id="rId4" imgW="1015920" imgH="711000" progId="Equation.3">
                  <p:embed/>
                </p:oleObj>
              </mc:Choice>
              <mc:Fallback>
                <p:oleObj name="Equazione" r:id="rId4" imgW="1015920" imgH="711000" progId="Equation.3">
                  <p:embed/>
                  <p:pic>
                    <p:nvPicPr>
                      <p:cNvPr id="0" name=""/>
                      <p:cNvPicPr/>
                      <p:nvPr/>
                    </p:nvPicPr>
                    <p:blipFill>
                      <a:blip r:embed="rId5"/>
                      <a:stretch>
                        <a:fillRect/>
                      </a:stretch>
                    </p:blipFill>
                    <p:spPr>
                      <a:xfrm>
                        <a:off x="4716016" y="4292600"/>
                        <a:ext cx="2835968" cy="1985178"/>
                      </a:xfrm>
                      <a:prstGeom prst="rect">
                        <a:avLst/>
                      </a:prstGeom>
                    </p:spPr>
                  </p:pic>
                </p:oleObj>
              </mc:Fallback>
            </mc:AlternateContent>
          </a:graphicData>
        </a:graphic>
      </p:graphicFrame>
      <p:graphicFrame>
        <p:nvGraphicFramePr>
          <p:cNvPr id="5" name="Oggetto 4"/>
          <p:cNvGraphicFramePr>
            <a:graphicFrameLocks noChangeAspect="1"/>
          </p:cNvGraphicFramePr>
          <p:nvPr>
            <p:extLst>
              <p:ext uri="{D42A27DB-BD31-4B8C-83A1-F6EECF244321}">
                <p14:modId xmlns:p14="http://schemas.microsoft.com/office/powerpoint/2010/main" val="3235059556"/>
              </p:ext>
            </p:extLst>
          </p:nvPr>
        </p:nvGraphicFramePr>
        <p:xfrm>
          <a:off x="4716016" y="3460751"/>
          <a:ext cx="2975159" cy="468312"/>
        </p:xfrm>
        <a:graphic>
          <a:graphicData uri="http://schemas.openxmlformats.org/presentationml/2006/ole">
            <mc:AlternateContent xmlns:mc="http://schemas.openxmlformats.org/markup-compatibility/2006">
              <mc:Choice xmlns:v="urn:schemas-microsoft-com:vml" Requires="v">
                <p:oleObj spid="_x0000_s98317" name="Equazione" r:id="rId6" imgW="1371600" imgH="215640" progId="Equation.3">
                  <p:embed/>
                </p:oleObj>
              </mc:Choice>
              <mc:Fallback>
                <p:oleObj name="Equazione" r:id="rId6" imgW="1371600" imgH="215640" progId="Equation.3">
                  <p:embed/>
                  <p:pic>
                    <p:nvPicPr>
                      <p:cNvPr id="0" name=""/>
                      <p:cNvPicPr/>
                      <p:nvPr/>
                    </p:nvPicPr>
                    <p:blipFill>
                      <a:blip r:embed="rId7"/>
                      <a:stretch>
                        <a:fillRect/>
                      </a:stretch>
                    </p:blipFill>
                    <p:spPr>
                      <a:xfrm>
                        <a:off x="4716016" y="3460751"/>
                        <a:ext cx="2975159" cy="468312"/>
                      </a:xfrm>
                      <a:prstGeom prst="rect">
                        <a:avLst/>
                      </a:prstGeom>
                    </p:spPr>
                  </p:pic>
                </p:oleObj>
              </mc:Fallback>
            </mc:AlternateContent>
          </a:graphicData>
        </a:graphic>
      </p:graphicFrame>
    </p:spTree>
    <p:extLst>
      <p:ext uri="{BB962C8B-B14F-4D97-AF65-F5344CB8AC3E}">
        <p14:creationId xmlns:p14="http://schemas.microsoft.com/office/powerpoint/2010/main" val="3586904059"/>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C68BCC0E-A7C9-4849-AF0D-76BB019B1DAD}" type="slidenum">
              <a:rPr lang="it-IT" altLang="it-IT" smtClean="0"/>
              <a:pPr eaLnBrk="1" hangingPunct="1">
                <a:defRPr/>
              </a:pPr>
              <a:t>28</a:t>
            </a:fld>
            <a:endParaRPr lang="it-IT" altLang="it-IT" smtClean="0"/>
          </a:p>
        </p:txBody>
      </p:sp>
      <p:sp>
        <p:nvSpPr>
          <p:cNvPr id="463874" name="Rectangle 2"/>
          <p:cNvSpPr>
            <a:spLocks noGrp="1" noChangeArrowheads="1"/>
          </p:cNvSpPr>
          <p:nvPr>
            <p:ph type="title"/>
          </p:nvPr>
        </p:nvSpPr>
        <p:spPr/>
        <p:txBody>
          <a:bodyPr/>
          <a:lstStyle/>
          <a:p>
            <a:pPr eaLnBrk="1" hangingPunct="1">
              <a:defRPr/>
            </a:pPr>
            <a:r>
              <a:rPr lang="it-IT" smtClean="0"/>
              <a:t>ORIENTAMENTO RELATIVO</a:t>
            </a:r>
          </a:p>
        </p:txBody>
      </p:sp>
      <p:sp>
        <p:nvSpPr>
          <p:cNvPr id="463882" name="Rectangle 10"/>
          <p:cNvSpPr>
            <a:spLocks noChangeArrowheads="1"/>
          </p:cNvSpPr>
          <p:nvPr/>
        </p:nvSpPr>
        <p:spPr bwMode="auto">
          <a:xfrm>
            <a:off x="107950" y="836613"/>
            <a:ext cx="6480175" cy="720725"/>
          </a:xfrm>
          <a:prstGeom prst="rect">
            <a:avLst/>
          </a:prstGeom>
          <a:noFill/>
          <a:ln w="9525">
            <a:noFill/>
            <a:miter lim="800000"/>
            <a:headEnd/>
            <a:tailEnd/>
          </a:ln>
          <a:effectLst/>
        </p:spPr>
        <p:txBody>
          <a:bodyPr lIns="90000" tIns="46800" rIns="90000" bIns="46800"/>
          <a:lstStyle/>
          <a:p>
            <a:pPr eaLnBrk="1" hangingPunct="1">
              <a:lnSpc>
                <a:spcPct val="90000"/>
              </a:lnSpc>
              <a:spcBef>
                <a:spcPct val="20000"/>
              </a:spcBef>
              <a:buFont typeface="Wingdings" pitchFamily="2" charset="2"/>
              <a:buNone/>
              <a:defRPr/>
            </a:pPr>
            <a:r>
              <a:rPr lang="it-IT" sz="2200">
                <a:effectLst>
                  <a:outerShdw blurRad="38100" dist="38100" dir="2700000" algn="tl">
                    <a:srgbClr val="000000"/>
                  </a:outerShdw>
                </a:effectLst>
                <a:latin typeface="Arial" charset="0"/>
              </a:rPr>
              <a:t>Possiamo considerare ciascuna quantità vettoriale definita nel suo sistema di riferimento.</a:t>
            </a:r>
          </a:p>
        </p:txBody>
      </p:sp>
      <p:sp>
        <p:nvSpPr>
          <p:cNvPr id="463883" name="Rectangle 11"/>
          <p:cNvSpPr>
            <a:spLocks noChangeArrowheads="1"/>
          </p:cNvSpPr>
          <p:nvPr/>
        </p:nvSpPr>
        <p:spPr bwMode="auto">
          <a:xfrm>
            <a:off x="107950" y="1628775"/>
            <a:ext cx="6480175" cy="720725"/>
          </a:xfrm>
          <a:prstGeom prst="rect">
            <a:avLst/>
          </a:prstGeom>
          <a:noFill/>
          <a:ln w="9525">
            <a:noFill/>
            <a:miter lim="800000"/>
            <a:headEnd/>
            <a:tailEnd/>
          </a:ln>
          <a:effectLst/>
        </p:spPr>
        <p:txBody>
          <a:bodyPr lIns="90000" tIns="46800" rIns="90000" bIns="46800"/>
          <a:lstStyle/>
          <a:p>
            <a:pPr eaLnBrk="1" hangingPunct="1">
              <a:lnSpc>
                <a:spcPct val="90000"/>
              </a:lnSpc>
              <a:spcBef>
                <a:spcPct val="20000"/>
              </a:spcBef>
              <a:buFont typeface="Wingdings" pitchFamily="2" charset="2"/>
              <a:buNone/>
              <a:defRPr/>
            </a:pPr>
            <a:r>
              <a:rPr lang="it-IT" sz="2200">
                <a:effectLst>
                  <a:outerShdw blurRad="38100" dist="38100" dir="2700000" algn="tl">
                    <a:srgbClr val="000000"/>
                  </a:outerShdw>
                </a:effectLst>
                <a:latin typeface="Arial" charset="0"/>
              </a:rPr>
              <a:t>Definiamo b</a:t>
            </a:r>
            <a:r>
              <a:rPr lang="it-IT" sz="2200" baseline="-25000">
                <a:effectLst>
                  <a:outerShdw blurRad="38100" dist="38100" dir="2700000" algn="tl">
                    <a:srgbClr val="000000"/>
                  </a:outerShdw>
                </a:effectLst>
                <a:latin typeface="Arial" charset="0"/>
              </a:rPr>
              <a:t>x</a:t>
            </a:r>
            <a:r>
              <a:rPr lang="it-IT" sz="2200">
                <a:effectLst>
                  <a:outerShdw blurRad="38100" dist="38100" dir="2700000" algn="tl">
                    <a:srgbClr val="000000"/>
                  </a:outerShdw>
                </a:effectLst>
                <a:latin typeface="Arial" charset="0"/>
              </a:rPr>
              <a:t> = 1 e risolviamo l’equazione:</a:t>
            </a:r>
          </a:p>
        </p:txBody>
      </p:sp>
      <p:sp>
        <p:nvSpPr>
          <p:cNvPr id="463886" name="Rectangle 14"/>
          <p:cNvSpPr>
            <a:spLocks noChangeArrowheads="1"/>
          </p:cNvSpPr>
          <p:nvPr/>
        </p:nvSpPr>
        <p:spPr bwMode="auto">
          <a:xfrm>
            <a:off x="107950" y="2995613"/>
            <a:ext cx="8856663" cy="433387"/>
          </a:xfrm>
          <a:prstGeom prst="rect">
            <a:avLst/>
          </a:prstGeom>
          <a:noFill/>
          <a:ln w="9525">
            <a:noFill/>
            <a:miter lim="800000"/>
            <a:headEnd/>
            <a:tailEnd/>
          </a:ln>
          <a:effectLst/>
        </p:spPr>
        <p:txBody>
          <a:bodyPr lIns="90000" tIns="46800" rIns="90000" bIns="46800"/>
          <a:lstStyle/>
          <a:p>
            <a:pPr defTabSz="954088" eaLnBrk="1" hangingPunct="1">
              <a:lnSpc>
                <a:spcPct val="90000"/>
              </a:lnSpc>
              <a:spcBef>
                <a:spcPct val="20000"/>
              </a:spcBef>
              <a:buFont typeface="Wingdings" pitchFamily="2" charset="2"/>
              <a:buNone/>
              <a:tabLst>
                <a:tab pos="3411538" algn="l"/>
              </a:tabLst>
              <a:defRPr/>
            </a:pPr>
            <a:r>
              <a:rPr lang="it-IT" sz="2200" dirty="0">
                <a:effectLst>
                  <a:outerShdw blurRad="38100" dist="38100" dir="2700000" algn="tl">
                    <a:srgbClr val="000000"/>
                  </a:outerShdw>
                </a:effectLst>
                <a:latin typeface="Arial" charset="0"/>
              </a:rPr>
              <a:t>Ho ancora una volta una equazione in 8 incognite:</a:t>
            </a:r>
          </a:p>
          <a:p>
            <a:pPr defTabSz="954088" eaLnBrk="1" hangingPunct="1">
              <a:lnSpc>
                <a:spcPct val="90000"/>
              </a:lnSpc>
              <a:spcBef>
                <a:spcPct val="20000"/>
              </a:spcBef>
              <a:buFont typeface="Wingdings" pitchFamily="2" charset="2"/>
              <a:buNone/>
              <a:tabLst>
                <a:tab pos="3411538" algn="l"/>
              </a:tabLst>
              <a:defRPr/>
            </a:pPr>
            <a:endParaRPr lang="it-IT" sz="2200" dirty="0">
              <a:effectLst>
                <a:outerShdw blurRad="38100" dist="38100" dir="2700000" algn="tl">
                  <a:srgbClr val="000000"/>
                </a:outerShdw>
              </a:effectLst>
              <a:latin typeface="Arial" charset="0"/>
            </a:endParaRPr>
          </a:p>
          <a:p>
            <a:pPr defTabSz="954088" eaLnBrk="1" hangingPunct="1">
              <a:lnSpc>
                <a:spcPct val="90000"/>
              </a:lnSpc>
              <a:spcBef>
                <a:spcPct val="20000"/>
              </a:spcBef>
              <a:buFont typeface="Wingdings" pitchFamily="2" charset="2"/>
              <a:buNone/>
              <a:tabLst>
                <a:tab pos="3411538" algn="l"/>
              </a:tabLst>
              <a:defRPr/>
            </a:pPr>
            <a:r>
              <a:rPr lang="it-IT" sz="2200" dirty="0">
                <a:effectLst>
                  <a:outerShdw blurRad="38100" dist="38100" dir="2700000" algn="tl">
                    <a:srgbClr val="000000"/>
                  </a:outerShdw>
                </a:effectLst>
                <a:latin typeface="Arial" charset="0"/>
              </a:rPr>
              <a:t>Ciascuna grandezza relativa ai vettori di proiezione dipende da 3 parametri di rotazione, quindi </a:t>
            </a:r>
          </a:p>
          <a:p>
            <a:pPr defTabSz="954088" eaLnBrk="1" hangingPunct="1">
              <a:lnSpc>
                <a:spcPct val="90000"/>
              </a:lnSpc>
              <a:spcBef>
                <a:spcPct val="20000"/>
              </a:spcBef>
              <a:buFont typeface="Wingdings" pitchFamily="2" charset="2"/>
              <a:buNone/>
              <a:tabLst>
                <a:tab pos="3411538" algn="l"/>
              </a:tabLst>
              <a:defRPr/>
            </a:pPr>
            <a:r>
              <a:rPr lang="it-IT" sz="2200" dirty="0">
                <a:effectLst>
                  <a:outerShdw blurRad="38100" dist="38100" dir="2700000" algn="tl">
                    <a:srgbClr val="000000"/>
                  </a:outerShdw>
                </a:effectLst>
                <a:latin typeface="Arial" charset="0"/>
              </a:rPr>
              <a:t>3 (rotazione I </a:t>
            </a:r>
            <a:r>
              <a:rPr lang="it-IT" sz="2200" dirty="0" err="1">
                <a:effectLst>
                  <a:outerShdw blurRad="38100" dist="38100" dir="2700000" algn="tl">
                    <a:srgbClr val="000000"/>
                  </a:outerShdw>
                </a:effectLst>
                <a:latin typeface="Arial" charset="0"/>
              </a:rPr>
              <a:t>fotogr</a:t>
            </a:r>
            <a:r>
              <a:rPr lang="it-IT" sz="2200" dirty="0">
                <a:effectLst>
                  <a:outerShdw blurRad="38100" dist="38100" dir="2700000" algn="tl">
                    <a:srgbClr val="000000"/>
                  </a:outerShdw>
                </a:effectLst>
                <a:latin typeface="Arial" charset="0"/>
              </a:rPr>
              <a:t>.) 	+</a:t>
            </a:r>
          </a:p>
          <a:p>
            <a:pPr defTabSz="954088" eaLnBrk="1" hangingPunct="1">
              <a:lnSpc>
                <a:spcPct val="90000"/>
              </a:lnSpc>
              <a:spcBef>
                <a:spcPct val="20000"/>
              </a:spcBef>
              <a:buFont typeface="Wingdings" pitchFamily="2" charset="2"/>
              <a:buNone/>
              <a:tabLst>
                <a:tab pos="3411538" algn="l"/>
              </a:tabLst>
              <a:defRPr/>
            </a:pPr>
            <a:r>
              <a:rPr lang="it-IT" sz="2200" dirty="0">
                <a:effectLst>
                  <a:outerShdw blurRad="38100" dist="38100" dir="2700000" algn="tl">
                    <a:srgbClr val="000000"/>
                  </a:outerShdw>
                </a:effectLst>
                <a:latin typeface="Arial" charset="0"/>
              </a:rPr>
              <a:t>3 (rotazione II </a:t>
            </a:r>
            <a:r>
              <a:rPr lang="it-IT" sz="2200" dirty="0" err="1">
                <a:effectLst>
                  <a:outerShdw blurRad="38100" dist="38100" dir="2700000" algn="tl">
                    <a:srgbClr val="000000"/>
                  </a:outerShdw>
                </a:effectLst>
                <a:latin typeface="Arial" charset="0"/>
              </a:rPr>
              <a:t>fotogr</a:t>
            </a:r>
            <a:r>
              <a:rPr lang="it-IT" sz="2200" dirty="0">
                <a:effectLst>
                  <a:outerShdw blurRad="38100" dist="38100" dir="2700000" algn="tl">
                    <a:srgbClr val="000000"/>
                  </a:outerShdw>
                </a:effectLst>
                <a:latin typeface="Arial" charset="0"/>
              </a:rPr>
              <a:t>.) 	+</a:t>
            </a:r>
          </a:p>
          <a:p>
            <a:pPr defTabSz="954088" eaLnBrk="1" hangingPunct="1">
              <a:lnSpc>
                <a:spcPct val="90000"/>
              </a:lnSpc>
              <a:spcBef>
                <a:spcPct val="20000"/>
              </a:spcBef>
              <a:buFont typeface="Wingdings" pitchFamily="2" charset="2"/>
              <a:buNone/>
              <a:tabLst>
                <a:tab pos="3411538" algn="l"/>
              </a:tabLst>
              <a:defRPr/>
            </a:pPr>
            <a:r>
              <a:rPr lang="it-IT" sz="2200" dirty="0">
                <a:effectLst>
                  <a:outerShdw blurRad="38100" dist="38100" dir="2700000" algn="tl">
                    <a:srgbClr val="000000"/>
                  </a:outerShdw>
                </a:effectLst>
                <a:latin typeface="Arial" charset="0"/>
              </a:rPr>
              <a:t>2 (elementi della base) 	= </a:t>
            </a:r>
          </a:p>
          <a:p>
            <a:pPr defTabSz="954088" eaLnBrk="1" hangingPunct="1">
              <a:lnSpc>
                <a:spcPct val="90000"/>
              </a:lnSpc>
              <a:spcBef>
                <a:spcPct val="20000"/>
              </a:spcBef>
              <a:buFont typeface="Wingdings" pitchFamily="2" charset="2"/>
              <a:buNone/>
              <a:tabLst>
                <a:tab pos="3411538" algn="l"/>
              </a:tabLst>
              <a:defRPr/>
            </a:pPr>
            <a:r>
              <a:rPr lang="it-IT" sz="2200" dirty="0">
                <a:effectLst>
                  <a:outerShdw blurRad="38100" dist="38100" dir="2700000" algn="tl">
                    <a:srgbClr val="000000"/>
                  </a:outerShdw>
                </a:effectLst>
                <a:latin typeface="Arial" charset="0"/>
              </a:rPr>
              <a:t>8 parametri indipendenti.</a:t>
            </a:r>
          </a:p>
        </p:txBody>
      </p:sp>
      <p:graphicFrame>
        <p:nvGraphicFramePr>
          <p:cNvPr id="3" name="Oggetto 2"/>
          <p:cNvGraphicFramePr>
            <a:graphicFrameLocks noChangeAspect="1"/>
          </p:cNvGraphicFramePr>
          <p:nvPr>
            <p:extLst>
              <p:ext uri="{D42A27DB-BD31-4B8C-83A1-F6EECF244321}">
                <p14:modId xmlns:p14="http://schemas.microsoft.com/office/powerpoint/2010/main" val="3626216338"/>
              </p:ext>
            </p:extLst>
          </p:nvPr>
        </p:nvGraphicFramePr>
        <p:xfrm>
          <a:off x="670677" y="2232692"/>
          <a:ext cx="6780830" cy="548236"/>
        </p:xfrm>
        <a:graphic>
          <a:graphicData uri="http://schemas.openxmlformats.org/presentationml/2006/ole">
            <mc:AlternateContent xmlns:mc="http://schemas.openxmlformats.org/markup-compatibility/2006">
              <mc:Choice xmlns:v="urn:schemas-microsoft-com:vml" Requires="v">
                <p:oleObj spid="_x0000_s99340" name="Equazione" r:id="rId3" imgW="2984400" imgH="241200" progId="Equation.3">
                  <p:embed/>
                </p:oleObj>
              </mc:Choice>
              <mc:Fallback>
                <p:oleObj name="Equazione" r:id="rId3" imgW="2984400" imgH="241200" progId="Equation.3">
                  <p:embed/>
                  <p:pic>
                    <p:nvPicPr>
                      <p:cNvPr id="0" name=""/>
                      <p:cNvPicPr/>
                      <p:nvPr/>
                    </p:nvPicPr>
                    <p:blipFill>
                      <a:blip r:embed="rId4"/>
                      <a:stretch>
                        <a:fillRect/>
                      </a:stretch>
                    </p:blipFill>
                    <p:spPr>
                      <a:xfrm>
                        <a:off x="670677" y="2232692"/>
                        <a:ext cx="6780830" cy="548236"/>
                      </a:xfrm>
                      <a:prstGeom prst="rect">
                        <a:avLst/>
                      </a:prstGeom>
                    </p:spPr>
                  </p:pic>
                </p:oleObj>
              </mc:Fallback>
            </mc:AlternateContent>
          </a:graphicData>
        </a:graphic>
      </p:graphicFrame>
      <p:graphicFrame>
        <p:nvGraphicFramePr>
          <p:cNvPr id="5" name="Oggetto 4"/>
          <p:cNvGraphicFramePr>
            <a:graphicFrameLocks noChangeAspect="1"/>
          </p:cNvGraphicFramePr>
          <p:nvPr>
            <p:extLst>
              <p:ext uri="{D42A27DB-BD31-4B8C-83A1-F6EECF244321}">
                <p14:modId xmlns:p14="http://schemas.microsoft.com/office/powerpoint/2010/main" val="357572199"/>
              </p:ext>
            </p:extLst>
          </p:nvPr>
        </p:nvGraphicFramePr>
        <p:xfrm>
          <a:off x="6876256" y="773706"/>
          <a:ext cx="1845291" cy="1291704"/>
        </p:xfrm>
        <a:graphic>
          <a:graphicData uri="http://schemas.openxmlformats.org/presentationml/2006/ole">
            <mc:AlternateContent xmlns:mc="http://schemas.openxmlformats.org/markup-compatibility/2006">
              <mc:Choice xmlns:v="urn:schemas-microsoft-com:vml" Requires="v">
                <p:oleObj spid="_x0000_s99341" name="Equazione" r:id="rId5" imgW="1015920" imgH="711000" progId="Equation.3">
                  <p:embed/>
                </p:oleObj>
              </mc:Choice>
              <mc:Fallback>
                <p:oleObj name="Equazione" r:id="rId5" imgW="1015920" imgH="711000" progId="Equation.3">
                  <p:embed/>
                  <p:pic>
                    <p:nvPicPr>
                      <p:cNvPr id="0" name=""/>
                      <p:cNvPicPr/>
                      <p:nvPr/>
                    </p:nvPicPr>
                    <p:blipFill>
                      <a:blip r:embed="rId6"/>
                      <a:stretch>
                        <a:fillRect/>
                      </a:stretch>
                    </p:blipFill>
                    <p:spPr>
                      <a:xfrm>
                        <a:off x="6876256" y="773706"/>
                        <a:ext cx="1845291" cy="1291704"/>
                      </a:xfrm>
                      <a:prstGeom prst="rect">
                        <a:avLst/>
                      </a:prstGeom>
                    </p:spPr>
                  </p:pic>
                </p:oleObj>
              </mc:Fallback>
            </mc:AlternateContent>
          </a:graphicData>
        </a:graphic>
      </p:graphicFrame>
    </p:spTree>
    <p:extLst>
      <p:ext uri="{BB962C8B-B14F-4D97-AF65-F5344CB8AC3E}">
        <p14:creationId xmlns:p14="http://schemas.microsoft.com/office/powerpoint/2010/main" val="1740312687"/>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1B76119F-C0B2-43C0-89B6-6308AC9E8AD1}" type="slidenum">
              <a:rPr lang="it-IT" altLang="it-IT" smtClean="0"/>
              <a:pPr eaLnBrk="1" hangingPunct="1">
                <a:defRPr/>
              </a:pPr>
              <a:t>2</a:t>
            </a:fld>
            <a:endParaRPr lang="it-IT" altLang="it-IT" smtClean="0"/>
          </a:p>
        </p:txBody>
      </p:sp>
      <p:sp>
        <p:nvSpPr>
          <p:cNvPr id="416770" name="Rectangle 2"/>
          <p:cNvSpPr>
            <a:spLocks noGrp="1" noChangeArrowheads="1"/>
          </p:cNvSpPr>
          <p:nvPr>
            <p:ph type="title"/>
          </p:nvPr>
        </p:nvSpPr>
        <p:spPr/>
        <p:txBody>
          <a:bodyPr/>
          <a:lstStyle/>
          <a:p>
            <a:pPr eaLnBrk="1" hangingPunct="1">
              <a:defRPr/>
            </a:pPr>
            <a:r>
              <a:rPr lang="it-IT" smtClean="0"/>
              <a:t>EQUAZIONI DI COLLINEARITA’</a:t>
            </a:r>
          </a:p>
        </p:txBody>
      </p:sp>
      <p:sp>
        <p:nvSpPr>
          <p:cNvPr id="416772" name="Rectangle 4"/>
          <p:cNvSpPr>
            <a:spLocks noGrp="1" noChangeArrowheads="1"/>
          </p:cNvSpPr>
          <p:nvPr>
            <p:ph type="body" sz="half" idx="1"/>
          </p:nvPr>
        </p:nvSpPr>
        <p:spPr>
          <a:xfrm>
            <a:off x="107950" y="690563"/>
            <a:ext cx="8928100" cy="457200"/>
          </a:xfrm>
        </p:spPr>
        <p:txBody>
          <a:bodyPr>
            <a:spAutoFit/>
          </a:bodyPr>
          <a:lstStyle/>
          <a:p>
            <a:pPr marL="0" indent="0" eaLnBrk="1" hangingPunct="1">
              <a:buFont typeface="Wingdings" panose="05000000000000000000" pitchFamily="2" charset="2"/>
              <a:buNone/>
              <a:defRPr/>
            </a:pPr>
            <a:r>
              <a:rPr lang="it-IT" sz="2400" smtClean="0"/>
              <a:t>Equazioni di collinearità:</a:t>
            </a:r>
          </a:p>
        </p:txBody>
      </p:sp>
      <p:sp>
        <p:nvSpPr>
          <p:cNvPr id="416773" name="Rectangle 5"/>
          <p:cNvSpPr>
            <a:spLocks noChangeArrowheads="1"/>
          </p:cNvSpPr>
          <p:nvPr/>
        </p:nvSpPr>
        <p:spPr bwMode="auto">
          <a:xfrm>
            <a:off x="107950" y="2960688"/>
            <a:ext cx="8928100" cy="366712"/>
          </a:xfrm>
          <a:prstGeom prst="rect">
            <a:avLst/>
          </a:prstGeom>
          <a:noFill/>
          <a:ln w="9525" algn="ctr">
            <a:noFill/>
            <a:miter lim="800000"/>
            <a:headEnd/>
            <a:tailEnd/>
          </a:ln>
          <a:effectLst/>
        </p:spPr>
        <p:txBody>
          <a:bodyPr lIns="90000" tIns="46800" rIns="90000" bIns="46800">
            <a:spAutoFit/>
          </a:bodyPr>
          <a:lstStyle/>
          <a:p>
            <a:pPr eaLnBrk="1" hangingPunct="1">
              <a:spcBef>
                <a:spcPct val="20000"/>
              </a:spcBef>
              <a:buFont typeface="Wingdings" pitchFamily="2" charset="2"/>
              <a:buNone/>
              <a:defRPr/>
            </a:pPr>
            <a:r>
              <a:rPr lang="it-IT">
                <a:effectLst>
                  <a:outerShdw blurRad="38100" dist="38100" dir="2700000" algn="tl">
                    <a:srgbClr val="000000"/>
                  </a:outerShdw>
                </a:effectLst>
                <a:latin typeface="Arial" charset="0"/>
              </a:rPr>
              <a:t>Abbiamo visto che le coordinate immagine di un punto dipendono da:</a:t>
            </a:r>
          </a:p>
        </p:txBody>
      </p:sp>
      <p:grpSp>
        <p:nvGrpSpPr>
          <p:cNvPr id="8200" name="Group 8"/>
          <p:cNvGrpSpPr>
            <a:grpSpLocks/>
          </p:cNvGrpSpPr>
          <p:nvPr/>
        </p:nvGrpSpPr>
        <p:grpSpPr bwMode="auto">
          <a:xfrm>
            <a:off x="1331913" y="4941888"/>
            <a:ext cx="4824412" cy="1295400"/>
            <a:chOff x="839" y="3113"/>
            <a:chExt cx="3039" cy="816"/>
          </a:xfrm>
        </p:grpSpPr>
        <p:sp>
          <p:nvSpPr>
            <p:cNvPr id="8206" name="Text Box 9"/>
            <p:cNvSpPr txBox="1">
              <a:spLocks noChangeArrowheads="1"/>
            </p:cNvSpPr>
            <p:nvPr/>
          </p:nvSpPr>
          <p:spPr bwMode="auto">
            <a:xfrm>
              <a:off x="839" y="3694"/>
              <a:ext cx="3039" cy="235"/>
            </a:xfrm>
            <a:prstGeom prst="rect">
              <a:avLst/>
            </a:prstGeom>
            <a:solidFill>
              <a:srgbClr val="FFFF99">
                <a:alpha val="50195"/>
              </a:srgbClr>
            </a:solidFill>
            <a:ln w="6350">
              <a:solidFill>
                <a:srgbClr val="000000"/>
              </a:solidFill>
              <a:miter lim="800000"/>
              <a:headEnd/>
              <a:tailEnd/>
            </a:ln>
          </p:spPr>
          <p:txBody>
            <a:bodyPr lIns="90000" tIns="46800" rIns="90000" bIns="46800">
              <a:spAutoFit/>
            </a:bodyP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800"/>
                <a:t>PARAMETRI DI ORIENTAMENTO INTERNO</a:t>
              </a:r>
            </a:p>
          </p:txBody>
        </p:sp>
        <p:sp>
          <p:nvSpPr>
            <p:cNvPr id="8207" name="AutoShape 10"/>
            <p:cNvSpPr>
              <a:spLocks noChangeArrowheads="1"/>
            </p:cNvSpPr>
            <p:nvPr/>
          </p:nvSpPr>
          <p:spPr bwMode="auto">
            <a:xfrm>
              <a:off x="1066" y="3113"/>
              <a:ext cx="363" cy="544"/>
            </a:xfrm>
            <a:prstGeom prst="upArrow">
              <a:avLst>
                <a:gd name="adj1" fmla="val 49861"/>
                <a:gd name="adj2" fmla="val 61159"/>
              </a:avLst>
            </a:prstGeom>
            <a:solidFill>
              <a:schemeClr val="tx1"/>
            </a:solidFill>
            <a:ln w="6350">
              <a:solidFill>
                <a:srgbClr val="000000"/>
              </a:solidFill>
              <a:miter lim="800000"/>
              <a:headEnd/>
              <a:tailEnd/>
            </a:ln>
          </p:spPr>
          <p:txBody>
            <a:bodyPr wrap="none" lIns="90000" tIns="46800" rIns="90000" bIns="46800" anchor="ct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p>
          </p:txBody>
        </p:sp>
      </p:grpSp>
      <p:grpSp>
        <p:nvGrpSpPr>
          <p:cNvPr id="8201" name="Group 11"/>
          <p:cNvGrpSpPr>
            <a:grpSpLocks/>
          </p:cNvGrpSpPr>
          <p:nvPr/>
        </p:nvGrpSpPr>
        <p:grpSpPr bwMode="auto">
          <a:xfrm>
            <a:off x="2843213" y="4294188"/>
            <a:ext cx="4968875" cy="1295400"/>
            <a:chOff x="1791" y="2705"/>
            <a:chExt cx="3130" cy="816"/>
          </a:xfrm>
        </p:grpSpPr>
        <p:sp>
          <p:nvSpPr>
            <p:cNvPr id="8204" name="Text Box 12"/>
            <p:cNvSpPr txBox="1">
              <a:spLocks noChangeArrowheads="1"/>
            </p:cNvSpPr>
            <p:nvPr/>
          </p:nvSpPr>
          <p:spPr bwMode="auto">
            <a:xfrm>
              <a:off x="1791" y="3286"/>
              <a:ext cx="3130" cy="235"/>
            </a:xfrm>
            <a:prstGeom prst="rect">
              <a:avLst/>
            </a:prstGeom>
            <a:solidFill>
              <a:srgbClr val="FFFF99">
                <a:alpha val="50195"/>
              </a:srgbClr>
            </a:solidFill>
            <a:ln w="6350">
              <a:solidFill>
                <a:srgbClr val="000000"/>
              </a:solidFill>
              <a:miter lim="800000"/>
              <a:headEnd/>
              <a:tailEnd/>
            </a:ln>
          </p:spPr>
          <p:txBody>
            <a:bodyPr lIns="90000" tIns="46800" rIns="90000" bIns="46800">
              <a:spAutoFit/>
            </a:bodyP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800"/>
                <a:t>PARAMETRI DI ORIENTAMENTO ESTERNO</a:t>
              </a:r>
            </a:p>
          </p:txBody>
        </p:sp>
        <p:sp>
          <p:nvSpPr>
            <p:cNvPr id="8205" name="AutoShape 13"/>
            <p:cNvSpPr>
              <a:spLocks noChangeArrowheads="1"/>
            </p:cNvSpPr>
            <p:nvPr/>
          </p:nvSpPr>
          <p:spPr bwMode="auto">
            <a:xfrm>
              <a:off x="2744" y="2705"/>
              <a:ext cx="363" cy="544"/>
            </a:xfrm>
            <a:prstGeom prst="upArrow">
              <a:avLst>
                <a:gd name="adj1" fmla="val 49861"/>
                <a:gd name="adj2" fmla="val 61159"/>
              </a:avLst>
            </a:prstGeom>
            <a:solidFill>
              <a:schemeClr val="tx1"/>
            </a:solidFill>
            <a:ln w="6350">
              <a:solidFill>
                <a:srgbClr val="000000"/>
              </a:solidFill>
              <a:miter lim="800000"/>
              <a:headEnd/>
              <a:tailEnd/>
            </a:ln>
          </p:spPr>
          <p:txBody>
            <a:bodyPr wrap="none" lIns="90000" tIns="46800" rIns="90000" bIns="46800" anchor="ct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p>
          </p:txBody>
        </p:sp>
      </p:grpSp>
      <p:sp>
        <p:nvSpPr>
          <p:cNvPr id="8202" name="Rectangle 14"/>
          <p:cNvSpPr>
            <a:spLocks noChangeArrowheads="1"/>
          </p:cNvSpPr>
          <p:nvPr/>
        </p:nvSpPr>
        <p:spPr bwMode="auto">
          <a:xfrm>
            <a:off x="1258888" y="3933825"/>
            <a:ext cx="1368425" cy="358775"/>
          </a:xfrm>
          <a:prstGeom prst="rect">
            <a:avLst/>
          </a:prstGeom>
          <a:solidFill>
            <a:schemeClr val="folHlink">
              <a:alpha val="50195"/>
            </a:schemeClr>
          </a:solidFill>
          <a:ln w="6350">
            <a:solidFill>
              <a:schemeClr val="tx1"/>
            </a:solidFill>
            <a:miter lim="800000"/>
            <a:headEnd/>
            <a:tailEnd/>
          </a:ln>
        </p:spPr>
        <p:txBody>
          <a:bodyPr wrap="none" lIns="90000" tIns="46800" rIns="90000" bIns="46800" anchor="ct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p>
        </p:txBody>
      </p:sp>
      <p:sp>
        <p:nvSpPr>
          <p:cNvPr id="8203" name="Rectangle 15"/>
          <p:cNvSpPr>
            <a:spLocks noChangeArrowheads="1"/>
          </p:cNvSpPr>
          <p:nvPr/>
        </p:nvSpPr>
        <p:spPr bwMode="auto">
          <a:xfrm>
            <a:off x="2843213" y="3933825"/>
            <a:ext cx="3097212" cy="358775"/>
          </a:xfrm>
          <a:prstGeom prst="rect">
            <a:avLst/>
          </a:prstGeom>
          <a:solidFill>
            <a:srgbClr val="CC99FF">
              <a:alpha val="50195"/>
            </a:srgbClr>
          </a:solidFill>
          <a:ln w="6350">
            <a:solidFill>
              <a:schemeClr val="tx1"/>
            </a:solidFill>
            <a:miter lim="800000"/>
            <a:headEnd/>
            <a:tailEnd/>
          </a:ln>
        </p:spPr>
        <p:txBody>
          <a:bodyPr wrap="none" lIns="90000" tIns="46800" rIns="90000" bIns="46800" anchor="ct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p>
        </p:txBody>
      </p:sp>
      <p:graphicFrame>
        <p:nvGraphicFramePr>
          <p:cNvPr id="2" name="Oggetto 1"/>
          <p:cNvGraphicFramePr>
            <a:graphicFrameLocks noChangeAspect="1"/>
          </p:cNvGraphicFramePr>
          <p:nvPr>
            <p:extLst>
              <p:ext uri="{D42A27DB-BD31-4B8C-83A1-F6EECF244321}">
                <p14:modId xmlns:p14="http://schemas.microsoft.com/office/powerpoint/2010/main" val="108629702"/>
              </p:ext>
            </p:extLst>
          </p:nvPr>
        </p:nvGraphicFramePr>
        <p:xfrm>
          <a:off x="1135214" y="1268760"/>
          <a:ext cx="5957066" cy="1609725"/>
        </p:xfrm>
        <a:graphic>
          <a:graphicData uri="http://schemas.openxmlformats.org/presentationml/2006/ole">
            <mc:AlternateContent xmlns:mc="http://schemas.openxmlformats.org/markup-compatibility/2006">
              <mc:Choice xmlns:v="urn:schemas-microsoft-com:vml" Requires="v">
                <p:oleObj spid="_x0000_s86028" name="Equazione" r:id="rId3" imgW="3288960" imgH="888840" progId="Equation.3">
                  <p:embed/>
                </p:oleObj>
              </mc:Choice>
              <mc:Fallback>
                <p:oleObj name="Equazione" r:id="rId3" imgW="3288960" imgH="888840" progId="Equation.3">
                  <p:embed/>
                  <p:pic>
                    <p:nvPicPr>
                      <p:cNvPr id="0" name=""/>
                      <p:cNvPicPr/>
                      <p:nvPr/>
                    </p:nvPicPr>
                    <p:blipFill>
                      <a:blip r:embed="rId4"/>
                      <a:stretch>
                        <a:fillRect/>
                      </a:stretch>
                    </p:blipFill>
                    <p:spPr>
                      <a:xfrm>
                        <a:off x="1135214" y="1268760"/>
                        <a:ext cx="5957066" cy="1609725"/>
                      </a:xfrm>
                      <a:prstGeom prst="rect">
                        <a:avLst/>
                      </a:prstGeom>
                    </p:spPr>
                  </p:pic>
                </p:oleObj>
              </mc:Fallback>
            </mc:AlternateContent>
          </a:graphicData>
        </a:graphic>
      </p:graphicFrame>
      <p:graphicFrame>
        <p:nvGraphicFramePr>
          <p:cNvPr id="3" name="Oggetto 2"/>
          <p:cNvGraphicFramePr>
            <a:graphicFrameLocks noChangeAspect="1"/>
          </p:cNvGraphicFramePr>
          <p:nvPr>
            <p:extLst>
              <p:ext uri="{D42A27DB-BD31-4B8C-83A1-F6EECF244321}">
                <p14:modId xmlns:p14="http://schemas.microsoft.com/office/powerpoint/2010/main" val="1311983809"/>
              </p:ext>
            </p:extLst>
          </p:nvPr>
        </p:nvGraphicFramePr>
        <p:xfrm>
          <a:off x="322263" y="3670300"/>
          <a:ext cx="5626100" cy="920750"/>
        </p:xfrm>
        <a:graphic>
          <a:graphicData uri="http://schemas.openxmlformats.org/presentationml/2006/ole">
            <mc:AlternateContent xmlns:mc="http://schemas.openxmlformats.org/markup-compatibility/2006">
              <mc:Choice xmlns:v="urn:schemas-microsoft-com:vml" Requires="v">
                <p:oleObj spid="_x0000_s86029" name="Equazione" r:id="rId5" imgW="2793960" imgH="457200" progId="Equation.3">
                  <p:embed/>
                </p:oleObj>
              </mc:Choice>
              <mc:Fallback>
                <p:oleObj name="Equazione" r:id="rId5" imgW="2793960" imgH="457200" progId="Equation.3">
                  <p:embed/>
                  <p:pic>
                    <p:nvPicPr>
                      <p:cNvPr id="0" name=""/>
                      <p:cNvPicPr/>
                      <p:nvPr/>
                    </p:nvPicPr>
                    <p:blipFill>
                      <a:blip r:embed="rId6"/>
                      <a:stretch>
                        <a:fillRect/>
                      </a:stretch>
                    </p:blipFill>
                    <p:spPr>
                      <a:xfrm>
                        <a:off x="322263" y="3670300"/>
                        <a:ext cx="5626100" cy="920750"/>
                      </a:xfrm>
                      <a:prstGeom prst="rect">
                        <a:avLst/>
                      </a:prstGeom>
                    </p:spPr>
                  </p:pic>
                </p:oleObj>
              </mc:Fallback>
            </mc:AlternateContent>
          </a:graphicData>
        </a:graphic>
      </p:graphicFrame>
    </p:spTree>
    <p:extLst>
      <p:ext uri="{BB962C8B-B14F-4D97-AF65-F5344CB8AC3E}">
        <p14:creationId xmlns:p14="http://schemas.microsoft.com/office/powerpoint/2010/main" val="3504722579"/>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629BC22D-C02A-4626-8D5B-C335A35626E9}" type="slidenum">
              <a:rPr lang="it-IT" altLang="it-IT" smtClean="0"/>
              <a:pPr eaLnBrk="1" hangingPunct="1">
                <a:defRPr/>
              </a:pPr>
              <a:t>29</a:t>
            </a:fld>
            <a:endParaRPr lang="it-IT" altLang="it-IT" smtClean="0"/>
          </a:p>
        </p:txBody>
      </p:sp>
      <p:sp>
        <p:nvSpPr>
          <p:cNvPr id="464898" name="Rectangle 2"/>
          <p:cNvSpPr>
            <a:spLocks noGrp="1" noChangeArrowheads="1"/>
          </p:cNvSpPr>
          <p:nvPr>
            <p:ph type="title"/>
          </p:nvPr>
        </p:nvSpPr>
        <p:spPr/>
        <p:txBody>
          <a:bodyPr/>
          <a:lstStyle/>
          <a:p>
            <a:pPr eaLnBrk="1" hangingPunct="1">
              <a:defRPr/>
            </a:pPr>
            <a:r>
              <a:rPr lang="it-IT" smtClean="0"/>
              <a:t>ORIENTAMENTO RELATIVO</a:t>
            </a:r>
          </a:p>
        </p:txBody>
      </p:sp>
      <p:sp>
        <p:nvSpPr>
          <p:cNvPr id="464899" name="Rectangle 3"/>
          <p:cNvSpPr>
            <a:spLocks noChangeArrowheads="1"/>
          </p:cNvSpPr>
          <p:nvPr/>
        </p:nvSpPr>
        <p:spPr bwMode="auto">
          <a:xfrm>
            <a:off x="107950" y="736600"/>
            <a:ext cx="8883650" cy="863600"/>
          </a:xfrm>
          <a:prstGeom prst="rect">
            <a:avLst/>
          </a:prstGeom>
          <a:noFill/>
          <a:ln w="9525">
            <a:noFill/>
            <a:miter lim="800000"/>
            <a:headEnd/>
            <a:tailEnd/>
          </a:ln>
          <a:effectLst/>
        </p:spPr>
        <p:txBody>
          <a:bodyPr lIns="90000" tIns="46800" rIns="90000" bIns="46800"/>
          <a:lstStyle/>
          <a:p>
            <a:pPr eaLnBrk="1" hangingPunct="1">
              <a:lnSpc>
                <a:spcPct val="90000"/>
              </a:lnSpc>
              <a:spcBef>
                <a:spcPct val="20000"/>
              </a:spcBef>
              <a:buFont typeface="Wingdings" pitchFamily="2" charset="2"/>
              <a:buNone/>
              <a:defRPr/>
            </a:pPr>
            <a:r>
              <a:rPr lang="it-IT" sz="2400">
                <a:effectLst>
                  <a:outerShdw blurRad="38100" dist="38100" dir="2700000" algn="tl">
                    <a:srgbClr val="000000"/>
                  </a:outerShdw>
                </a:effectLst>
                <a:latin typeface="Arial" charset="0"/>
              </a:rPr>
              <a:t>Come nel caso precedente posso allora fissare 3 parametri:</a:t>
            </a:r>
          </a:p>
        </p:txBody>
      </p:sp>
      <p:sp>
        <p:nvSpPr>
          <p:cNvPr id="464900" name="Rectangle 4"/>
          <p:cNvSpPr>
            <a:spLocks noChangeArrowheads="1"/>
          </p:cNvSpPr>
          <p:nvPr/>
        </p:nvSpPr>
        <p:spPr bwMode="auto">
          <a:xfrm>
            <a:off x="107950" y="1125538"/>
            <a:ext cx="8883650" cy="863600"/>
          </a:xfrm>
          <a:prstGeom prst="rect">
            <a:avLst/>
          </a:prstGeom>
          <a:noFill/>
          <a:ln w="9525">
            <a:noFill/>
            <a:miter lim="800000"/>
            <a:headEnd/>
            <a:tailEnd/>
          </a:ln>
          <a:effectLst/>
        </p:spPr>
        <p:txBody>
          <a:bodyPr lIns="90000" tIns="46800" rIns="90000" bIns="46800"/>
          <a:lstStyle/>
          <a:p>
            <a:pPr eaLnBrk="1" hangingPunct="1">
              <a:lnSpc>
                <a:spcPct val="90000"/>
              </a:lnSpc>
              <a:spcBef>
                <a:spcPct val="20000"/>
              </a:spcBef>
              <a:buFont typeface="Wingdings" pitchFamily="2" charset="2"/>
              <a:buNone/>
              <a:defRPr/>
            </a:pPr>
            <a:r>
              <a:rPr lang="it-IT" sz="2400">
                <a:solidFill>
                  <a:schemeClr val="folHlink"/>
                </a:solidFill>
                <a:effectLst>
                  <a:outerShdw blurRad="38100" dist="38100" dir="2700000" algn="tl">
                    <a:srgbClr val="000000"/>
                  </a:outerShdw>
                </a:effectLst>
                <a:latin typeface="Arial" charset="0"/>
              </a:rPr>
              <a:t>Orientamento relativo simmetrico:</a:t>
            </a:r>
          </a:p>
        </p:txBody>
      </p:sp>
      <p:sp>
        <p:nvSpPr>
          <p:cNvPr id="464901" name="Rectangle 5"/>
          <p:cNvSpPr>
            <a:spLocks noChangeArrowheads="1"/>
          </p:cNvSpPr>
          <p:nvPr/>
        </p:nvSpPr>
        <p:spPr bwMode="auto">
          <a:xfrm>
            <a:off x="107950" y="1557338"/>
            <a:ext cx="8883650" cy="1625600"/>
          </a:xfrm>
          <a:prstGeom prst="rect">
            <a:avLst/>
          </a:prstGeom>
          <a:noFill/>
          <a:ln w="9525">
            <a:noFill/>
            <a:miter lim="800000"/>
            <a:headEnd/>
            <a:tailEnd/>
          </a:ln>
          <a:effectLst/>
        </p:spPr>
        <p:txBody>
          <a:bodyPr lIns="90000" tIns="46800" rIns="90000" bIns="46800"/>
          <a:lstStyle/>
          <a:p>
            <a:pPr eaLnBrk="1" hangingPunct="1">
              <a:lnSpc>
                <a:spcPct val="90000"/>
              </a:lnSpc>
              <a:spcBef>
                <a:spcPct val="20000"/>
              </a:spcBef>
              <a:buFont typeface="Wingdings" pitchFamily="2" charset="2"/>
              <a:buNone/>
              <a:defRPr/>
            </a:pPr>
            <a:r>
              <a:rPr lang="it-IT" sz="2400">
                <a:effectLst>
                  <a:outerShdw blurRad="38100" dist="38100" dir="2700000" algn="tl">
                    <a:srgbClr val="000000"/>
                  </a:outerShdw>
                </a:effectLst>
                <a:latin typeface="Arial" charset="0"/>
              </a:rPr>
              <a:t>Fisso la posizione dei due fotogrammi</a:t>
            </a:r>
          </a:p>
          <a:p>
            <a:pPr eaLnBrk="1" hangingPunct="1">
              <a:lnSpc>
                <a:spcPct val="90000"/>
              </a:lnSpc>
              <a:spcBef>
                <a:spcPct val="20000"/>
              </a:spcBef>
              <a:buFont typeface="Wingdings" pitchFamily="2" charset="2"/>
              <a:buNone/>
              <a:defRPr/>
            </a:pPr>
            <a:r>
              <a:rPr lang="it-IT" sz="2400">
                <a:effectLst>
                  <a:outerShdw blurRad="38100" dist="38100" dir="2700000" algn="tl">
                    <a:srgbClr val="000000"/>
                  </a:outerShdw>
                </a:effectLst>
                <a:latin typeface="Arial" charset="0"/>
              </a:rPr>
              <a:t>Scelgo come parametri incogniti le rotazioni delle due camere;</a:t>
            </a:r>
          </a:p>
          <a:p>
            <a:pPr eaLnBrk="1" hangingPunct="1">
              <a:lnSpc>
                <a:spcPct val="90000"/>
              </a:lnSpc>
              <a:spcBef>
                <a:spcPct val="20000"/>
              </a:spcBef>
              <a:buFont typeface="Wingdings" pitchFamily="2" charset="2"/>
              <a:buNone/>
              <a:defRPr/>
            </a:pPr>
            <a:r>
              <a:rPr lang="it-IT" sz="2400">
                <a:effectLst>
                  <a:outerShdw blurRad="38100" dist="38100" dir="2700000" algn="tl">
                    <a:srgbClr val="000000"/>
                  </a:outerShdw>
                </a:effectLst>
                <a:latin typeface="Arial" charset="0"/>
              </a:rPr>
              <a:t>Fisso una delle due rotazioni attorno ad x (es. d</a:t>
            </a:r>
            <a:r>
              <a:rPr lang="it-IT" sz="2400">
                <a:effectLst>
                  <a:outerShdw blurRad="38100" dist="38100" dir="2700000" algn="tl">
                    <a:srgbClr val="000000"/>
                  </a:outerShdw>
                </a:effectLst>
                <a:latin typeface="Arial" charset="0"/>
                <a:cs typeface="Arial" charset="0"/>
              </a:rPr>
              <a:t>ω</a:t>
            </a:r>
            <a:r>
              <a:rPr lang="it-IT" sz="2400" baseline="-25000">
                <a:effectLst>
                  <a:outerShdw blurRad="38100" dist="38100" dir="2700000" algn="tl">
                    <a:srgbClr val="000000"/>
                  </a:outerShdw>
                </a:effectLst>
                <a:latin typeface="Arial" charset="0"/>
                <a:cs typeface="Arial" charset="0"/>
              </a:rPr>
              <a:t>1</a:t>
            </a:r>
            <a:r>
              <a:rPr lang="it-IT" sz="2400">
                <a:effectLst>
                  <a:outerShdw blurRad="38100" dist="38100" dir="2700000" algn="tl">
                    <a:srgbClr val="000000"/>
                  </a:outerShdw>
                </a:effectLst>
                <a:latin typeface="Arial" charset="0"/>
              </a:rPr>
              <a:t>)</a:t>
            </a:r>
          </a:p>
          <a:p>
            <a:pPr eaLnBrk="1" hangingPunct="1">
              <a:lnSpc>
                <a:spcPct val="90000"/>
              </a:lnSpc>
              <a:spcBef>
                <a:spcPct val="20000"/>
              </a:spcBef>
              <a:buFont typeface="Wingdings" pitchFamily="2" charset="2"/>
              <a:buNone/>
              <a:defRPr/>
            </a:pPr>
            <a:endParaRPr lang="it-IT" sz="2400">
              <a:effectLst>
                <a:outerShdw blurRad="38100" dist="38100" dir="2700000" algn="tl">
                  <a:srgbClr val="000000"/>
                </a:outerShdw>
              </a:effectLst>
              <a:latin typeface="Arial" charset="0"/>
            </a:endParaRPr>
          </a:p>
        </p:txBody>
      </p:sp>
      <p:sp>
        <p:nvSpPr>
          <p:cNvPr id="464904" name="Rectangle 8"/>
          <p:cNvSpPr>
            <a:spLocks noChangeArrowheads="1"/>
          </p:cNvSpPr>
          <p:nvPr/>
        </p:nvSpPr>
        <p:spPr bwMode="auto">
          <a:xfrm>
            <a:off x="107950" y="5384800"/>
            <a:ext cx="8883650" cy="939800"/>
          </a:xfrm>
          <a:prstGeom prst="rect">
            <a:avLst/>
          </a:prstGeom>
          <a:noFill/>
          <a:ln w="9525">
            <a:noFill/>
            <a:miter lim="800000"/>
            <a:headEnd/>
            <a:tailEnd/>
          </a:ln>
          <a:effectLst/>
        </p:spPr>
        <p:txBody>
          <a:bodyPr lIns="90000" tIns="46800" rIns="90000" bIns="46800"/>
          <a:lstStyle/>
          <a:p>
            <a:pPr eaLnBrk="1" hangingPunct="1">
              <a:lnSpc>
                <a:spcPct val="90000"/>
              </a:lnSpc>
              <a:spcBef>
                <a:spcPct val="20000"/>
              </a:spcBef>
              <a:buFont typeface="Wingdings" pitchFamily="2" charset="2"/>
              <a:buNone/>
              <a:defRPr/>
            </a:pPr>
            <a:r>
              <a:rPr lang="it-IT" sz="2400" dirty="0">
                <a:effectLst>
                  <a:outerShdw blurRad="38100" dist="38100" dir="2700000" algn="tl">
                    <a:srgbClr val="000000"/>
                  </a:outerShdw>
                </a:effectLst>
                <a:latin typeface="Arial" charset="0"/>
              </a:rPr>
              <a:t>Nell’orientamento simmetrico la posizione delle due camere resta fisso (sull’asse y) ed entrambe ruotano</a:t>
            </a:r>
          </a:p>
        </p:txBody>
      </p:sp>
      <p:graphicFrame>
        <p:nvGraphicFramePr>
          <p:cNvPr id="3" name="Oggetto 2"/>
          <p:cNvGraphicFramePr>
            <a:graphicFrameLocks noChangeAspect="1"/>
          </p:cNvGraphicFramePr>
          <p:nvPr>
            <p:extLst>
              <p:ext uri="{D42A27DB-BD31-4B8C-83A1-F6EECF244321}">
                <p14:modId xmlns:p14="http://schemas.microsoft.com/office/powerpoint/2010/main" val="2608651869"/>
              </p:ext>
            </p:extLst>
          </p:nvPr>
        </p:nvGraphicFramePr>
        <p:xfrm>
          <a:off x="323528" y="3151040"/>
          <a:ext cx="2448272" cy="1828044"/>
        </p:xfrm>
        <a:graphic>
          <a:graphicData uri="http://schemas.openxmlformats.org/presentationml/2006/ole">
            <mc:AlternateContent xmlns:mc="http://schemas.openxmlformats.org/markup-compatibility/2006">
              <mc:Choice xmlns:v="urn:schemas-microsoft-com:vml" Requires="v">
                <p:oleObj spid="_x0000_s100364" name="Equazione" r:id="rId3" imgW="952200" imgH="711000" progId="Equation.3">
                  <p:embed/>
                </p:oleObj>
              </mc:Choice>
              <mc:Fallback>
                <p:oleObj name="Equazione" r:id="rId3" imgW="952200" imgH="711000" progId="Equation.3">
                  <p:embed/>
                  <p:pic>
                    <p:nvPicPr>
                      <p:cNvPr id="0" name=""/>
                      <p:cNvPicPr/>
                      <p:nvPr/>
                    </p:nvPicPr>
                    <p:blipFill>
                      <a:blip r:embed="rId4"/>
                      <a:stretch>
                        <a:fillRect/>
                      </a:stretch>
                    </p:blipFill>
                    <p:spPr>
                      <a:xfrm>
                        <a:off x="323528" y="3151040"/>
                        <a:ext cx="2448272" cy="1828044"/>
                      </a:xfrm>
                      <a:prstGeom prst="rect">
                        <a:avLst/>
                      </a:prstGeom>
                    </p:spPr>
                  </p:pic>
                </p:oleObj>
              </mc:Fallback>
            </mc:AlternateContent>
          </a:graphicData>
        </a:graphic>
      </p:graphicFrame>
      <p:graphicFrame>
        <p:nvGraphicFramePr>
          <p:cNvPr id="4" name="Oggetto 3"/>
          <p:cNvGraphicFramePr>
            <a:graphicFrameLocks noChangeAspect="1"/>
          </p:cNvGraphicFramePr>
          <p:nvPr>
            <p:extLst>
              <p:ext uri="{D42A27DB-BD31-4B8C-83A1-F6EECF244321}">
                <p14:modId xmlns:p14="http://schemas.microsoft.com/office/powerpoint/2010/main" val="749846920"/>
              </p:ext>
            </p:extLst>
          </p:nvPr>
        </p:nvGraphicFramePr>
        <p:xfrm>
          <a:off x="3491880" y="3736735"/>
          <a:ext cx="5064773" cy="481012"/>
        </p:xfrm>
        <a:graphic>
          <a:graphicData uri="http://schemas.openxmlformats.org/presentationml/2006/ole">
            <mc:AlternateContent xmlns:mc="http://schemas.openxmlformats.org/markup-compatibility/2006">
              <mc:Choice xmlns:v="urn:schemas-microsoft-com:vml" Requires="v">
                <p:oleObj spid="_x0000_s100365" name="Equazione" r:id="rId5" imgW="2273040" imgH="215640" progId="Equation.3">
                  <p:embed/>
                </p:oleObj>
              </mc:Choice>
              <mc:Fallback>
                <p:oleObj name="Equazione" r:id="rId5" imgW="2273040" imgH="215640" progId="Equation.3">
                  <p:embed/>
                  <p:pic>
                    <p:nvPicPr>
                      <p:cNvPr id="0" name=""/>
                      <p:cNvPicPr/>
                      <p:nvPr/>
                    </p:nvPicPr>
                    <p:blipFill>
                      <a:blip r:embed="rId6"/>
                      <a:stretch>
                        <a:fillRect/>
                      </a:stretch>
                    </p:blipFill>
                    <p:spPr>
                      <a:xfrm>
                        <a:off x="3491880" y="3736735"/>
                        <a:ext cx="5064773" cy="481012"/>
                      </a:xfrm>
                      <a:prstGeom prst="rect">
                        <a:avLst/>
                      </a:prstGeom>
                    </p:spPr>
                  </p:pic>
                </p:oleObj>
              </mc:Fallback>
            </mc:AlternateContent>
          </a:graphicData>
        </a:graphic>
      </p:graphicFrame>
    </p:spTree>
    <p:extLst>
      <p:ext uri="{BB962C8B-B14F-4D97-AF65-F5344CB8AC3E}">
        <p14:creationId xmlns:p14="http://schemas.microsoft.com/office/powerpoint/2010/main" val="4221397354"/>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85A7CAB6-E1B8-41BF-BD21-299769FECBFD}" type="slidenum">
              <a:rPr lang="it-IT" altLang="it-IT" smtClean="0"/>
              <a:pPr eaLnBrk="1" hangingPunct="1">
                <a:defRPr/>
              </a:pPr>
              <a:t>30</a:t>
            </a:fld>
            <a:endParaRPr lang="it-IT" altLang="it-IT" smtClean="0"/>
          </a:p>
        </p:txBody>
      </p:sp>
      <p:sp>
        <p:nvSpPr>
          <p:cNvPr id="465922" name="Rectangle 2"/>
          <p:cNvSpPr>
            <a:spLocks noGrp="1" noChangeArrowheads="1"/>
          </p:cNvSpPr>
          <p:nvPr>
            <p:ph type="title"/>
          </p:nvPr>
        </p:nvSpPr>
        <p:spPr/>
        <p:txBody>
          <a:bodyPr/>
          <a:lstStyle/>
          <a:p>
            <a:pPr eaLnBrk="1" hangingPunct="1">
              <a:defRPr/>
            </a:pPr>
            <a:r>
              <a:rPr lang="it-IT" smtClean="0"/>
              <a:t>ORIENTAMENTO RELATIVO</a:t>
            </a:r>
          </a:p>
        </p:txBody>
      </p:sp>
      <p:sp>
        <p:nvSpPr>
          <p:cNvPr id="465923" name="Rectangle 3"/>
          <p:cNvSpPr>
            <a:spLocks noChangeArrowheads="1"/>
          </p:cNvSpPr>
          <p:nvPr/>
        </p:nvSpPr>
        <p:spPr bwMode="auto">
          <a:xfrm>
            <a:off x="107950" y="762000"/>
            <a:ext cx="8883650" cy="863600"/>
          </a:xfrm>
          <a:prstGeom prst="rect">
            <a:avLst/>
          </a:prstGeom>
          <a:noFill/>
          <a:ln w="9525">
            <a:noFill/>
            <a:miter lim="800000"/>
            <a:headEnd/>
            <a:tailEnd/>
          </a:ln>
          <a:effectLst/>
        </p:spPr>
        <p:txBody>
          <a:bodyPr lIns="90000" tIns="46800" rIns="90000" bIns="46800"/>
          <a:lstStyle/>
          <a:p>
            <a:pPr eaLnBrk="1" hangingPunct="1">
              <a:lnSpc>
                <a:spcPct val="90000"/>
              </a:lnSpc>
              <a:spcBef>
                <a:spcPct val="20000"/>
              </a:spcBef>
              <a:buFont typeface="Wingdings" pitchFamily="2" charset="2"/>
              <a:buNone/>
              <a:defRPr/>
            </a:pPr>
            <a:r>
              <a:rPr lang="it-IT" sz="2400">
                <a:solidFill>
                  <a:schemeClr val="folHlink"/>
                </a:solidFill>
                <a:effectLst>
                  <a:outerShdw blurRad="38100" dist="38100" dir="2700000" algn="tl">
                    <a:srgbClr val="000000"/>
                  </a:outerShdw>
                </a:effectLst>
                <a:latin typeface="Arial" charset="0"/>
              </a:rPr>
              <a:t>Orientamento relativo asimmetrico:</a:t>
            </a:r>
          </a:p>
        </p:txBody>
      </p:sp>
      <p:sp>
        <p:nvSpPr>
          <p:cNvPr id="465924" name="Rectangle 4"/>
          <p:cNvSpPr>
            <a:spLocks noChangeArrowheads="1"/>
          </p:cNvSpPr>
          <p:nvPr/>
        </p:nvSpPr>
        <p:spPr bwMode="auto">
          <a:xfrm>
            <a:off x="107950" y="1219200"/>
            <a:ext cx="8883650" cy="1625600"/>
          </a:xfrm>
          <a:prstGeom prst="rect">
            <a:avLst/>
          </a:prstGeom>
          <a:noFill/>
          <a:ln w="9525">
            <a:noFill/>
            <a:miter lim="800000"/>
            <a:headEnd/>
            <a:tailEnd/>
          </a:ln>
          <a:effectLst/>
        </p:spPr>
        <p:txBody>
          <a:bodyPr lIns="90000" tIns="46800" rIns="90000" bIns="46800"/>
          <a:lstStyle/>
          <a:p>
            <a:pPr eaLnBrk="1" hangingPunct="1">
              <a:lnSpc>
                <a:spcPct val="90000"/>
              </a:lnSpc>
              <a:spcBef>
                <a:spcPct val="20000"/>
              </a:spcBef>
              <a:buFont typeface="Wingdings" pitchFamily="2" charset="2"/>
              <a:buNone/>
              <a:defRPr/>
            </a:pPr>
            <a:r>
              <a:rPr lang="it-IT" sz="2400">
                <a:effectLst>
                  <a:outerShdw blurRad="38100" dist="38100" dir="2700000" algn="tl">
                    <a:srgbClr val="000000"/>
                  </a:outerShdw>
                </a:effectLst>
                <a:latin typeface="Arial" charset="0"/>
              </a:rPr>
              <a:t>Fisso la prima camera;</a:t>
            </a:r>
          </a:p>
          <a:p>
            <a:pPr eaLnBrk="1" hangingPunct="1">
              <a:lnSpc>
                <a:spcPct val="90000"/>
              </a:lnSpc>
              <a:spcBef>
                <a:spcPct val="20000"/>
              </a:spcBef>
              <a:buFont typeface="Wingdings" pitchFamily="2" charset="2"/>
              <a:buNone/>
              <a:defRPr/>
            </a:pPr>
            <a:r>
              <a:rPr lang="it-IT" sz="2400">
                <a:effectLst>
                  <a:outerShdw blurRad="38100" dist="38100" dir="2700000" algn="tl">
                    <a:srgbClr val="000000"/>
                  </a:outerShdw>
                </a:effectLst>
                <a:latin typeface="Arial" charset="0"/>
              </a:rPr>
              <a:t>Ruoto e traslo la seconda camera</a:t>
            </a:r>
          </a:p>
          <a:p>
            <a:pPr eaLnBrk="1" hangingPunct="1">
              <a:lnSpc>
                <a:spcPct val="90000"/>
              </a:lnSpc>
              <a:spcBef>
                <a:spcPct val="20000"/>
              </a:spcBef>
              <a:buFont typeface="Wingdings" pitchFamily="2" charset="2"/>
              <a:buNone/>
              <a:defRPr/>
            </a:pPr>
            <a:endParaRPr lang="it-IT" sz="2400">
              <a:effectLst>
                <a:outerShdw blurRad="38100" dist="38100" dir="2700000" algn="tl">
                  <a:srgbClr val="000000"/>
                </a:outerShdw>
              </a:effectLst>
              <a:latin typeface="Arial" charset="0"/>
            </a:endParaRPr>
          </a:p>
        </p:txBody>
      </p:sp>
      <p:sp>
        <p:nvSpPr>
          <p:cNvPr id="465926" name="Rectangle 6"/>
          <p:cNvSpPr>
            <a:spLocks noChangeArrowheads="1"/>
          </p:cNvSpPr>
          <p:nvPr/>
        </p:nvSpPr>
        <p:spPr bwMode="auto">
          <a:xfrm>
            <a:off x="107950" y="5226050"/>
            <a:ext cx="8883650" cy="939800"/>
          </a:xfrm>
          <a:prstGeom prst="rect">
            <a:avLst/>
          </a:prstGeom>
          <a:noFill/>
          <a:ln w="9525">
            <a:noFill/>
            <a:miter lim="800000"/>
            <a:headEnd/>
            <a:tailEnd/>
          </a:ln>
          <a:effectLst/>
        </p:spPr>
        <p:txBody>
          <a:bodyPr lIns="90000" tIns="46800" rIns="90000" bIns="46800"/>
          <a:lstStyle/>
          <a:p>
            <a:pPr eaLnBrk="1" hangingPunct="1">
              <a:lnSpc>
                <a:spcPct val="90000"/>
              </a:lnSpc>
              <a:spcBef>
                <a:spcPct val="20000"/>
              </a:spcBef>
              <a:buFont typeface="Wingdings" pitchFamily="2" charset="2"/>
              <a:buNone/>
              <a:defRPr/>
            </a:pPr>
            <a:r>
              <a:rPr lang="it-IT" sz="2400">
                <a:effectLst>
                  <a:outerShdw blurRad="38100" dist="38100" dir="2700000" algn="tl">
                    <a:srgbClr val="000000"/>
                  </a:outerShdw>
                </a:effectLst>
                <a:latin typeface="Arial" charset="0"/>
              </a:rPr>
              <a:t>Nell’orientamento asimmetrico solo la seconda camera si muove (ruota e trasla) mentre la prima resta fissa</a:t>
            </a:r>
          </a:p>
        </p:txBody>
      </p:sp>
      <p:graphicFrame>
        <p:nvGraphicFramePr>
          <p:cNvPr id="3" name="Oggetto 2"/>
          <p:cNvGraphicFramePr>
            <a:graphicFrameLocks noChangeAspect="1"/>
          </p:cNvGraphicFramePr>
          <p:nvPr>
            <p:extLst>
              <p:ext uri="{D42A27DB-BD31-4B8C-83A1-F6EECF244321}">
                <p14:modId xmlns:p14="http://schemas.microsoft.com/office/powerpoint/2010/main" val="331871016"/>
              </p:ext>
            </p:extLst>
          </p:nvPr>
        </p:nvGraphicFramePr>
        <p:xfrm>
          <a:off x="179512" y="2679669"/>
          <a:ext cx="2636164" cy="1757443"/>
        </p:xfrm>
        <a:graphic>
          <a:graphicData uri="http://schemas.openxmlformats.org/presentationml/2006/ole">
            <mc:AlternateContent xmlns:mc="http://schemas.openxmlformats.org/markup-compatibility/2006">
              <mc:Choice xmlns:v="urn:schemas-microsoft-com:vml" Requires="v">
                <p:oleObj spid="_x0000_s101388" name="Equazione" r:id="rId3" imgW="1066680" imgH="711000" progId="Equation.3">
                  <p:embed/>
                </p:oleObj>
              </mc:Choice>
              <mc:Fallback>
                <p:oleObj name="Equazione" r:id="rId3" imgW="1066680" imgH="711000" progId="Equation.3">
                  <p:embed/>
                  <p:pic>
                    <p:nvPicPr>
                      <p:cNvPr id="0" name=""/>
                      <p:cNvPicPr/>
                      <p:nvPr/>
                    </p:nvPicPr>
                    <p:blipFill>
                      <a:blip r:embed="rId4"/>
                      <a:stretch>
                        <a:fillRect/>
                      </a:stretch>
                    </p:blipFill>
                    <p:spPr>
                      <a:xfrm>
                        <a:off x="179512" y="2679669"/>
                        <a:ext cx="2636164" cy="1757443"/>
                      </a:xfrm>
                      <a:prstGeom prst="rect">
                        <a:avLst/>
                      </a:prstGeom>
                    </p:spPr>
                  </p:pic>
                </p:oleObj>
              </mc:Fallback>
            </mc:AlternateContent>
          </a:graphicData>
        </a:graphic>
      </p:graphicFrame>
      <p:graphicFrame>
        <p:nvGraphicFramePr>
          <p:cNvPr id="4" name="Oggetto 3"/>
          <p:cNvGraphicFramePr>
            <a:graphicFrameLocks noChangeAspect="1"/>
          </p:cNvGraphicFramePr>
          <p:nvPr>
            <p:extLst>
              <p:ext uri="{D42A27DB-BD31-4B8C-83A1-F6EECF244321}">
                <p14:modId xmlns:p14="http://schemas.microsoft.com/office/powerpoint/2010/main" val="596746349"/>
              </p:ext>
            </p:extLst>
          </p:nvPr>
        </p:nvGraphicFramePr>
        <p:xfrm>
          <a:off x="3374194" y="3049917"/>
          <a:ext cx="5518286" cy="923766"/>
        </p:xfrm>
        <a:graphic>
          <a:graphicData uri="http://schemas.openxmlformats.org/presentationml/2006/ole">
            <mc:AlternateContent xmlns:mc="http://schemas.openxmlformats.org/markup-compatibility/2006">
              <mc:Choice xmlns:v="urn:schemas-microsoft-com:vml" Requires="v">
                <p:oleObj spid="_x0000_s101389" name="Equazione" r:id="rId5" imgW="2882880" imgH="482400" progId="Equation.3">
                  <p:embed/>
                </p:oleObj>
              </mc:Choice>
              <mc:Fallback>
                <p:oleObj name="Equazione" r:id="rId5" imgW="2882880" imgH="482400" progId="Equation.3">
                  <p:embed/>
                  <p:pic>
                    <p:nvPicPr>
                      <p:cNvPr id="0" name=""/>
                      <p:cNvPicPr/>
                      <p:nvPr/>
                    </p:nvPicPr>
                    <p:blipFill>
                      <a:blip r:embed="rId6"/>
                      <a:stretch>
                        <a:fillRect/>
                      </a:stretch>
                    </p:blipFill>
                    <p:spPr>
                      <a:xfrm>
                        <a:off x="3374194" y="3049917"/>
                        <a:ext cx="5518286" cy="923766"/>
                      </a:xfrm>
                      <a:prstGeom prst="rect">
                        <a:avLst/>
                      </a:prstGeom>
                    </p:spPr>
                  </p:pic>
                </p:oleObj>
              </mc:Fallback>
            </mc:AlternateContent>
          </a:graphicData>
        </a:graphic>
      </p:graphicFrame>
    </p:spTree>
    <p:extLst>
      <p:ext uri="{BB962C8B-B14F-4D97-AF65-F5344CB8AC3E}">
        <p14:creationId xmlns:p14="http://schemas.microsoft.com/office/powerpoint/2010/main" val="506933638"/>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968020C9-179D-4A8A-BCBF-F359960C24B8}" type="slidenum">
              <a:rPr lang="it-IT" altLang="it-IT" smtClean="0"/>
              <a:pPr eaLnBrk="1" hangingPunct="1">
                <a:defRPr/>
              </a:pPr>
              <a:t>31</a:t>
            </a:fld>
            <a:endParaRPr lang="it-IT" altLang="it-IT" smtClean="0"/>
          </a:p>
        </p:txBody>
      </p:sp>
      <p:sp>
        <p:nvSpPr>
          <p:cNvPr id="455682" name="Rectangle 2"/>
          <p:cNvSpPr>
            <a:spLocks noGrp="1" noChangeArrowheads="1"/>
          </p:cNvSpPr>
          <p:nvPr>
            <p:ph type="title"/>
          </p:nvPr>
        </p:nvSpPr>
        <p:spPr/>
        <p:txBody>
          <a:bodyPr/>
          <a:lstStyle/>
          <a:p>
            <a:pPr eaLnBrk="1" hangingPunct="1">
              <a:defRPr/>
            </a:pPr>
            <a:r>
              <a:rPr lang="it-IT" sz="2400" smtClean="0"/>
              <a:t>ORIENTAMENTO RELATIVO – CONFIGURAZIONI CRITICHE</a:t>
            </a:r>
          </a:p>
        </p:txBody>
      </p:sp>
      <p:sp>
        <p:nvSpPr>
          <p:cNvPr id="455684" name="Rectangle 4"/>
          <p:cNvSpPr>
            <a:spLocks noChangeArrowheads="1"/>
          </p:cNvSpPr>
          <p:nvPr/>
        </p:nvSpPr>
        <p:spPr bwMode="auto">
          <a:xfrm>
            <a:off x="76200" y="736600"/>
            <a:ext cx="8883650" cy="1625600"/>
          </a:xfrm>
          <a:prstGeom prst="rect">
            <a:avLst/>
          </a:prstGeom>
          <a:noFill/>
          <a:ln w="9525">
            <a:noFill/>
            <a:miter lim="800000"/>
            <a:headEnd/>
            <a:tailEnd/>
          </a:ln>
          <a:effectLst/>
        </p:spPr>
        <p:txBody>
          <a:bodyPr lIns="90000" tIns="46800" rIns="90000" bIns="46800"/>
          <a:lstStyle/>
          <a:p>
            <a:pPr eaLnBrk="1" hangingPunct="1">
              <a:lnSpc>
                <a:spcPct val="90000"/>
              </a:lnSpc>
              <a:spcBef>
                <a:spcPct val="20000"/>
              </a:spcBef>
              <a:buFont typeface="Wingdings" pitchFamily="2" charset="2"/>
              <a:buNone/>
              <a:defRPr/>
            </a:pPr>
            <a:r>
              <a:rPr lang="it-IT" sz="2400">
                <a:effectLst>
                  <a:outerShdw blurRad="38100" dist="38100" dir="2700000" algn="tl">
                    <a:srgbClr val="000000"/>
                  </a:outerShdw>
                </a:effectLst>
                <a:latin typeface="Arial" charset="0"/>
              </a:rPr>
              <a:t>Invertendo le 5 equazioni di complanarità per ricavare i parametri di orientamento incogniti si può dimostrare che in certi casi non è possibile determinare d</a:t>
            </a:r>
            <a:r>
              <a:rPr lang="it-IT" sz="2400">
                <a:effectLst>
                  <a:outerShdw blurRad="38100" dist="38100" dir="2700000" algn="tl">
                    <a:srgbClr val="000000"/>
                  </a:outerShdw>
                </a:effectLst>
                <a:latin typeface="Arial" charset="0"/>
                <a:cs typeface="Arial" charset="0"/>
              </a:rPr>
              <a:t>ω</a:t>
            </a:r>
            <a:r>
              <a:rPr lang="it-IT" sz="2400" baseline="-25000">
                <a:effectLst>
                  <a:outerShdw blurRad="38100" dist="38100" dir="2700000" algn="tl">
                    <a:srgbClr val="000000"/>
                  </a:outerShdw>
                </a:effectLst>
                <a:latin typeface="Arial" charset="0"/>
                <a:cs typeface="Arial" charset="0"/>
              </a:rPr>
              <a:t>2</a:t>
            </a:r>
            <a:r>
              <a:rPr lang="it-IT" sz="2400">
                <a:effectLst>
                  <a:outerShdw blurRad="38100" dist="38100" dir="2700000" algn="tl">
                    <a:srgbClr val="000000"/>
                  </a:outerShdw>
                </a:effectLst>
                <a:latin typeface="Arial" charset="0"/>
                <a:cs typeface="Arial" charset="0"/>
              </a:rPr>
              <a:t>:</a:t>
            </a:r>
          </a:p>
          <a:p>
            <a:pPr eaLnBrk="1" hangingPunct="1">
              <a:lnSpc>
                <a:spcPct val="90000"/>
              </a:lnSpc>
              <a:spcBef>
                <a:spcPct val="20000"/>
              </a:spcBef>
              <a:buFont typeface="Wingdings" pitchFamily="2" charset="2"/>
              <a:buNone/>
              <a:defRPr/>
            </a:pPr>
            <a:endParaRPr lang="it-IT" sz="2400">
              <a:effectLst>
                <a:outerShdw blurRad="38100" dist="38100" dir="2700000" algn="tl">
                  <a:srgbClr val="000000"/>
                </a:outerShdw>
              </a:effectLst>
              <a:latin typeface="Arial" charset="0"/>
              <a:cs typeface="Arial" charset="0"/>
            </a:endParaRPr>
          </a:p>
        </p:txBody>
      </p:sp>
      <p:sp>
        <p:nvSpPr>
          <p:cNvPr id="455686" name="Rectangle 6"/>
          <p:cNvSpPr>
            <a:spLocks noChangeArrowheads="1"/>
          </p:cNvSpPr>
          <p:nvPr/>
        </p:nvSpPr>
        <p:spPr bwMode="auto">
          <a:xfrm>
            <a:off x="107950" y="2133600"/>
            <a:ext cx="5149850" cy="1066800"/>
          </a:xfrm>
          <a:prstGeom prst="rect">
            <a:avLst/>
          </a:prstGeom>
          <a:noFill/>
          <a:ln w="9525">
            <a:noFill/>
            <a:miter lim="800000"/>
            <a:headEnd/>
            <a:tailEnd/>
          </a:ln>
          <a:effectLst/>
        </p:spPr>
        <p:txBody>
          <a:bodyPr lIns="90000" tIns="46800" rIns="90000" bIns="46800"/>
          <a:lstStyle/>
          <a:p>
            <a:pPr eaLnBrk="1" hangingPunct="1">
              <a:lnSpc>
                <a:spcPct val="90000"/>
              </a:lnSpc>
              <a:spcBef>
                <a:spcPct val="20000"/>
              </a:spcBef>
              <a:buFont typeface="Wingdings" pitchFamily="2" charset="2"/>
              <a:buNone/>
              <a:defRPr/>
            </a:pPr>
            <a:r>
              <a:rPr lang="it-IT" sz="2400">
                <a:effectLst>
                  <a:outerShdw blurRad="38100" dist="38100" dir="2700000" algn="tl">
                    <a:srgbClr val="000000"/>
                  </a:outerShdw>
                </a:effectLst>
                <a:latin typeface="Arial" charset="0"/>
              </a:rPr>
              <a:t>Se i centri di presa e i punti di legame giacciono tutti su un cilindro non è possibile calcolare d</a:t>
            </a:r>
            <a:r>
              <a:rPr lang="it-IT" sz="2400">
                <a:effectLst>
                  <a:outerShdw blurRad="38100" dist="38100" dir="2700000" algn="tl">
                    <a:srgbClr val="000000"/>
                  </a:outerShdw>
                </a:effectLst>
                <a:latin typeface="Arial" charset="0"/>
                <a:cs typeface="Arial" charset="0"/>
              </a:rPr>
              <a:t>ω</a:t>
            </a:r>
            <a:r>
              <a:rPr lang="it-IT" sz="2400" baseline="-25000">
                <a:effectLst>
                  <a:outerShdw blurRad="38100" dist="38100" dir="2700000" algn="tl">
                    <a:srgbClr val="000000"/>
                  </a:outerShdw>
                </a:effectLst>
                <a:latin typeface="Arial" charset="0"/>
                <a:cs typeface="Arial" charset="0"/>
              </a:rPr>
              <a:t>2</a:t>
            </a:r>
            <a:r>
              <a:rPr lang="it-IT" sz="2400">
                <a:effectLst>
                  <a:outerShdw blurRad="38100" dist="38100" dir="2700000" algn="tl">
                    <a:srgbClr val="000000"/>
                  </a:outerShdw>
                </a:effectLst>
                <a:latin typeface="Arial" charset="0"/>
              </a:rPr>
              <a:t> </a:t>
            </a:r>
          </a:p>
        </p:txBody>
      </p:sp>
      <p:pic>
        <p:nvPicPr>
          <p:cNvPr id="5018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4788" y="1524000"/>
            <a:ext cx="364966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5689" name="Rectangle 9"/>
          <p:cNvSpPr>
            <a:spLocks noChangeArrowheads="1"/>
          </p:cNvSpPr>
          <p:nvPr/>
        </p:nvSpPr>
        <p:spPr bwMode="auto">
          <a:xfrm>
            <a:off x="107950" y="3429000"/>
            <a:ext cx="5149850" cy="2895600"/>
          </a:xfrm>
          <a:prstGeom prst="rect">
            <a:avLst/>
          </a:prstGeom>
          <a:noFill/>
          <a:ln w="9525">
            <a:noFill/>
            <a:miter lim="800000"/>
            <a:headEnd/>
            <a:tailEnd/>
          </a:ln>
          <a:effectLst/>
        </p:spPr>
        <p:txBody>
          <a:bodyPr lIns="90000" tIns="46800" rIns="90000" bIns="46800"/>
          <a:lstStyle/>
          <a:p>
            <a:pPr marL="457200" indent="-457200" eaLnBrk="1" hangingPunct="1">
              <a:lnSpc>
                <a:spcPct val="90000"/>
              </a:lnSpc>
              <a:spcBef>
                <a:spcPct val="20000"/>
              </a:spcBef>
              <a:buFont typeface="Wingdings" pitchFamily="2" charset="2"/>
              <a:buNone/>
              <a:defRPr/>
            </a:pPr>
            <a:r>
              <a:rPr lang="it-IT" sz="2400">
                <a:effectLst>
                  <a:outerShdw blurRad="38100" dist="38100" dir="2700000" algn="tl">
                    <a:srgbClr val="000000"/>
                  </a:outerShdw>
                </a:effectLst>
                <a:latin typeface="Arial" charset="0"/>
              </a:rPr>
              <a:t>SOLUZIONI:</a:t>
            </a:r>
          </a:p>
          <a:p>
            <a:pPr marL="457200" indent="-457200" eaLnBrk="1" hangingPunct="1">
              <a:lnSpc>
                <a:spcPct val="90000"/>
              </a:lnSpc>
              <a:spcBef>
                <a:spcPct val="20000"/>
              </a:spcBef>
              <a:buFont typeface="Wingdings" pitchFamily="2" charset="2"/>
              <a:buNone/>
              <a:defRPr/>
            </a:pPr>
            <a:endParaRPr lang="it-IT" sz="1000">
              <a:effectLst>
                <a:outerShdw blurRad="38100" dist="38100" dir="2700000" algn="tl">
                  <a:srgbClr val="000000"/>
                </a:outerShdw>
              </a:effectLst>
              <a:latin typeface="Arial" charset="0"/>
            </a:endParaRPr>
          </a:p>
          <a:p>
            <a:pPr marL="457200" indent="-457200" eaLnBrk="1" hangingPunct="1">
              <a:lnSpc>
                <a:spcPct val="90000"/>
              </a:lnSpc>
              <a:spcBef>
                <a:spcPct val="20000"/>
              </a:spcBef>
              <a:buFont typeface="Wingdings" pitchFamily="2" charset="2"/>
              <a:buAutoNum type="arabicPeriod"/>
              <a:defRPr/>
            </a:pPr>
            <a:r>
              <a:rPr lang="it-IT" sz="2400">
                <a:effectLst>
                  <a:outerShdw blurRad="38100" dist="38100" dir="2700000" algn="tl">
                    <a:srgbClr val="000000"/>
                  </a:outerShdw>
                </a:effectLst>
                <a:latin typeface="Arial" charset="0"/>
              </a:rPr>
              <a:t>Utilizzare un’altra focale;</a:t>
            </a:r>
          </a:p>
          <a:p>
            <a:pPr marL="457200" indent="-457200" eaLnBrk="1" hangingPunct="1">
              <a:lnSpc>
                <a:spcPct val="90000"/>
              </a:lnSpc>
              <a:spcBef>
                <a:spcPct val="20000"/>
              </a:spcBef>
              <a:buFont typeface="Wingdings" pitchFamily="2" charset="2"/>
              <a:buAutoNum type="arabicPeriod"/>
              <a:defRPr/>
            </a:pPr>
            <a:endParaRPr lang="it-IT" sz="1000">
              <a:effectLst>
                <a:outerShdw blurRad="38100" dist="38100" dir="2700000" algn="tl">
                  <a:srgbClr val="000000"/>
                </a:outerShdw>
              </a:effectLst>
              <a:latin typeface="Arial" charset="0"/>
            </a:endParaRPr>
          </a:p>
          <a:p>
            <a:pPr marL="457200" indent="-457200" eaLnBrk="1" hangingPunct="1">
              <a:lnSpc>
                <a:spcPct val="90000"/>
              </a:lnSpc>
              <a:spcBef>
                <a:spcPct val="20000"/>
              </a:spcBef>
              <a:buFont typeface="Wingdings" pitchFamily="2" charset="2"/>
              <a:buAutoNum type="arabicPeriod"/>
              <a:defRPr/>
            </a:pPr>
            <a:r>
              <a:rPr lang="it-IT" sz="2400">
                <a:effectLst>
                  <a:outerShdw blurRad="38100" dist="38100" dir="2700000" algn="tl">
                    <a:srgbClr val="000000"/>
                  </a:outerShdw>
                </a:effectLst>
                <a:latin typeface="Arial" charset="0"/>
              </a:rPr>
              <a:t>Cambiare direzione di volo;</a:t>
            </a:r>
          </a:p>
          <a:p>
            <a:pPr marL="457200" indent="-457200" eaLnBrk="1" hangingPunct="1">
              <a:lnSpc>
                <a:spcPct val="90000"/>
              </a:lnSpc>
              <a:spcBef>
                <a:spcPct val="20000"/>
              </a:spcBef>
              <a:buFont typeface="Wingdings" pitchFamily="2" charset="2"/>
              <a:buAutoNum type="arabicPeriod"/>
              <a:defRPr/>
            </a:pPr>
            <a:endParaRPr lang="it-IT" sz="1000">
              <a:effectLst>
                <a:outerShdw blurRad="38100" dist="38100" dir="2700000" algn="tl">
                  <a:srgbClr val="000000"/>
                </a:outerShdw>
              </a:effectLst>
              <a:latin typeface="Arial" charset="0"/>
            </a:endParaRPr>
          </a:p>
          <a:p>
            <a:pPr marL="457200" indent="-457200" eaLnBrk="1" hangingPunct="1">
              <a:lnSpc>
                <a:spcPct val="90000"/>
              </a:lnSpc>
              <a:spcBef>
                <a:spcPct val="20000"/>
              </a:spcBef>
              <a:buFont typeface="Wingdings" pitchFamily="2" charset="2"/>
              <a:buAutoNum type="arabicPeriod"/>
              <a:defRPr/>
            </a:pPr>
            <a:r>
              <a:rPr lang="it-IT" sz="2400">
                <a:effectLst>
                  <a:outerShdw blurRad="38100" dist="38100" dir="2700000" algn="tl">
                    <a:srgbClr val="000000"/>
                  </a:outerShdw>
                </a:effectLst>
                <a:latin typeface="Arial" charset="0"/>
              </a:rPr>
              <a:t>Non utilizzare modelli indipendenti</a:t>
            </a:r>
          </a:p>
          <a:p>
            <a:pPr marL="457200" indent="-457200" eaLnBrk="1" hangingPunct="1">
              <a:lnSpc>
                <a:spcPct val="90000"/>
              </a:lnSpc>
              <a:spcBef>
                <a:spcPct val="20000"/>
              </a:spcBef>
              <a:buFont typeface="Wingdings" pitchFamily="2" charset="2"/>
              <a:buAutoNum type="arabicPeriod"/>
              <a:defRPr/>
            </a:pPr>
            <a:endParaRPr lang="it-IT" sz="2400">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491165751"/>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CB047A3C-BF1C-414C-B19B-A2435EEFFAE0}" type="slidenum">
              <a:rPr lang="it-IT" altLang="it-IT" smtClean="0"/>
              <a:pPr eaLnBrk="1" hangingPunct="1">
                <a:defRPr/>
              </a:pPr>
              <a:t>32</a:t>
            </a:fld>
            <a:endParaRPr lang="it-IT" altLang="it-IT" smtClean="0"/>
          </a:p>
        </p:txBody>
      </p:sp>
      <p:sp>
        <p:nvSpPr>
          <p:cNvPr id="456706" name="Rectangle 2"/>
          <p:cNvSpPr>
            <a:spLocks noGrp="1" noChangeArrowheads="1"/>
          </p:cNvSpPr>
          <p:nvPr>
            <p:ph type="title"/>
          </p:nvPr>
        </p:nvSpPr>
        <p:spPr/>
        <p:txBody>
          <a:bodyPr/>
          <a:lstStyle/>
          <a:p>
            <a:pPr eaLnBrk="1" hangingPunct="1">
              <a:defRPr/>
            </a:pPr>
            <a:r>
              <a:rPr lang="it-IT" sz="2400" smtClean="0"/>
              <a:t>ORIENTAMENTO RELATIVO – CONFIGURAZIONI PUNTI</a:t>
            </a:r>
          </a:p>
        </p:txBody>
      </p:sp>
      <p:sp>
        <p:nvSpPr>
          <p:cNvPr id="456707" name="Rectangle 3"/>
          <p:cNvSpPr>
            <a:spLocks noChangeArrowheads="1"/>
          </p:cNvSpPr>
          <p:nvPr/>
        </p:nvSpPr>
        <p:spPr bwMode="auto">
          <a:xfrm>
            <a:off x="76200" y="736600"/>
            <a:ext cx="8883650" cy="1625600"/>
          </a:xfrm>
          <a:prstGeom prst="rect">
            <a:avLst/>
          </a:prstGeom>
          <a:noFill/>
          <a:ln w="9525">
            <a:noFill/>
            <a:miter lim="800000"/>
            <a:headEnd/>
            <a:tailEnd/>
          </a:ln>
          <a:effectLst/>
        </p:spPr>
        <p:txBody>
          <a:bodyPr lIns="90000" tIns="46800" rIns="90000" bIns="46800"/>
          <a:lstStyle/>
          <a:p>
            <a:pPr eaLnBrk="1" hangingPunct="1">
              <a:lnSpc>
                <a:spcPct val="90000"/>
              </a:lnSpc>
              <a:spcBef>
                <a:spcPct val="20000"/>
              </a:spcBef>
              <a:buFont typeface="Wingdings" pitchFamily="2" charset="2"/>
              <a:buNone/>
              <a:defRPr/>
            </a:pPr>
            <a:r>
              <a:rPr lang="it-IT" sz="2400">
                <a:effectLst>
                  <a:outerShdw blurRad="38100" dist="38100" dir="2700000" algn="tl">
                    <a:srgbClr val="000000"/>
                  </a:outerShdw>
                </a:effectLst>
                <a:latin typeface="Arial" charset="0"/>
              </a:rPr>
              <a:t>Il numero minimo di punti di legame necessari per l’orientamento relativo è 5.</a:t>
            </a:r>
          </a:p>
          <a:p>
            <a:pPr eaLnBrk="1" hangingPunct="1">
              <a:lnSpc>
                <a:spcPct val="90000"/>
              </a:lnSpc>
              <a:spcBef>
                <a:spcPct val="20000"/>
              </a:spcBef>
              <a:buFont typeface="Wingdings" pitchFamily="2" charset="2"/>
              <a:buNone/>
              <a:defRPr/>
            </a:pPr>
            <a:endParaRPr lang="it-IT" sz="2400">
              <a:effectLst>
                <a:outerShdw blurRad="38100" dist="38100" dir="2700000" algn="tl">
                  <a:srgbClr val="000000"/>
                </a:outerShdw>
              </a:effectLst>
              <a:latin typeface="Arial" charset="0"/>
            </a:endParaRPr>
          </a:p>
          <a:p>
            <a:pPr eaLnBrk="1" hangingPunct="1">
              <a:lnSpc>
                <a:spcPct val="90000"/>
              </a:lnSpc>
              <a:spcBef>
                <a:spcPct val="20000"/>
              </a:spcBef>
              <a:buFont typeface="Wingdings" pitchFamily="2" charset="2"/>
              <a:buNone/>
              <a:defRPr/>
            </a:pPr>
            <a:r>
              <a:rPr lang="it-IT" sz="2400">
                <a:effectLst>
                  <a:outerShdw blurRad="38100" dist="38100" dir="2700000" algn="tl">
                    <a:srgbClr val="000000"/>
                  </a:outerShdw>
                </a:effectLst>
                <a:latin typeface="Arial" charset="0"/>
              </a:rPr>
              <a:t>Di solito si utilizzano 6 punti nelle zone di “Von Gruber”</a:t>
            </a:r>
            <a:endParaRPr lang="it-IT" sz="2400">
              <a:effectLst>
                <a:outerShdw blurRad="38100" dist="38100" dir="2700000" algn="tl">
                  <a:srgbClr val="000000"/>
                </a:outerShdw>
              </a:effectLst>
              <a:latin typeface="Arial" charset="0"/>
              <a:cs typeface="Arial" charset="0"/>
            </a:endParaRPr>
          </a:p>
          <a:p>
            <a:pPr eaLnBrk="1" hangingPunct="1">
              <a:lnSpc>
                <a:spcPct val="90000"/>
              </a:lnSpc>
              <a:spcBef>
                <a:spcPct val="20000"/>
              </a:spcBef>
              <a:buFont typeface="Wingdings" pitchFamily="2" charset="2"/>
              <a:buNone/>
              <a:defRPr/>
            </a:pPr>
            <a:endParaRPr lang="it-IT" sz="2400">
              <a:effectLst>
                <a:outerShdw blurRad="38100" dist="38100" dir="2700000" algn="tl">
                  <a:srgbClr val="000000"/>
                </a:outerShdw>
              </a:effectLst>
              <a:latin typeface="Arial" charset="0"/>
              <a:cs typeface="Arial" charset="0"/>
            </a:endParaRPr>
          </a:p>
        </p:txBody>
      </p:sp>
      <p:pic>
        <p:nvPicPr>
          <p:cNvPr id="5120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635250"/>
            <a:ext cx="41243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6712" name="Rectangle 8"/>
          <p:cNvSpPr>
            <a:spLocks noChangeArrowheads="1"/>
          </p:cNvSpPr>
          <p:nvPr/>
        </p:nvSpPr>
        <p:spPr bwMode="auto">
          <a:xfrm>
            <a:off x="76200" y="2565400"/>
            <a:ext cx="4572000" cy="3530600"/>
          </a:xfrm>
          <a:prstGeom prst="rect">
            <a:avLst/>
          </a:prstGeom>
          <a:noFill/>
          <a:ln w="9525">
            <a:noFill/>
            <a:miter lim="800000"/>
            <a:headEnd/>
            <a:tailEnd/>
          </a:ln>
          <a:effectLst/>
        </p:spPr>
        <p:txBody>
          <a:bodyPr lIns="90000" tIns="46800" rIns="90000" bIns="46800"/>
          <a:lstStyle/>
          <a:p>
            <a:pPr eaLnBrk="1" hangingPunct="1">
              <a:lnSpc>
                <a:spcPct val="90000"/>
              </a:lnSpc>
              <a:spcBef>
                <a:spcPct val="20000"/>
              </a:spcBef>
              <a:buFont typeface="Wingdings" pitchFamily="2" charset="2"/>
              <a:buNone/>
              <a:defRPr/>
            </a:pPr>
            <a:r>
              <a:rPr lang="it-IT" sz="2400">
                <a:effectLst>
                  <a:outerShdw blurRad="38100" dist="38100" dir="2700000" algn="tl">
                    <a:srgbClr val="000000"/>
                  </a:outerShdw>
                </a:effectLst>
                <a:latin typeface="Arial" charset="0"/>
              </a:rPr>
              <a:t>Garantiscono una distribuzione geometrica omogenea</a:t>
            </a:r>
          </a:p>
          <a:p>
            <a:pPr eaLnBrk="1" hangingPunct="1">
              <a:lnSpc>
                <a:spcPct val="90000"/>
              </a:lnSpc>
              <a:spcBef>
                <a:spcPct val="20000"/>
              </a:spcBef>
              <a:buFont typeface="Wingdings" pitchFamily="2" charset="2"/>
              <a:buNone/>
              <a:defRPr/>
            </a:pPr>
            <a:endParaRPr lang="it-IT" sz="2400">
              <a:effectLst>
                <a:outerShdw blurRad="38100" dist="38100" dir="2700000" algn="tl">
                  <a:srgbClr val="000000"/>
                </a:outerShdw>
              </a:effectLst>
              <a:latin typeface="Arial" charset="0"/>
            </a:endParaRPr>
          </a:p>
          <a:p>
            <a:pPr eaLnBrk="1" hangingPunct="1">
              <a:lnSpc>
                <a:spcPct val="90000"/>
              </a:lnSpc>
              <a:spcBef>
                <a:spcPct val="20000"/>
              </a:spcBef>
              <a:buFont typeface="Wingdings" pitchFamily="2" charset="2"/>
              <a:buNone/>
              <a:defRPr/>
            </a:pPr>
            <a:r>
              <a:rPr lang="it-IT" sz="2400">
                <a:effectLst>
                  <a:outerShdw blurRad="38100" dist="38100" dir="2700000" algn="tl">
                    <a:srgbClr val="000000"/>
                  </a:outerShdw>
                </a:effectLst>
                <a:latin typeface="Arial" charset="0"/>
              </a:rPr>
              <a:t>Forniscono la miglior stimabilità dei parametri</a:t>
            </a:r>
          </a:p>
          <a:p>
            <a:pPr eaLnBrk="1" hangingPunct="1">
              <a:lnSpc>
                <a:spcPct val="90000"/>
              </a:lnSpc>
              <a:spcBef>
                <a:spcPct val="20000"/>
              </a:spcBef>
              <a:buFont typeface="Wingdings" pitchFamily="2" charset="2"/>
              <a:buNone/>
              <a:defRPr/>
            </a:pPr>
            <a:endParaRPr lang="it-IT" sz="2400">
              <a:effectLst>
                <a:outerShdw blurRad="38100" dist="38100" dir="2700000" algn="tl">
                  <a:srgbClr val="000000"/>
                </a:outerShdw>
              </a:effectLst>
              <a:latin typeface="Arial" charset="0"/>
            </a:endParaRPr>
          </a:p>
          <a:p>
            <a:pPr eaLnBrk="1" hangingPunct="1">
              <a:lnSpc>
                <a:spcPct val="90000"/>
              </a:lnSpc>
              <a:spcBef>
                <a:spcPct val="20000"/>
              </a:spcBef>
              <a:buFont typeface="Wingdings" pitchFamily="2" charset="2"/>
              <a:buNone/>
              <a:defRPr/>
            </a:pPr>
            <a:r>
              <a:rPr lang="it-IT" sz="2400">
                <a:effectLst>
                  <a:outerShdw blurRad="38100" dist="38100" dir="2700000" algn="tl">
                    <a:srgbClr val="000000"/>
                  </a:outerShdw>
                </a:effectLst>
                <a:latin typeface="Arial" charset="0"/>
              </a:rPr>
              <a:t>Facilitano le operazioni di orientamento con apparecchiatura analogica</a:t>
            </a:r>
            <a:endParaRPr lang="it-IT" sz="2400">
              <a:effectLst>
                <a:outerShdw blurRad="38100" dist="38100" dir="2700000" algn="tl">
                  <a:srgbClr val="000000"/>
                </a:outerShdw>
              </a:effectLst>
              <a:latin typeface="Arial" charset="0"/>
              <a:cs typeface="Arial" charset="0"/>
            </a:endParaRPr>
          </a:p>
          <a:p>
            <a:pPr eaLnBrk="1" hangingPunct="1">
              <a:lnSpc>
                <a:spcPct val="90000"/>
              </a:lnSpc>
              <a:spcBef>
                <a:spcPct val="20000"/>
              </a:spcBef>
              <a:buFont typeface="Wingdings" pitchFamily="2" charset="2"/>
              <a:buNone/>
              <a:defRPr/>
            </a:pPr>
            <a:endParaRPr lang="it-IT" sz="2400">
              <a:effectLst>
                <a:outerShdw blurRad="38100" dist="38100" dir="2700000" algn="tl">
                  <a:srgbClr val="000000"/>
                </a:outerShdw>
              </a:effectLst>
              <a:latin typeface="Arial" charset="0"/>
              <a:cs typeface="Arial" charset="0"/>
            </a:endParaRPr>
          </a:p>
        </p:txBody>
      </p:sp>
    </p:spTree>
    <p:extLst>
      <p:ext uri="{BB962C8B-B14F-4D97-AF65-F5344CB8AC3E}">
        <p14:creationId xmlns:p14="http://schemas.microsoft.com/office/powerpoint/2010/main" val="2238518113"/>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11DDD7E1-76CF-4B62-BA2B-74840550885E}" type="slidenum">
              <a:rPr lang="it-IT" altLang="it-IT" smtClean="0"/>
              <a:pPr eaLnBrk="1" hangingPunct="1">
                <a:defRPr/>
              </a:pPr>
              <a:t>33</a:t>
            </a:fld>
            <a:endParaRPr lang="it-IT" altLang="it-IT" smtClean="0"/>
          </a:p>
        </p:txBody>
      </p:sp>
      <p:sp>
        <p:nvSpPr>
          <p:cNvPr id="482306" name="Rectangle 2"/>
          <p:cNvSpPr>
            <a:spLocks noGrp="1" noChangeArrowheads="1"/>
          </p:cNvSpPr>
          <p:nvPr>
            <p:ph type="title"/>
          </p:nvPr>
        </p:nvSpPr>
        <p:spPr/>
        <p:txBody>
          <a:bodyPr/>
          <a:lstStyle/>
          <a:p>
            <a:pPr eaLnBrk="1" hangingPunct="1">
              <a:defRPr/>
            </a:pPr>
            <a:r>
              <a:rPr lang="it-IT" sz="2400" smtClean="0"/>
              <a:t>TRIANGOLAZIONE AEREA A MODELLI INDIPENDENTI</a:t>
            </a:r>
          </a:p>
        </p:txBody>
      </p:sp>
      <p:sp>
        <p:nvSpPr>
          <p:cNvPr id="482310" name="Rectangle 6"/>
          <p:cNvSpPr>
            <a:spLocks noGrp="1" noChangeArrowheads="1"/>
          </p:cNvSpPr>
          <p:nvPr>
            <p:ph type="body" sz="half" idx="1"/>
          </p:nvPr>
        </p:nvSpPr>
        <p:spPr>
          <a:xfrm>
            <a:off x="107950" y="690563"/>
            <a:ext cx="8928100" cy="1658937"/>
          </a:xfrm>
        </p:spPr>
        <p:txBody>
          <a:bodyPr/>
          <a:lstStyle/>
          <a:p>
            <a:pPr marL="0" indent="0" eaLnBrk="1" hangingPunct="1">
              <a:buFont typeface="Wingdings" panose="05000000000000000000" pitchFamily="2" charset="2"/>
              <a:buNone/>
              <a:defRPr/>
            </a:pPr>
            <a:r>
              <a:rPr lang="it-IT" sz="2400" smtClean="0"/>
              <a:t>La triangolazione aerea a modelli indipendenti è basata sulle equazioni di complanarità e di congruenza (metodo numerico o analogico). L’entità elementare del blocco è il modello (coppia di fotogrammi) e i punti modello presenti in esso.</a:t>
            </a:r>
          </a:p>
        </p:txBody>
      </p:sp>
      <p:pic>
        <p:nvPicPr>
          <p:cNvPr id="52229" name="Picture 9" descr="ModelliInd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378075"/>
            <a:ext cx="8280400"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219484"/>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48598943-3D93-45B3-920B-56822C646EB5}" type="slidenum">
              <a:rPr lang="it-IT" altLang="it-IT" smtClean="0"/>
              <a:pPr eaLnBrk="1" hangingPunct="1">
                <a:defRPr/>
              </a:pPr>
              <a:t>34</a:t>
            </a:fld>
            <a:endParaRPr lang="it-IT" altLang="it-IT" smtClean="0"/>
          </a:p>
        </p:txBody>
      </p:sp>
      <p:sp>
        <p:nvSpPr>
          <p:cNvPr id="483330" name="Rectangle 2"/>
          <p:cNvSpPr>
            <a:spLocks noGrp="1" noChangeArrowheads="1"/>
          </p:cNvSpPr>
          <p:nvPr>
            <p:ph type="title"/>
          </p:nvPr>
        </p:nvSpPr>
        <p:spPr/>
        <p:txBody>
          <a:bodyPr/>
          <a:lstStyle/>
          <a:p>
            <a:pPr eaLnBrk="1" hangingPunct="1">
              <a:defRPr/>
            </a:pPr>
            <a:r>
              <a:rPr lang="it-IT" sz="2400" smtClean="0"/>
              <a:t>TRIANGOLAZIONE AEREA A MODELLI INDIPENDENTI</a:t>
            </a:r>
          </a:p>
        </p:txBody>
      </p:sp>
      <p:sp>
        <p:nvSpPr>
          <p:cNvPr id="483331" name="Rectangle 3"/>
          <p:cNvSpPr>
            <a:spLocks noGrp="1" noChangeArrowheads="1"/>
          </p:cNvSpPr>
          <p:nvPr>
            <p:ph type="body" sz="half" idx="1"/>
          </p:nvPr>
        </p:nvSpPr>
        <p:spPr>
          <a:xfrm>
            <a:off x="107950" y="690563"/>
            <a:ext cx="8928100" cy="1658937"/>
          </a:xfrm>
        </p:spPr>
        <p:txBody>
          <a:bodyPr/>
          <a:lstStyle/>
          <a:p>
            <a:pPr marL="0" indent="0" eaLnBrk="1" hangingPunct="1">
              <a:buFont typeface="Wingdings" panose="05000000000000000000" pitchFamily="2" charset="2"/>
              <a:buNone/>
              <a:defRPr/>
            </a:pPr>
            <a:r>
              <a:rPr lang="it-IT" sz="2400" smtClean="0"/>
              <a:t>Consideriamo inizialmente una serie di modelli planimetrici:</a:t>
            </a:r>
          </a:p>
        </p:txBody>
      </p:sp>
      <p:pic>
        <p:nvPicPr>
          <p:cNvPr id="53253" name="Picture 4" descr="Modellipla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1381125"/>
            <a:ext cx="858202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948579"/>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CEAD40B6-370D-4324-9050-A54480B89D66}" type="slidenum">
              <a:rPr lang="it-IT" altLang="it-IT" smtClean="0"/>
              <a:pPr eaLnBrk="1" hangingPunct="1">
                <a:defRPr/>
              </a:pPr>
              <a:t>35</a:t>
            </a:fld>
            <a:endParaRPr lang="it-IT" altLang="it-IT" smtClean="0"/>
          </a:p>
        </p:txBody>
      </p:sp>
      <p:sp>
        <p:nvSpPr>
          <p:cNvPr id="484354" name="Rectangle 2"/>
          <p:cNvSpPr>
            <a:spLocks noGrp="1" noChangeArrowheads="1"/>
          </p:cNvSpPr>
          <p:nvPr>
            <p:ph type="title"/>
          </p:nvPr>
        </p:nvSpPr>
        <p:spPr/>
        <p:txBody>
          <a:bodyPr/>
          <a:lstStyle/>
          <a:p>
            <a:pPr eaLnBrk="1" hangingPunct="1">
              <a:defRPr/>
            </a:pPr>
            <a:r>
              <a:rPr lang="it-IT" sz="2400" smtClean="0"/>
              <a:t>TRIANGOLAZIONE AEREA A MODELLI INDIPENDENTI</a:t>
            </a:r>
          </a:p>
        </p:txBody>
      </p:sp>
      <p:sp>
        <p:nvSpPr>
          <p:cNvPr id="484355" name="Rectangle 3"/>
          <p:cNvSpPr>
            <a:spLocks noGrp="1" noChangeArrowheads="1"/>
          </p:cNvSpPr>
          <p:nvPr>
            <p:ph type="body" sz="half" idx="1"/>
          </p:nvPr>
        </p:nvSpPr>
        <p:spPr>
          <a:xfrm>
            <a:off x="107950" y="690563"/>
            <a:ext cx="8928100" cy="793750"/>
          </a:xfrm>
        </p:spPr>
        <p:txBody>
          <a:bodyPr/>
          <a:lstStyle/>
          <a:p>
            <a:pPr marL="0" indent="0" eaLnBrk="1" hangingPunct="1">
              <a:lnSpc>
                <a:spcPct val="90000"/>
              </a:lnSpc>
              <a:buFont typeface="Wingdings" panose="05000000000000000000" pitchFamily="2" charset="2"/>
              <a:buNone/>
              <a:defRPr/>
            </a:pPr>
            <a:r>
              <a:rPr lang="it-IT" sz="2400" dirty="0" smtClean="0"/>
              <a:t>La trasformazione conforme (</a:t>
            </a:r>
            <a:r>
              <a:rPr lang="it-IT" sz="2400" dirty="0" err="1" smtClean="0"/>
              <a:t>Helmert</a:t>
            </a:r>
            <a:r>
              <a:rPr lang="it-IT" sz="2400" dirty="0" smtClean="0"/>
              <a:t>) nel piano può essere scritta come:</a:t>
            </a:r>
          </a:p>
        </p:txBody>
      </p:sp>
      <p:sp>
        <p:nvSpPr>
          <p:cNvPr id="484359" name="Rectangle 7"/>
          <p:cNvSpPr>
            <a:spLocks noChangeArrowheads="1"/>
          </p:cNvSpPr>
          <p:nvPr/>
        </p:nvSpPr>
        <p:spPr bwMode="auto">
          <a:xfrm>
            <a:off x="107950" y="2683818"/>
            <a:ext cx="8928100" cy="793750"/>
          </a:xfrm>
          <a:prstGeom prst="rect">
            <a:avLst/>
          </a:prstGeom>
          <a:noFill/>
          <a:ln w="9525">
            <a:noFill/>
            <a:miter lim="800000"/>
            <a:headEnd/>
            <a:tailEnd/>
          </a:ln>
          <a:effectLst/>
        </p:spPr>
        <p:txBody>
          <a:bodyPr lIns="90000" tIns="46800" rIns="90000" bIns="46800"/>
          <a:lstStyle/>
          <a:p>
            <a:pPr eaLnBrk="1" hangingPunct="1">
              <a:lnSpc>
                <a:spcPct val="90000"/>
              </a:lnSpc>
              <a:spcBef>
                <a:spcPct val="20000"/>
              </a:spcBef>
              <a:buFont typeface="Wingdings" pitchFamily="2" charset="2"/>
              <a:buNone/>
              <a:defRPr/>
            </a:pPr>
            <a:r>
              <a:rPr lang="it-IT" sz="2400" dirty="0">
                <a:effectLst>
                  <a:outerShdw blurRad="38100" dist="38100" dir="2700000" algn="tl">
                    <a:srgbClr val="000000"/>
                  </a:outerShdw>
                </a:effectLst>
                <a:latin typeface="Arial" charset="0"/>
              </a:rPr>
              <a:t>Si può linearizzare ponendo</a:t>
            </a:r>
          </a:p>
        </p:txBody>
      </p:sp>
      <p:sp>
        <p:nvSpPr>
          <p:cNvPr id="484364" name="Rectangle 12"/>
          <p:cNvSpPr>
            <a:spLocks noChangeArrowheads="1"/>
          </p:cNvSpPr>
          <p:nvPr/>
        </p:nvSpPr>
        <p:spPr bwMode="auto">
          <a:xfrm>
            <a:off x="114808" y="3752205"/>
            <a:ext cx="8928100" cy="793750"/>
          </a:xfrm>
          <a:prstGeom prst="rect">
            <a:avLst/>
          </a:prstGeom>
          <a:noFill/>
          <a:ln w="9525">
            <a:noFill/>
            <a:miter lim="800000"/>
            <a:headEnd/>
            <a:tailEnd/>
          </a:ln>
          <a:effectLst/>
        </p:spPr>
        <p:txBody>
          <a:bodyPr lIns="90000" tIns="46800" rIns="90000" bIns="46800"/>
          <a:lstStyle/>
          <a:p>
            <a:pPr eaLnBrk="1" hangingPunct="1">
              <a:lnSpc>
                <a:spcPct val="90000"/>
              </a:lnSpc>
              <a:spcBef>
                <a:spcPct val="20000"/>
              </a:spcBef>
              <a:buFont typeface="Wingdings" pitchFamily="2" charset="2"/>
              <a:buNone/>
              <a:defRPr/>
            </a:pPr>
            <a:r>
              <a:rPr lang="it-IT" sz="2400" dirty="0">
                <a:effectLst>
                  <a:outerShdw blurRad="38100" dist="38100" dir="2700000" algn="tl">
                    <a:srgbClr val="000000"/>
                  </a:outerShdw>
                </a:effectLst>
                <a:latin typeface="Arial" charset="0"/>
              </a:rPr>
              <a:t>L’equazione di trasformazione di un punto diventa:</a:t>
            </a:r>
          </a:p>
        </p:txBody>
      </p:sp>
      <p:sp>
        <p:nvSpPr>
          <p:cNvPr id="54282" name="AutoShape 19"/>
          <p:cNvSpPr>
            <a:spLocks noChangeArrowheads="1"/>
          </p:cNvSpPr>
          <p:nvPr/>
        </p:nvSpPr>
        <p:spPr bwMode="auto">
          <a:xfrm>
            <a:off x="2700338" y="4508500"/>
            <a:ext cx="863600" cy="288925"/>
          </a:xfrm>
          <a:prstGeom prst="rightArrow">
            <a:avLst>
              <a:gd name="adj1" fmla="val 50000"/>
              <a:gd name="adj2" fmla="val 74725"/>
            </a:avLst>
          </a:prstGeom>
          <a:solidFill>
            <a:schemeClr val="folHlink"/>
          </a:solidFill>
          <a:ln w="6350">
            <a:solidFill>
              <a:srgbClr val="000000"/>
            </a:solidFill>
            <a:miter lim="800000"/>
            <a:headEnd/>
            <a:tailEnd/>
          </a:ln>
        </p:spPr>
        <p:txBody>
          <a:bodyPr wrap="none" lIns="90000" tIns="46800" rIns="90000" bIns="46800" anchor="ct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p>
        </p:txBody>
      </p:sp>
      <p:sp>
        <p:nvSpPr>
          <p:cNvPr id="484375" name="Rectangle 23"/>
          <p:cNvSpPr>
            <a:spLocks noChangeArrowheads="1"/>
          </p:cNvSpPr>
          <p:nvPr/>
        </p:nvSpPr>
        <p:spPr bwMode="auto">
          <a:xfrm>
            <a:off x="107950" y="5299075"/>
            <a:ext cx="8928100" cy="793750"/>
          </a:xfrm>
          <a:prstGeom prst="rect">
            <a:avLst/>
          </a:prstGeom>
          <a:noFill/>
          <a:ln w="9525">
            <a:noFill/>
            <a:miter lim="800000"/>
            <a:headEnd/>
            <a:tailEnd/>
          </a:ln>
          <a:effectLst/>
        </p:spPr>
        <p:txBody>
          <a:bodyPr lIns="90000" tIns="46800" rIns="90000" bIns="46800"/>
          <a:lstStyle/>
          <a:p>
            <a:pPr eaLnBrk="1" hangingPunct="1">
              <a:lnSpc>
                <a:spcPct val="90000"/>
              </a:lnSpc>
              <a:spcBef>
                <a:spcPct val="20000"/>
              </a:spcBef>
              <a:buFont typeface="Wingdings" pitchFamily="2" charset="2"/>
              <a:buNone/>
              <a:defRPr/>
            </a:pPr>
            <a:r>
              <a:rPr lang="it-IT" sz="2400">
                <a:effectLst>
                  <a:outerShdw blurRad="38100" dist="38100" dir="2700000" algn="tl">
                    <a:srgbClr val="000000"/>
                  </a:outerShdw>
                </a:effectLst>
                <a:latin typeface="Arial" charset="0"/>
              </a:rPr>
              <a:t>Posso unire tutte le equazioni e risolvere a minimi quadrati</a:t>
            </a:r>
          </a:p>
        </p:txBody>
      </p:sp>
      <p:graphicFrame>
        <p:nvGraphicFramePr>
          <p:cNvPr id="3" name="Oggetto 2"/>
          <p:cNvGraphicFramePr>
            <a:graphicFrameLocks noChangeAspect="1"/>
          </p:cNvGraphicFramePr>
          <p:nvPr>
            <p:extLst>
              <p:ext uri="{D42A27DB-BD31-4B8C-83A1-F6EECF244321}">
                <p14:modId xmlns:p14="http://schemas.microsoft.com/office/powerpoint/2010/main" val="3127817353"/>
              </p:ext>
            </p:extLst>
          </p:nvPr>
        </p:nvGraphicFramePr>
        <p:xfrm>
          <a:off x="203072" y="1556792"/>
          <a:ext cx="3095799" cy="805756"/>
        </p:xfrm>
        <a:graphic>
          <a:graphicData uri="http://schemas.openxmlformats.org/presentationml/2006/ole">
            <mc:AlternateContent xmlns:mc="http://schemas.openxmlformats.org/markup-compatibility/2006">
              <mc:Choice xmlns:v="urn:schemas-microsoft-com:vml" Requires="v">
                <p:oleObj spid="_x0000_s102422" name="Equazione" r:id="rId3" imgW="1854000" imgH="482400" progId="Equation.3">
                  <p:embed/>
                </p:oleObj>
              </mc:Choice>
              <mc:Fallback>
                <p:oleObj name="Equazione" r:id="rId3" imgW="1854000" imgH="482400" progId="Equation.3">
                  <p:embed/>
                  <p:pic>
                    <p:nvPicPr>
                      <p:cNvPr id="0" name=""/>
                      <p:cNvPicPr/>
                      <p:nvPr/>
                    </p:nvPicPr>
                    <p:blipFill>
                      <a:blip r:embed="rId4"/>
                      <a:stretch>
                        <a:fillRect/>
                      </a:stretch>
                    </p:blipFill>
                    <p:spPr>
                      <a:xfrm>
                        <a:off x="203072" y="1556792"/>
                        <a:ext cx="3095799" cy="805756"/>
                      </a:xfrm>
                      <a:prstGeom prst="rect">
                        <a:avLst/>
                      </a:prstGeom>
                    </p:spPr>
                  </p:pic>
                </p:oleObj>
              </mc:Fallback>
            </mc:AlternateContent>
          </a:graphicData>
        </a:graphic>
      </p:graphicFrame>
      <p:graphicFrame>
        <p:nvGraphicFramePr>
          <p:cNvPr id="4" name="Oggetto 3"/>
          <p:cNvGraphicFramePr>
            <a:graphicFrameLocks noChangeAspect="1"/>
          </p:cNvGraphicFramePr>
          <p:nvPr>
            <p:extLst>
              <p:ext uri="{D42A27DB-BD31-4B8C-83A1-F6EECF244321}">
                <p14:modId xmlns:p14="http://schemas.microsoft.com/office/powerpoint/2010/main" val="2866787739"/>
              </p:ext>
            </p:extLst>
          </p:nvPr>
        </p:nvGraphicFramePr>
        <p:xfrm>
          <a:off x="251520" y="4149080"/>
          <a:ext cx="2153846" cy="912217"/>
        </p:xfrm>
        <a:graphic>
          <a:graphicData uri="http://schemas.openxmlformats.org/presentationml/2006/ole">
            <mc:AlternateContent xmlns:mc="http://schemas.openxmlformats.org/markup-compatibility/2006">
              <mc:Choice xmlns:v="urn:schemas-microsoft-com:vml" Requires="v">
                <p:oleObj spid="_x0000_s102423" name="Equazione" r:id="rId5" imgW="1079280" imgH="457200" progId="Equation.3">
                  <p:embed/>
                </p:oleObj>
              </mc:Choice>
              <mc:Fallback>
                <p:oleObj name="Equazione" r:id="rId5" imgW="1079280" imgH="457200" progId="Equation.3">
                  <p:embed/>
                  <p:pic>
                    <p:nvPicPr>
                      <p:cNvPr id="0" name=""/>
                      <p:cNvPicPr/>
                      <p:nvPr/>
                    </p:nvPicPr>
                    <p:blipFill>
                      <a:blip r:embed="rId6"/>
                      <a:stretch>
                        <a:fillRect/>
                      </a:stretch>
                    </p:blipFill>
                    <p:spPr>
                      <a:xfrm>
                        <a:off x="251520" y="4149080"/>
                        <a:ext cx="2153846" cy="912217"/>
                      </a:xfrm>
                      <a:prstGeom prst="rect">
                        <a:avLst/>
                      </a:prstGeom>
                    </p:spPr>
                  </p:pic>
                </p:oleObj>
              </mc:Fallback>
            </mc:AlternateContent>
          </a:graphicData>
        </a:graphic>
      </p:graphicFrame>
      <p:graphicFrame>
        <p:nvGraphicFramePr>
          <p:cNvPr id="5" name="Oggetto 4"/>
          <p:cNvGraphicFramePr>
            <a:graphicFrameLocks noChangeAspect="1"/>
          </p:cNvGraphicFramePr>
          <p:nvPr>
            <p:extLst>
              <p:ext uri="{D42A27DB-BD31-4B8C-83A1-F6EECF244321}">
                <p14:modId xmlns:p14="http://schemas.microsoft.com/office/powerpoint/2010/main" val="2645529055"/>
              </p:ext>
            </p:extLst>
          </p:nvPr>
        </p:nvGraphicFramePr>
        <p:xfrm>
          <a:off x="4067944" y="4149080"/>
          <a:ext cx="2718642" cy="906214"/>
        </p:xfrm>
        <a:graphic>
          <a:graphicData uri="http://schemas.openxmlformats.org/presentationml/2006/ole">
            <mc:AlternateContent xmlns:mc="http://schemas.openxmlformats.org/markup-compatibility/2006">
              <mc:Choice xmlns:v="urn:schemas-microsoft-com:vml" Requires="v">
                <p:oleObj spid="_x0000_s102424" name="Equazione" r:id="rId7" imgW="1371600" imgH="457200" progId="Equation.3">
                  <p:embed/>
                </p:oleObj>
              </mc:Choice>
              <mc:Fallback>
                <p:oleObj name="Equazione" r:id="rId7" imgW="1371600" imgH="457200" progId="Equation.3">
                  <p:embed/>
                  <p:pic>
                    <p:nvPicPr>
                      <p:cNvPr id="0" name=""/>
                      <p:cNvPicPr/>
                      <p:nvPr/>
                    </p:nvPicPr>
                    <p:blipFill>
                      <a:blip r:embed="rId8"/>
                      <a:stretch>
                        <a:fillRect/>
                      </a:stretch>
                    </p:blipFill>
                    <p:spPr>
                      <a:xfrm>
                        <a:off x="4067944" y="4149080"/>
                        <a:ext cx="2718642" cy="906214"/>
                      </a:xfrm>
                      <a:prstGeom prst="rect">
                        <a:avLst/>
                      </a:prstGeom>
                    </p:spPr>
                  </p:pic>
                </p:oleObj>
              </mc:Fallback>
            </mc:AlternateContent>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635606975"/>
              </p:ext>
            </p:extLst>
          </p:nvPr>
        </p:nvGraphicFramePr>
        <p:xfrm>
          <a:off x="245386" y="3183384"/>
          <a:ext cx="3318038" cy="461640"/>
        </p:xfrm>
        <a:graphic>
          <a:graphicData uri="http://schemas.openxmlformats.org/presentationml/2006/ole">
            <mc:AlternateContent xmlns:mc="http://schemas.openxmlformats.org/markup-compatibility/2006">
              <mc:Choice xmlns:v="urn:schemas-microsoft-com:vml" Requires="v">
                <p:oleObj spid="_x0000_s102425" name="Equazione" r:id="rId9" imgW="1460160" imgH="203040" progId="Equation.3">
                  <p:embed/>
                </p:oleObj>
              </mc:Choice>
              <mc:Fallback>
                <p:oleObj name="Equazione" r:id="rId9" imgW="1460160" imgH="203040" progId="Equation.3">
                  <p:embed/>
                  <p:pic>
                    <p:nvPicPr>
                      <p:cNvPr id="0" name=""/>
                      <p:cNvPicPr/>
                      <p:nvPr/>
                    </p:nvPicPr>
                    <p:blipFill>
                      <a:blip r:embed="rId10"/>
                      <a:stretch>
                        <a:fillRect/>
                      </a:stretch>
                    </p:blipFill>
                    <p:spPr>
                      <a:xfrm>
                        <a:off x="245386" y="3183384"/>
                        <a:ext cx="3318038" cy="461640"/>
                      </a:xfrm>
                      <a:prstGeom prst="rect">
                        <a:avLst/>
                      </a:prstGeom>
                    </p:spPr>
                  </p:pic>
                </p:oleObj>
              </mc:Fallback>
            </mc:AlternateContent>
          </a:graphicData>
        </a:graphic>
      </p:graphicFrame>
    </p:spTree>
    <p:extLst>
      <p:ext uri="{BB962C8B-B14F-4D97-AF65-F5344CB8AC3E}">
        <p14:creationId xmlns:p14="http://schemas.microsoft.com/office/powerpoint/2010/main" val="3675726005"/>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E607BE09-4A6C-4413-A3FD-E369BCF4545C}" type="slidenum">
              <a:rPr lang="it-IT" altLang="it-IT" smtClean="0"/>
              <a:pPr eaLnBrk="1" hangingPunct="1">
                <a:defRPr/>
              </a:pPr>
              <a:t>36</a:t>
            </a:fld>
            <a:endParaRPr lang="it-IT" altLang="it-IT" smtClean="0"/>
          </a:p>
        </p:txBody>
      </p:sp>
      <p:sp>
        <p:nvSpPr>
          <p:cNvPr id="491522" name="Rectangle 2"/>
          <p:cNvSpPr>
            <a:spLocks noGrp="1" noChangeArrowheads="1"/>
          </p:cNvSpPr>
          <p:nvPr>
            <p:ph type="title"/>
          </p:nvPr>
        </p:nvSpPr>
        <p:spPr/>
        <p:txBody>
          <a:bodyPr/>
          <a:lstStyle/>
          <a:p>
            <a:pPr eaLnBrk="1" hangingPunct="1">
              <a:defRPr/>
            </a:pPr>
            <a:r>
              <a:rPr lang="it-IT" sz="2400" smtClean="0"/>
              <a:t>TRIANGOLAZIONE AEREA A MODELLI INDIPENDENTI</a:t>
            </a:r>
          </a:p>
        </p:txBody>
      </p:sp>
      <p:sp>
        <p:nvSpPr>
          <p:cNvPr id="491528" name="Rectangle 8"/>
          <p:cNvSpPr>
            <a:spLocks noGrp="1" noChangeArrowheads="1"/>
          </p:cNvSpPr>
          <p:nvPr>
            <p:ph type="body" sz="half" idx="1"/>
          </p:nvPr>
        </p:nvSpPr>
        <p:spPr>
          <a:xfrm>
            <a:off x="107950" y="690563"/>
            <a:ext cx="8928100" cy="1658937"/>
          </a:xfrm>
        </p:spPr>
        <p:txBody>
          <a:bodyPr/>
          <a:lstStyle/>
          <a:p>
            <a:pPr marL="0" indent="0" eaLnBrk="1" hangingPunct="1">
              <a:buFont typeface="Wingdings" panose="05000000000000000000" pitchFamily="2" charset="2"/>
              <a:buNone/>
              <a:defRPr/>
            </a:pPr>
            <a:r>
              <a:rPr lang="it-IT" sz="2400" smtClean="0"/>
              <a:t>Consideriamo adesso una serie di modelli tridimensionali:</a:t>
            </a:r>
          </a:p>
          <a:p>
            <a:pPr marL="0" indent="0" eaLnBrk="1" hangingPunct="1">
              <a:buFont typeface="Wingdings" panose="05000000000000000000" pitchFamily="2" charset="2"/>
              <a:buNone/>
              <a:defRPr/>
            </a:pPr>
            <a:r>
              <a:rPr lang="it-IT" sz="2400" smtClean="0"/>
              <a:t>In questo caso possiamo utilizzare anche le informazioni sui centri di presa</a:t>
            </a:r>
          </a:p>
        </p:txBody>
      </p:sp>
      <p:pic>
        <p:nvPicPr>
          <p:cNvPr id="5632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916113"/>
            <a:ext cx="419893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30" name="Rectangle 10"/>
          <p:cNvSpPr>
            <a:spLocks noChangeArrowheads="1"/>
          </p:cNvSpPr>
          <p:nvPr/>
        </p:nvSpPr>
        <p:spPr bwMode="auto">
          <a:xfrm>
            <a:off x="107950" y="1985963"/>
            <a:ext cx="4608513" cy="4322762"/>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400">
                <a:effectLst>
                  <a:outerShdw blurRad="38100" dist="38100" dir="2700000" algn="tl">
                    <a:srgbClr val="000000"/>
                  </a:outerShdw>
                </a:effectLst>
                <a:latin typeface="Arial" charset="0"/>
              </a:rPr>
              <a:t>Abbiamo quindi a disposizione:</a:t>
            </a:r>
          </a:p>
          <a:p>
            <a:pPr eaLnBrk="1" hangingPunct="1">
              <a:spcBef>
                <a:spcPct val="20000"/>
              </a:spcBef>
              <a:buFont typeface="Wingdings" pitchFamily="2" charset="2"/>
              <a:buNone/>
              <a:defRPr/>
            </a:pPr>
            <a:r>
              <a:rPr lang="it-IT" sz="2400">
                <a:solidFill>
                  <a:schemeClr val="folHlink"/>
                </a:solidFill>
                <a:effectLst>
                  <a:outerShdw blurRad="38100" dist="38100" dir="2700000" algn="tl">
                    <a:srgbClr val="000000"/>
                  </a:outerShdw>
                </a:effectLst>
                <a:latin typeface="Arial" charset="0"/>
              </a:rPr>
              <a:t>Per l’orientamento assoluto:</a:t>
            </a:r>
          </a:p>
          <a:p>
            <a:pPr eaLnBrk="1" hangingPunct="1">
              <a:spcBef>
                <a:spcPct val="20000"/>
              </a:spcBef>
              <a:buFont typeface="Wingdings" pitchFamily="2" charset="2"/>
              <a:buNone/>
              <a:defRPr/>
            </a:pPr>
            <a:endParaRPr lang="it-IT" sz="1000">
              <a:effectLst>
                <a:outerShdw blurRad="38100" dist="38100" dir="2700000" algn="tl">
                  <a:srgbClr val="000000"/>
                </a:outerShdw>
              </a:effectLst>
              <a:latin typeface="Arial" charset="0"/>
            </a:endParaRPr>
          </a:p>
          <a:p>
            <a:pPr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  Punti d’appoggio</a:t>
            </a:r>
          </a:p>
          <a:p>
            <a:pPr eaLnBrk="1" hangingPunct="1">
              <a:spcBef>
                <a:spcPct val="20000"/>
              </a:spcBef>
              <a:buFont typeface="Wingdings" pitchFamily="2" charset="2"/>
              <a:buChar char="q"/>
              <a:defRPr/>
            </a:pPr>
            <a:endParaRPr lang="it-IT" sz="2400">
              <a:effectLst>
                <a:outerShdw blurRad="38100" dist="38100" dir="2700000" algn="tl">
                  <a:srgbClr val="000000"/>
                </a:outerShdw>
              </a:effectLst>
              <a:latin typeface="Arial" charset="0"/>
            </a:endParaRPr>
          </a:p>
          <a:p>
            <a:pPr eaLnBrk="1" hangingPunct="1">
              <a:spcBef>
                <a:spcPct val="20000"/>
              </a:spcBef>
              <a:buFont typeface="Wingdings" pitchFamily="2" charset="2"/>
              <a:buNone/>
              <a:defRPr/>
            </a:pPr>
            <a:r>
              <a:rPr lang="it-IT" sz="2400">
                <a:solidFill>
                  <a:schemeClr val="folHlink"/>
                </a:solidFill>
                <a:effectLst>
                  <a:outerShdw blurRad="38100" dist="38100" dir="2700000" algn="tl">
                    <a:srgbClr val="000000"/>
                  </a:outerShdw>
                </a:effectLst>
                <a:latin typeface="Arial" charset="0"/>
              </a:rPr>
              <a:t>Per l’orientamento relativo e l’unione dei modelli:</a:t>
            </a:r>
          </a:p>
          <a:p>
            <a:pPr eaLnBrk="1" hangingPunct="1">
              <a:spcBef>
                <a:spcPct val="20000"/>
              </a:spcBef>
              <a:buFont typeface="Wingdings" pitchFamily="2" charset="2"/>
              <a:buNone/>
              <a:defRPr/>
            </a:pPr>
            <a:endParaRPr lang="it-IT" sz="1000">
              <a:effectLst>
                <a:outerShdw blurRad="38100" dist="38100" dir="2700000" algn="tl">
                  <a:srgbClr val="000000"/>
                </a:outerShdw>
              </a:effectLst>
              <a:latin typeface="Arial" charset="0"/>
            </a:endParaRPr>
          </a:p>
          <a:p>
            <a:pPr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  Punti di legame</a:t>
            </a:r>
          </a:p>
          <a:p>
            <a:pPr eaLnBrk="1" hangingPunct="1">
              <a:spcBef>
                <a:spcPct val="20000"/>
              </a:spcBef>
              <a:buFont typeface="Wingdings" pitchFamily="2" charset="2"/>
              <a:buChar char="q"/>
              <a:defRPr/>
            </a:pPr>
            <a:endParaRPr lang="it-IT" sz="1000">
              <a:effectLst>
                <a:outerShdw blurRad="38100" dist="38100" dir="2700000" algn="tl">
                  <a:srgbClr val="000000"/>
                </a:outerShdw>
              </a:effectLst>
              <a:latin typeface="Arial" charset="0"/>
            </a:endParaRPr>
          </a:p>
          <a:p>
            <a:pPr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  Centri di presa</a:t>
            </a:r>
          </a:p>
        </p:txBody>
      </p:sp>
    </p:spTree>
    <p:extLst>
      <p:ext uri="{BB962C8B-B14F-4D97-AF65-F5344CB8AC3E}">
        <p14:creationId xmlns:p14="http://schemas.microsoft.com/office/powerpoint/2010/main" val="861471092"/>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8D284AEE-A0E0-4F72-8D74-0266B9D25F1A}" type="slidenum">
              <a:rPr lang="it-IT" altLang="it-IT" smtClean="0"/>
              <a:pPr eaLnBrk="1" hangingPunct="1">
                <a:defRPr/>
              </a:pPr>
              <a:t>37</a:t>
            </a:fld>
            <a:endParaRPr lang="it-IT" altLang="it-IT" smtClean="0"/>
          </a:p>
        </p:txBody>
      </p:sp>
      <p:sp>
        <p:nvSpPr>
          <p:cNvPr id="492546" name="Rectangle 2"/>
          <p:cNvSpPr>
            <a:spLocks noGrp="1" noChangeArrowheads="1"/>
          </p:cNvSpPr>
          <p:nvPr>
            <p:ph type="title"/>
          </p:nvPr>
        </p:nvSpPr>
        <p:spPr/>
        <p:txBody>
          <a:bodyPr/>
          <a:lstStyle/>
          <a:p>
            <a:pPr eaLnBrk="1" hangingPunct="1">
              <a:defRPr/>
            </a:pPr>
            <a:r>
              <a:rPr lang="it-IT" sz="2400" smtClean="0"/>
              <a:t>TRIANGOLAZIONE AEREA A MODELLI INDIPENDENTI</a:t>
            </a:r>
          </a:p>
        </p:txBody>
      </p:sp>
      <p:sp>
        <p:nvSpPr>
          <p:cNvPr id="492547" name="Rectangle 3"/>
          <p:cNvSpPr>
            <a:spLocks noGrp="1" noChangeArrowheads="1"/>
          </p:cNvSpPr>
          <p:nvPr>
            <p:ph type="body" sz="half" idx="1"/>
          </p:nvPr>
        </p:nvSpPr>
        <p:spPr>
          <a:xfrm>
            <a:off x="107950" y="690563"/>
            <a:ext cx="8928100" cy="1658937"/>
          </a:xfrm>
        </p:spPr>
        <p:txBody>
          <a:bodyPr/>
          <a:lstStyle/>
          <a:p>
            <a:pPr marL="0" indent="0" eaLnBrk="1" hangingPunct="1">
              <a:buFont typeface="Wingdings" panose="05000000000000000000" pitchFamily="2" charset="2"/>
              <a:buNone/>
              <a:defRPr/>
            </a:pPr>
            <a:r>
              <a:rPr lang="it-IT" sz="2400" dirty="0" smtClean="0"/>
              <a:t>In questo caso la trasformazione è una conforme tridimensionale. Ho quindi 7 parametri.</a:t>
            </a:r>
          </a:p>
          <a:p>
            <a:pPr marL="0" indent="0" eaLnBrk="1" hangingPunct="1">
              <a:buFont typeface="Wingdings" panose="05000000000000000000" pitchFamily="2" charset="2"/>
              <a:buNone/>
              <a:defRPr/>
            </a:pPr>
            <a:r>
              <a:rPr lang="it-IT" sz="2400" dirty="0" smtClean="0"/>
              <a:t>La trasformazione non è però descrivibile in forma lineare.</a:t>
            </a:r>
          </a:p>
        </p:txBody>
      </p:sp>
      <p:sp>
        <p:nvSpPr>
          <p:cNvPr id="492551" name="Rectangle 7"/>
          <p:cNvSpPr>
            <a:spLocks noChangeArrowheads="1"/>
          </p:cNvSpPr>
          <p:nvPr/>
        </p:nvSpPr>
        <p:spPr bwMode="auto">
          <a:xfrm>
            <a:off x="107950" y="3570288"/>
            <a:ext cx="8928100" cy="1658937"/>
          </a:xfrm>
          <a:prstGeom prst="rect">
            <a:avLst/>
          </a:prstGeom>
          <a:noFill/>
          <a:ln w="9525">
            <a:noFill/>
            <a:miter lim="800000"/>
            <a:headEnd/>
            <a:tailEnd/>
          </a:ln>
          <a:effectLst/>
        </p:spPr>
        <p:txBody>
          <a:bodyPr lIns="90000" tIns="46800" rIns="90000" bIns="46800"/>
          <a:lstStyle/>
          <a:p>
            <a:pPr indent="449263"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Linearizzo le equazioni</a:t>
            </a:r>
          </a:p>
          <a:p>
            <a:pPr indent="449263" eaLnBrk="1" hangingPunct="1">
              <a:spcBef>
                <a:spcPct val="20000"/>
              </a:spcBef>
              <a:buFont typeface="Wingdings" pitchFamily="2" charset="2"/>
              <a:buChar char="q"/>
              <a:defRPr/>
            </a:pPr>
            <a:endParaRPr lang="it-IT" sz="1000">
              <a:effectLst>
                <a:outerShdw blurRad="38100" dist="38100" dir="2700000" algn="tl">
                  <a:srgbClr val="000000"/>
                </a:outerShdw>
              </a:effectLst>
              <a:latin typeface="Arial" charset="0"/>
            </a:endParaRPr>
          </a:p>
          <a:p>
            <a:pPr indent="449263"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Risolvo a minimi quadrati</a:t>
            </a:r>
          </a:p>
          <a:p>
            <a:pPr indent="449263" eaLnBrk="1" hangingPunct="1">
              <a:spcBef>
                <a:spcPct val="20000"/>
              </a:spcBef>
              <a:buFont typeface="Wingdings" pitchFamily="2" charset="2"/>
              <a:buChar char="q"/>
              <a:defRPr/>
            </a:pPr>
            <a:endParaRPr lang="it-IT" sz="1000">
              <a:effectLst>
                <a:outerShdw blurRad="38100" dist="38100" dir="2700000" algn="tl">
                  <a:srgbClr val="000000"/>
                </a:outerShdw>
              </a:effectLst>
              <a:latin typeface="Arial" charset="0"/>
            </a:endParaRPr>
          </a:p>
          <a:p>
            <a:pPr indent="449263"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La matrice disegno è simile a quella vista per il caso planimetrico</a:t>
            </a:r>
          </a:p>
        </p:txBody>
      </p:sp>
      <p:graphicFrame>
        <p:nvGraphicFramePr>
          <p:cNvPr id="3" name="Oggetto 2"/>
          <p:cNvGraphicFramePr>
            <a:graphicFrameLocks noChangeAspect="1"/>
          </p:cNvGraphicFramePr>
          <p:nvPr>
            <p:extLst>
              <p:ext uri="{D42A27DB-BD31-4B8C-83A1-F6EECF244321}">
                <p14:modId xmlns:p14="http://schemas.microsoft.com/office/powerpoint/2010/main" val="1183046079"/>
              </p:ext>
            </p:extLst>
          </p:nvPr>
        </p:nvGraphicFramePr>
        <p:xfrm>
          <a:off x="1691680" y="2382865"/>
          <a:ext cx="4913064" cy="762372"/>
        </p:xfrm>
        <a:graphic>
          <a:graphicData uri="http://schemas.openxmlformats.org/presentationml/2006/ole">
            <mc:AlternateContent xmlns:mc="http://schemas.openxmlformats.org/markup-compatibility/2006">
              <mc:Choice xmlns:v="urn:schemas-microsoft-com:vml" Requires="v">
                <p:oleObj spid="_x0000_s103431" name="Equazione" r:id="rId3" imgW="1473120" imgH="228600" progId="Equation.3">
                  <p:embed/>
                </p:oleObj>
              </mc:Choice>
              <mc:Fallback>
                <p:oleObj name="Equazione" r:id="rId3" imgW="1473120" imgH="228600" progId="Equation.3">
                  <p:embed/>
                  <p:pic>
                    <p:nvPicPr>
                      <p:cNvPr id="0" name=""/>
                      <p:cNvPicPr/>
                      <p:nvPr/>
                    </p:nvPicPr>
                    <p:blipFill>
                      <a:blip r:embed="rId4"/>
                      <a:stretch>
                        <a:fillRect/>
                      </a:stretch>
                    </p:blipFill>
                    <p:spPr>
                      <a:xfrm>
                        <a:off x="1691680" y="2382865"/>
                        <a:ext cx="4913064" cy="762372"/>
                      </a:xfrm>
                      <a:prstGeom prst="rect">
                        <a:avLst/>
                      </a:prstGeom>
                    </p:spPr>
                  </p:pic>
                </p:oleObj>
              </mc:Fallback>
            </mc:AlternateContent>
          </a:graphicData>
        </a:graphic>
      </p:graphicFrame>
    </p:spTree>
    <p:extLst>
      <p:ext uri="{BB962C8B-B14F-4D97-AF65-F5344CB8AC3E}">
        <p14:creationId xmlns:p14="http://schemas.microsoft.com/office/powerpoint/2010/main" val="3856038449"/>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6665B4DF-A0D7-45DA-BC5A-DD4B5825F39B}" type="slidenum">
              <a:rPr lang="it-IT" altLang="it-IT" smtClean="0"/>
              <a:pPr eaLnBrk="1" hangingPunct="1">
                <a:defRPr/>
              </a:pPr>
              <a:t>38</a:t>
            </a:fld>
            <a:endParaRPr lang="it-IT" altLang="it-IT" smtClean="0"/>
          </a:p>
        </p:txBody>
      </p:sp>
      <p:sp>
        <p:nvSpPr>
          <p:cNvPr id="493570" name="Rectangle 2"/>
          <p:cNvSpPr>
            <a:spLocks noGrp="1" noChangeArrowheads="1"/>
          </p:cNvSpPr>
          <p:nvPr>
            <p:ph type="title"/>
          </p:nvPr>
        </p:nvSpPr>
        <p:spPr/>
        <p:txBody>
          <a:bodyPr/>
          <a:lstStyle/>
          <a:p>
            <a:pPr eaLnBrk="1" hangingPunct="1">
              <a:defRPr/>
            </a:pPr>
            <a:r>
              <a:rPr lang="it-IT" smtClean="0"/>
              <a:t>TRIANGOLAZIONE AEREA – PUNTI D’APPOGGIO</a:t>
            </a:r>
          </a:p>
        </p:txBody>
      </p:sp>
      <p:sp>
        <p:nvSpPr>
          <p:cNvPr id="493571" name="Rectangle 3"/>
          <p:cNvSpPr>
            <a:spLocks noGrp="1" noChangeArrowheads="1"/>
          </p:cNvSpPr>
          <p:nvPr>
            <p:ph type="body" sz="half" idx="1"/>
          </p:nvPr>
        </p:nvSpPr>
        <p:spPr>
          <a:xfrm>
            <a:off x="107950" y="690563"/>
            <a:ext cx="8928100" cy="866775"/>
          </a:xfrm>
        </p:spPr>
        <p:txBody>
          <a:bodyPr/>
          <a:lstStyle/>
          <a:p>
            <a:pPr marL="0" indent="0" eaLnBrk="1" hangingPunct="1">
              <a:buFont typeface="Wingdings" panose="05000000000000000000" pitchFamily="2" charset="2"/>
              <a:buNone/>
              <a:defRPr/>
            </a:pPr>
            <a:r>
              <a:rPr lang="it-IT" sz="2400" smtClean="0"/>
              <a:t>Andiamo a studiare come variano le precisioni in blocchi di varie dimensioni appoggiati su 4 punti:</a:t>
            </a:r>
          </a:p>
        </p:txBody>
      </p:sp>
      <p:pic>
        <p:nvPicPr>
          <p:cNvPr id="5837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1746250"/>
            <a:ext cx="495617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3576" name="Rectangle 8"/>
          <p:cNvSpPr>
            <a:spLocks noChangeArrowheads="1"/>
          </p:cNvSpPr>
          <p:nvPr/>
        </p:nvSpPr>
        <p:spPr bwMode="auto">
          <a:xfrm>
            <a:off x="107950" y="1700213"/>
            <a:ext cx="3887788" cy="4537075"/>
          </a:xfrm>
          <a:prstGeom prst="rect">
            <a:avLst/>
          </a:prstGeom>
          <a:noFill/>
          <a:ln w="9525">
            <a:noFill/>
            <a:miter lim="800000"/>
            <a:headEnd/>
            <a:tailEnd/>
          </a:ln>
          <a:effectLst/>
        </p:spPr>
        <p:txBody>
          <a:bodyPr lIns="90000" tIns="46800" rIns="90000" bIns="46800"/>
          <a:lstStyle/>
          <a:p>
            <a:pPr indent="449263"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La precisione decresce col crescere delle dimensioni del blocco</a:t>
            </a:r>
          </a:p>
          <a:p>
            <a:pPr indent="449263" eaLnBrk="1" hangingPunct="1">
              <a:spcBef>
                <a:spcPct val="20000"/>
              </a:spcBef>
              <a:buFont typeface="Wingdings" pitchFamily="2" charset="2"/>
              <a:buChar char="q"/>
              <a:defRPr/>
            </a:pPr>
            <a:endParaRPr lang="it-IT" sz="2400">
              <a:effectLst>
                <a:outerShdw blurRad="38100" dist="38100" dir="2700000" algn="tl">
                  <a:srgbClr val="000000"/>
                </a:outerShdw>
              </a:effectLst>
              <a:latin typeface="Arial" charset="0"/>
            </a:endParaRPr>
          </a:p>
          <a:p>
            <a:pPr indent="449263"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Gli s.q.m. massimi sono in corrispondenza delle mezzerie dei lati</a:t>
            </a:r>
          </a:p>
        </p:txBody>
      </p:sp>
    </p:spTree>
    <p:extLst>
      <p:ext uri="{BB962C8B-B14F-4D97-AF65-F5344CB8AC3E}">
        <p14:creationId xmlns:p14="http://schemas.microsoft.com/office/powerpoint/2010/main" val="1387996324"/>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6BB88996-9C60-4D96-BF48-5B505C58FE8E}" type="slidenum">
              <a:rPr lang="it-IT" altLang="it-IT" smtClean="0"/>
              <a:pPr eaLnBrk="1" hangingPunct="1">
                <a:defRPr/>
              </a:pPr>
              <a:t>3</a:t>
            </a:fld>
            <a:endParaRPr lang="it-IT" altLang="it-IT" smtClean="0"/>
          </a:p>
        </p:txBody>
      </p:sp>
      <p:sp>
        <p:nvSpPr>
          <p:cNvPr id="417794" name="Rectangle 2"/>
          <p:cNvSpPr>
            <a:spLocks noGrp="1" noChangeArrowheads="1"/>
          </p:cNvSpPr>
          <p:nvPr>
            <p:ph type="title"/>
          </p:nvPr>
        </p:nvSpPr>
        <p:spPr/>
        <p:txBody>
          <a:bodyPr/>
          <a:lstStyle/>
          <a:p>
            <a:pPr eaLnBrk="1" hangingPunct="1">
              <a:defRPr/>
            </a:pPr>
            <a:r>
              <a:rPr lang="it-IT" smtClean="0"/>
              <a:t>ORIENTAMENTO ESTERNO</a:t>
            </a:r>
          </a:p>
        </p:txBody>
      </p:sp>
      <p:pic>
        <p:nvPicPr>
          <p:cNvPr id="9220" name="Picture 4" descr="questionmark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14972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 Box 14"/>
          <p:cNvSpPr txBox="1">
            <a:spLocks noChangeArrowheads="1"/>
          </p:cNvSpPr>
          <p:nvPr/>
        </p:nvSpPr>
        <p:spPr bwMode="auto">
          <a:xfrm>
            <a:off x="2051050" y="4076700"/>
            <a:ext cx="69135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400"/>
              <a:t>Ammettendo che i parametri di orientamento interno siano noti (CALIBRAZIONE) come facciamo a determinare i parametri di orientamento esterno relativi a ciascun fotogramma?</a:t>
            </a:r>
          </a:p>
        </p:txBody>
      </p:sp>
      <p:grpSp>
        <p:nvGrpSpPr>
          <p:cNvPr id="15" name="Group 8"/>
          <p:cNvGrpSpPr>
            <a:grpSpLocks/>
          </p:cNvGrpSpPr>
          <p:nvPr/>
        </p:nvGrpSpPr>
        <p:grpSpPr bwMode="auto">
          <a:xfrm>
            <a:off x="1324129" y="2324402"/>
            <a:ext cx="4824412" cy="1295400"/>
            <a:chOff x="839" y="3113"/>
            <a:chExt cx="3039" cy="816"/>
          </a:xfrm>
        </p:grpSpPr>
        <p:sp>
          <p:nvSpPr>
            <p:cNvPr id="16" name="Text Box 9"/>
            <p:cNvSpPr txBox="1">
              <a:spLocks noChangeArrowheads="1"/>
            </p:cNvSpPr>
            <p:nvPr/>
          </p:nvSpPr>
          <p:spPr bwMode="auto">
            <a:xfrm>
              <a:off x="839" y="3694"/>
              <a:ext cx="3039" cy="235"/>
            </a:xfrm>
            <a:prstGeom prst="rect">
              <a:avLst/>
            </a:prstGeom>
            <a:solidFill>
              <a:srgbClr val="FFFF99">
                <a:alpha val="50195"/>
              </a:srgbClr>
            </a:solidFill>
            <a:ln w="6350">
              <a:solidFill>
                <a:srgbClr val="000000"/>
              </a:solidFill>
              <a:miter lim="800000"/>
              <a:headEnd/>
              <a:tailEnd/>
            </a:ln>
          </p:spPr>
          <p:txBody>
            <a:bodyPr lIns="90000" tIns="46800" rIns="90000" bIns="46800">
              <a:spAutoFit/>
            </a:bodyP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800"/>
                <a:t>PARAMETRI DI ORIENTAMENTO INTERNO</a:t>
              </a:r>
            </a:p>
          </p:txBody>
        </p:sp>
        <p:sp>
          <p:nvSpPr>
            <p:cNvPr id="17" name="AutoShape 10"/>
            <p:cNvSpPr>
              <a:spLocks noChangeArrowheads="1"/>
            </p:cNvSpPr>
            <p:nvPr/>
          </p:nvSpPr>
          <p:spPr bwMode="auto">
            <a:xfrm>
              <a:off x="1066" y="3113"/>
              <a:ext cx="363" cy="544"/>
            </a:xfrm>
            <a:prstGeom prst="upArrow">
              <a:avLst>
                <a:gd name="adj1" fmla="val 49861"/>
                <a:gd name="adj2" fmla="val 61159"/>
              </a:avLst>
            </a:prstGeom>
            <a:solidFill>
              <a:schemeClr val="tx1"/>
            </a:solidFill>
            <a:ln w="6350">
              <a:solidFill>
                <a:srgbClr val="000000"/>
              </a:solidFill>
              <a:miter lim="800000"/>
              <a:headEnd/>
              <a:tailEnd/>
            </a:ln>
          </p:spPr>
          <p:txBody>
            <a:bodyPr wrap="none" lIns="90000" tIns="46800" rIns="90000" bIns="46800" anchor="ct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p>
          </p:txBody>
        </p:sp>
      </p:grpSp>
      <p:grpSp>
        <p:nvGrpSpPr>
          <p:cNvPr id="18" name="Group 11"/>
          <p:cNvGrpSpPr>
            <a:grpSpLocks/>
          </p:cNvGrpSpPr>
          <p:nvPr/>
        </p:nvGrpSpPr>
        <p:grpSpPr bwMode="auto">
          <a:xfrm>
            <a:off x="2835429" y="1676702"/>
            <a:ext cx="4968875" cy="1295400"/>
            <a:chOff x="1791" y="2705"/>
            <a:chExt cx="3130" cy="816"/>
          </a:xfrm>
        </p:grpSpPr>
        <p:sp>
          <p:nvSpPr>
            <p:cNvPr id="19" name="Text Box 12"/>
            <p:cNvSpPr txBox="1">
              <a:spLocks noChangeArrowheads="1"/>
            </p:cNvSpPr>
            <p:nvPr/>
          </p:nvSpPr>
          <p:spPr bwMode="auto">
            <a:xfrm>
              <a:off x="1791" y="3286"/>
              <a:ext cx="3130" cy="235"/>
            </a:xfrm>
            <a:prstGeom prst="rect">
              <a:avLst/>
            </a:prstGeom>
            <a:solidFill>
              <a:srgbClr val="FFFF99">
                <a:alpha val="50195"/>
              </a:srgbClr>
            </a:solidFill>
            <a:ln w="6350">
              <a:solidFill>
                <a:srgbClr val="000000"/>
              </a:solidFill>
              <a:miter lim="800000"/>
              <a:headEnd/>
              <a:tailEnd/>
            </a:ln>
          </p:spPr>
          <p:txBody>
            <a:bodyPr lIns="90000" tIns="46800" rIns="90000" bIns="46800">
              <a:spAutoFit/>
            </a:bodyP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800"/>
                <a:t>PARAMETRI DI ORIENTAMENTO ESTERNO</a:t>
              </a:r>
            </a:p>
          </p:txBody>
        </p:sp>
        <p:sp>
          <p:nvSpPr>
            <p:cNvPr id="20" name="AutoShape 13"/>
            <p:cNvSpPr>
              <a:spLocks noChangeArrowheads="1"/>
            </p:cNvSpPr>
            <p:nvPr/>
          </p:nvSpPr>
          <p:spPr bwMode="auto">
            <a:xfrm>
              <a:off x="2744" y="2705"/>
              <a:ext cx="363" cy="544"/>
            </a:xfrm>
            <a:prstGeom prst="upArrow">
              <a:avLst>
                <a:gd name="adj1" fmla="val 49861"/>
                <a:gd name="adj2" fmla="val 61159"/>
              </a:avLst>
            </a:prstGeom>
            <a:solidFill>
              <a:schemeClr val="tx1"/>
            </a:solidFill>
            <a:ln w="6350">
              <a:solidFill>
                <a:srgbClr val="000000"/>
              </a:solidFill>
              <a:miter lim="800000"/>
              <a:headEnd/>
              <a:tailEnd/>
            </a:ln>
          </p:spPr>
          <p:txBody>
            <a:bodyPr wrap="none" lIns="90000" tIns="46800" rIns="90000" bIns="46800" anchor="ct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p>
          </p:txBody>
        </p:sp>
      </p:grpSp>
      <p:sp>
        <p:nvSpPr>
          <p:cNvPr id="21" name="Rectangle 14"/>
          <p:cNvSpPr>
            <a:spLocks noChangeArrowheads="1"/>
          </p:cNvSpPr>
          <p:nvPr/>
        </p:nvSpPr>
        <p:spPr bwMode="auto">
          <a:xfrm>
            <a:off x="1251104" y="1316339"/>
            <a:ext cx="1368425" cy="358775"/>
          </a:xfrm>
          <a:prstGeom prst="rect">
            <a:avLst/>
          </a:prstGeom>
          <a:solidFill>
            <a:schemeClr val="folHlink">
              <a:alpha val="50195"/>
            </a:schemeClr>
          </a:solidFill>
          <a:ln w="6350">
            <a:solidFill>
              <a:schemeClr val="tx1"/>
            </a:solidFill>
            <a:miter lim="800000"/>
            <a:headEnd/>
            <a:tailEnd/>
          </a:ln>
        </p:spPr>
        <p:txBody>
          <a:bodyPr wrap="none" lIns="90000" tIns="46800" rIns="90000" bIns="46800" anchor="ct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p>
        </p:txBody>
      </p:sp>
      <p:sp>
        <p:nvSpPr>
          <p:cNvPr id="22" name="Rectangle 15"/>
          <p:cNvSpPr>
            <a:spLocks noChangeArrowheads="1"/>
          </p:cNvSpPr>
          <p:nvPr/>
        </p:nvSpPr>
        <p:spPr bwMode="auto">
          <a:xfrm>
            <a:off x="2835429" y="1316339"/>
            <a:ext cx="3097212" cy="358775"/>
          </a:xfrm>
          <a:prstGeom prst="rect">
            <a:avLst/>
          </a:prstGeom>
          <a:solidFill>
            <a:srgbClr val="CC99FF">
              <a:alpha val="50195"/>
            </a:srgbClr>
          </a:solidFill>
          <a:ln w="6350">
            <a:solidFill>
              <a:schemeClr val="tx1"/>
            </a:solidFill>
            <a:miter lim="800000"/>
            <a:headEnd/>
            <a:tailEnd/>
          </a:ln>
        </p:spPr>
        <p:txBody>
          <a:bodyPr wrap="none" lIns="90000" tIns="46800" rIns="90000" bIns="46800" anchor="ct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p>
        </p:txBody>
      </p:sp>
      <p:graphicFrame>
        <p:nvGraphicFramePr>
          <p:cNvPr id="23" name="Oggetto 22"/>
          <p:cNvGraphicFramePr>
            <a:graphicFrameLocks noChangeAspect="1"/>
          </p:cNvGraphicFramePr>
          <p:nvPr>
            <p:extLst>
              <p:ext uri="{D42A27DB-BD31-4B8C-83A1-F6EECF244321}">
                <p14:modId xmlns:p14="http://schemas.microsoft.com/office/powerpoint/2010/main" val="885812012"/>
              </p:ext>
            </p:extLst>
          </p:nvPr>
        </p:nvGraphicFramePr>
        <p:xfrm>
          <a:off x="314325" y="1052513"/>
          <a:ext cx="5626100" cy="920750"/>
        </p:xfrm>
        <a:graphic>
          <a:graphicData uri="http://schemas.openxmlformats.org/presentationml/2006/ole">
            <mc:AlternateContent xmlns:mc="http://schemas.openxmlformats.org/markup-compatibility/2006">
              <mc:Choice xmlns:v="urn:schemas-microsoft-com:vml" Requires="v">
                <p:oleObj spid="_x0000_s87047" name="Equazione" r:id="rId4" imgW="2793960" imgH="457200" progId="Equation.3">
                  <p:embed/>
                </p:oleObj>
              </mc:Choice>
              <mc:Fallback>
                <p:oleObj name="Equazione" r:id="rId4" imgW="2793960" imgH="457200" progId="Equation.3">
                  <p:embed/>
                  <p:pic>
                    <p:nvPicPr>
                      <p:cNvPr id="3" name="Oggetto 2"/>
                      <p:cNvPicPr/>
                      <p:nvPr/>
                    </p:nvPicPr>
                    <p:blipFill>
                      <a:blip r:embed="rId5"/>
                      <a:stretch>
                        <a:fillRect/>
                      </a:stretch>
                    </p:blipFill>
                    <p:spPr>
                      <a:xfrm>
                        <a:off x="314325" y="1052513"/>
                        <a:ext cx="5626100" cy="920750"/>
                      </a:xfrm>
                      <a:prstGeom prst="rect">
                        <a:avLst/>
                      </a:prstGeom>
                    </p:spPr>
                  </p:pic>
                </p:oleObj>
              </mc:Fallback>
            </mc:AlternateContent>
          </a:graphicData>
        </a:graphic>
      </p:graphicFrame>
    </p:spTree>
    <p:extLst>
      <p:ext uri="{BB962C8B-B14F-4D97-AF65-F5344CB8AC3E}">
        <p14:creationId xmlns:p14="http://schemas.microsoft.com/office/powerpoint/2010/main" val="2473736224"/>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77697217-DA76-4A56-8048-A8538E2C3801}" type="slidenum">
              <a:rPr lang="it-IT" altLang="it-IT" smtClean="0"/>
              <a:pPr eaLnBrk="1" hangingPunct="1">
                <a:defRPr/>
              </a:pPr>
              <a:t>39</a:t>
            </a:fld>
            <a:endParaRPr lang="it-IT" altLang="it-IT" smtClean="0"/>
          </a:p>
        </p:txBody>
      </p:sp>
      <p:sp>
        <p:nvSpPr>
          <p:cNvPr id="494594" name="Rectangle 2"/>
          <p:cNvSpPr>
            <a:spLocks noGrp="1" noChangeArrowheads="1"/>
          </p:cNvSpPr>
          <p:nvPr>
            <p:ph type="title"/>
          </p:nvPr>
        </p:nvSpPr>
        <p:spPr/>
        <p:txBody>
          <a:bodyPr/>
          <a:lstStyle/>
          <a:p>
            <a:pPr eaLnBrk="1" hangingPunct="1">
              <a:defRPr/>
            </a:pPr>
            <a:r>
              <a:rPr lang="it-IT" smtClean="0"/>
              <a:t>TRIANGOLAZIONE AEREA – PUNTI D’APPOGGIO</a:t>
            </a:r>
          </a:p>
        </p:txBody>
      </p:sp>
      <p:sp>
        <p:nvSpPr>
          <p:cNvPr id="494595" name="Rectangle 3"/>
          <p:cNvSpPr>
            <a:spLocks noGrp="1" noChangeArrowheads="1"/>
          </p:cNvSpPr>
          <p:nvPr>
            <p:ph type="body" sz="half" idx="1"/>
          </p:nvPr>
        </p:nvSpPr>
        <p:spPr>
          <a:xfrm>
            <a:off x="107950" y="690563"/>
            <a:ext cx="8928100" cy="866775"/>
          </a:xfrm>
        </p:spPr>
        <p:txBody>
          <a:bodyPr/>
          <a:lstStyle/>
          <a:p>
            <a:pPr marL="0" indent="0" eaLnBrk="1" hangingPunct="1">
              <a:buFont typeface="Wingdings" panose="05000000000000000000" pitchFamily="2" charset="2"/>
              <a:buNone/>
              <a:defRPr/>
            </a:pPr>
            <a:r>
              <a:rPr lang="it-IT" sz="2400" smtClean="0"/>
              <a:t>Consideriamo il caso in cui distribuisco numerosi GCP sui lati del blocco:</a:t>
            </a:r>
          </a:p>
        </p:txBody>
      </p:sp>
      <p:sp>
        <p:nvSpPr>
          <p:cNvPr id="494597" name="Rectangle 5"/>
          <p:cNvSpPr>
            <a:spLocks noChangeArrowheads="1"/>
          </p:cNvSpPr>
          <p:nvPr/>
        </p:nvSpPr>
        <p:spPr bwMode="auto">
          <a:xfrm>
            <a:off x="107950" y="1700213"/>
            <a:ext cx="3887788" cy="4537075"/>
          </a:xfrm>
          <a:prstGeom prst="rect">
            <a:avLst/>
          </a:prstGeom>
          <a:noFill/>
          <a:ln w="9525">
            <a:noFill/>
            <a:miter lim="800000"/>
            <a:headEnd/>
            <a:tailEnd/>
          </a:ln>
          <a:effectLst/>
        </p:spPr>
        <p:txBody>
          <a:bodyPr lIns="90000" tIns="46800" rIns="90000" bIns="46800"/>
          <a:lstStyle/>
          <a:p>
            <a:pPr indent="449263"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La precisione è approx. omogenea all’interno di tutto il blocco</a:t>
            </a:r>
          </a:p>
          <a:p>
            <a:pPr indent="449263" eaLnBrk="1" hangingPunct="1">
              <a:spcBef>
                <a:spcPct val="20000"/>
              </a:spcBef>
              <a:buFont typeface="Wingdings" pitchFamily="2" charset="2"/>
              <a:buChar char="q"/>
              <a:defRPr/>
            </a:pPr>
            <a:endParaRPr lang="it-IT" sz="2400">
              <a:effectLst>
                <a:outerShdw blurRad="38100" dist="38100" dir="2700000" algn="tl">
                  <a:srgbClr val="000000"/>
                </a:outerShdw>
              </a:effectLst>
              <a:latin typeface="Arial" charset="0"/>
            </a:endParaRPr>
          </a:p>
          <a:p>
            <a:pPr indent="449263"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La precisione e di fatto indipendente dalla dimensione del blocco</a:t>
            </a:r>
          </a:p>
          <a:p>
            <a:pPr indent="449263" eaLnBrk="1" hangingPunct="1">
              <a:spcBef>
                <a:spcPct val="20000"/>
              </a:spcBef>
              <a:buFont typeface="Wingdings" pitchFamily="2" charset="2"/>
              <a:buChar char="q"/>
              <a:defRPr/>
            </a:pPr>
            <a:endParaRPr lang="it-IT" sz="2400">
              <a:effectLst>
                <a:outerShdw blurRad="38100" dist="38100" dir="2700000" algn="tl">
                  <a:srgbClr val="000000"/>
                </a:outerShdw>
              </a:effectLst>
              <a:latin typeface="Arial" charset="0"/>
            </a:endParaRPr>
          </a:p>
          <a:p>
            <a:pPr indent="449263"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E’ paragonabile a quella del singolo blocco.</a:t>
            </a:r>
          </a:p>
        </p:txBody>
      </p:sp>
      <p:pic>
        <p:nvPicPr>
          <p:cNvPr id="593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1716088"/>
            <a:ext cx="5040312"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613929"/>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BC3EBE3F-6F6F-4FAE-B9EE-011A0E83C4FF}" type="slidenum">
              <a:rPr lang="it-IT" altLang="it-IT" smtClean="0"/>
              <a:pPr eaLnBrk="1" hangingPunct="1">
                <a:defRPr/>
              </a:pPr>
              <a:t>40</a:t>
            </a:fld>
            <a:endParaRPr lang="it-IT" altLang="it-IT" smtClean="0"/>
          </a:p>
        </p:txBody>
      </p:sp>
      <p:sp>
        <p:nvSpPr>
          <p:cNvPr id="495618" name="Rectangle 2"/>
          <p:cNvSpPr>
            <a:spLocks noGrp="1" noChangeArrowheads="1"/>
          </p:cNvSpPr>
          <p:nvPr>
            <p:ph type="title"/>
          </p:nvPr>
        </p:nvSpPr>
        <p:spPr/>
        <p:txBody>
          <a:bodyPr/>
          <a:lstStyle/>
          <a:p>
            <a:pPr eaLnBrk="1" hangingPunct="1">
              <a:defRPr/>
            </a:pPr>
            <a:r>
              <a:rPr lang="it-IT" smtClean="0"/>
              <a:t>TRIANGOLAZIONE AEREA – PUNTI D’APPOGGIO</a:t>
            </a:r>
          </a:p>
        </p:txBody>
      </p:sp>
      <p:sp>
        <p:nvSpPr>
          <p:cNvPr id="495619" name="Rectangle 3"/>
          <p:cNvSpPr>
            <a:spLocks noGrp="1" noChangeArrowheads="1"/>
          </p:cNvSpPr>
          <p:nvPr>
            <p:ph type="body" sz="half" idx="1"/>
          </p:nvPr>
        </p:nvSpPr>
        <p:spPr>
          <a:xfrm>
            <a:off x="107950" y="690563"/>
            <a:ext cx="8928100" cy="866775"/>
          </a:xfrm>
        </p:spPr>
        <p:txBody>
          <a:bodyPr/>
          <a:lstStyle/>
          <a:p>
            <a:pPr marL="0" indent="0" eaLnBrk="1" hangingPunct="1">
              <a:buFont typeface="Wingdings" panose="05000000000000000000" pitchFamily="2" charset="2"/>
              <a:buNone/>
              <a:defRPr/>
            </a:pPr>
            <a:r>
              <a:rPr lang="it-IT" sz="2400" smtClean="0"/>
              <a:t>Consideriamo infine il caso in cui aggiungo punti d’appoggio al centro del blocco</a:t>
            </a:r>
          </a:p>
        </p:txBody>
      </p:sp>
      <p:sp>
        <p:nvSpPr>
          <p:cNvPr id="495620" name="Rectangle 4"/>
          <p:cNvSpPr>
            <a:spLocks noChangeArrowheads="1"/>
          </p:cNvSpPr>
          <p:nvPr/>
        </p:nvSpPr>
        <p:spPr bwMode="auto">
          <a:xfrm>
            <a:off x="107950" y="5300663"/>
            <a:ext cx="8785225" cy="936625"/>
          </a:xfrm>
          <a:prstGeom prst="rect">
            <a:avLst/>
          </a:prstGeom>
          <a:noFill/>
          <a:ln w="9525">
            <a:noFill/>
            <a:miter lim="800000"/>
            <a:headEnd/>
            <a:tailEnd/>
          </a:ln>
          <a:effectLst/>
        </p:spPr>
        <p:txBody>
          <a:bodyPr lIns="90000" tIns="46800" rIns="90000" bIns="46800"/>
          <a:lstStyle/>
          <a:p>
            <a:pPr indent="449263" eaLnBrk="1" hangingPunct="1">
              <a:spcBef>
                <a:spcPct val="20000"/>
              </a:spcBef>
              <a:buFont typeface="Wingdings" pitchFamily="2" charset="2"/>
              <a:buChar char="q"/>
              <a:defRPr/>
            </a:pPr>
            <a:r>
              <a:rPr lang="it-IT" sz="2400">
                <a:effectLst>
                  <a:outerShdw blurRad="38100" dist="38100" dir="2700000" algn="tl">
                    <a:srgbClr val="000000"/>
                  </a:outerShdw>
                </a:effectLst>
                <a:latin typeface="Arial" charset="0"/>
              </a:rPr>
              <a:t>Ulteriori GCP all’interno del blocco non danno aumenti significativi in termini di precisione</a:t>
            </a:r>
          </a:p>
        </p:txBody>
      </p:sp>
      <p:pic>
        <p:nvPicPr>
          <p:cNvPr id="604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557338"/>
            <a:ext cx="7115175" cy="365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4287784"/>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3016EA93-288B-46BD-9252-AAB753B8D2CC}" type="slidenum">
              <a:rPr lang="it-IT" altLang="it-IT" smtClean="0"/>
              <a:pPr eaLnBrk="1" hangingPunct="1">
                <a:defRPr/>
              </a:pPr>
              <a:t>41</a:t>
            </a:fld>
            <a:endParaRPr lang="it-IT" altLang="it-IT" smtClean="0"/>
          </a:p>
        </p:txBody>
      </p:sp>
      <p:sp>
        <p:nvSpPr>
          <p:cNvPr id="497666" name="Rectangle 2"/>
          <p:cNvSpPr>
            <a:spLocks noGrp="1" noChangeArrowheads="1"/>
          </p:cNvSpPr>
          <p:nvPr>
            <p:ph type="title"/>
          </p:nvPr>
        </p:nvSpPr>
        <p:spPr/>
        <p:txBody>
          <a:bodyPr/>
          <a:lstStyle/>
          <a:p>
            <a:pPr eaLnBrk="1" hangingPunct="1">
              <a:defRPr/>
            </a:pPr>
            <a:r>
              <a:rPr lang="it-IT" smtClean="0"/>
              <a:t>STELLE PROIETTIVE vs MODELLI INDIPENDENTI</a:t>
            </a:r>
          </a:p>
        </p:txBody>
      </p:sp>
      <p:sp>
        <p:nvSpPr>
          <p:cNvPr id="497667" name="Rectangle 3"/>
          <p:cNvSpPr>
            <a:spLocks noGrp="1" noChangeArrowheads="1"/>
          </p:cNvSpPr>
          <p:nvPr>
            <p:ph type="body" sz="half" idx="1"/>
          </p:nvPr>
        </p:nvSpPr>
        <p:spPr>
          <a:xfrm>
            <a:off x="107950" y="690563"/>
            <a:ext cx="8928100" cy="5618162"/>
          </a:xfrm>
        </p:spPr>
        <p:txBody>
          <a:bodyPr/>
          <a:lstStyle/>
          <a:p>
            <a:pPr marL="0" indent="541338" eaLnBrk="1" hangingPunct="1">
              <a:defRPr/>
            </a:pPr>
            <a:r>
              <a:rPr lang="it-IT" sz="2400" smtClean="0"/>
              <a:t>Con le stelle proiettive si raggiungono precisioni più elevate</a:t>
            </a:r>
          </a:p>
          <a:p>
            <a:pPr marL="0" indent="541338" eaLnBrk="1" hangingPunct="1">
              <a:defRPr/>
            </a:pPr>
            <a:endParaRPr lang="it-IT" sz="2400" smtClean="0"/>
          </a:p>
          <a:p>
            <a:pPr marL="0" indent="541338" eaLnBrk="1" hangingPunct="1">
              <a:defRPr/>
            </a:pPr>
            <a:r>
              <a:rPr lang="it-IT" sz="2400" smtClean="0"/>
              <a:t>Permettono l’utilizzo di strumenti statistici più potenti</a:t>
            </a:r>
          </a:p>
          <a:p>
            <a:pPr marL="1092200" lvl="1" eaLnBrk="1" hangingPunct="1">
              <a:defRPr/>
            </a:pPr>
            <a:r>
              <a:rPr lang="it-IT" sz="2200" smtClean="0"/>
              <a:t>Eliminazione degli errori grossolani (outlier)</a:t>
            </a:r>
          </a:p>
          <a:p>
            <a:pPr marL="1092200" lvl="1" eaLnBrk="1" hangingPunct="1">
              <a:defRPr/>
            </a:pPr>
            <a:r>
              <a:rPr lang="it-IT" sz="2200" smtClean="0"/>
              <a:t>Analisi della qualità del risultato</a:t>
            </a:r>
          </a:p>
          <a:p>
            <a:pPr marL="0" indent="541338" eaLnBrk="1" hangingPunct="1">
              <a:defRPr/>
            </a:pPr>
            <a:r>
              <a:rPr lang="it-IT" sz="2400" smtClean="0"/>
              <a:t>Permettono di introdurre parametri ed equazioni aggiuntive</a:t>
            </a:r>
          </a:p>
          <a:p>
            <a:pPr marL="1092200" lvl="1" eaLnBrk="1" hangingPunct="1">
              <a:defRPr/>
            </a:pPr>
            <a:r>
              <a:rPr lang="it-IT" sz="2200" smtClean="0"/>
              <a:t>Auto-calibrazione</a:t>
            </a:r>
          </a:p>
          <a:p>
            <a:pPr marL="1092200" lvl="1" eaLnBrk="1" hangingPunct="1">
              <a:defRPr/>
            </a:pPr>
            <a:r>
              <a:rPr lang="it-IT" sz="2200" smtClean="0"/>
              <a:t>Orientamento diretto</a:t>
            </a:r>
          </a:p>
          <a:p>
            <a:pPr marL="0" indent="541338" eaLnBrk="1" hangingPunct="1">
              <a:defRPr/>
            </a:pPr>
            <a:r>
              <a:rPr lang="it-IT" sz="2400" smtClean="0"/>
              <a:t>E’ però un metodo numerico (ormai non è più un problema)</a:t>
            </a:r>
          </a:p>
          <a:p>
            <a:pPr marL="0" indent="541338" eaLnBrk="1" hangingPunct="1">
              <a:defRPr/>
            </a:pPr>
            <a:endParaRPr lang="it-IT" sz="2400" smtClean="0"/>
          </a:p>
          <a:p>
            <a:pPr marL="0" indent="541338" eaLnBrk="1" hangingPunct="1">
              <a:defRPr/>
            </a:pPr>
            <a:r>
              <a:rPr lang="it-IT" sz="2400" smtClean="0"/>
              <a:t>Più complessa da utilizzare per chi abituato ai modelli  indipendenti</a:t>
            </a:r>
          </a:p>
          <a:p>
            <a:pPr marL="0" indent="541338" eaLnBrk="1" hangingPunct="1">
              <a:defRPr/>
            </a:pPr>
            <a:endParaRPr lang="it-IT" sz="2400" smtClean="0"/>
          </a:p>
        </p:txBody>
      </p:sp>
    </p:spTree>
    <p:extLst>
      <p:ext uri="{BB962C8B-B14F-4D97-AF65-F5344CB8AC3E}">
        <p14:creationId xmlns:p14="http://schemas.microsoft.com/office/powerpoint/2010/main" val="2358468813"/>
      </p:ext>
    </p:extLst>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48FA3257-5E06-43A2-AF68-BD129F5DEAEA}" type="slidenum">
              <a:rPr lang="it-IT" altLang="it-IT" smtClean="0"/>
              <a:pPr eaLnBrk="1" hangingPunct="1">
                <a:defRPr/>
              </a:pPr>
              <a:t>42</a:t>
            </a:fld>
            <a:endParaRPr lang="it-IT" altLang="it-IT" smtClean="0"/>
          </a:p>
        </p:txBody>
      </p:sp>
      <p:sp>
        <p:nvSpPr>
          <p:cNvPr id="62467" name="Text Box 3"/>
          <p:cNvSpPr txBox="1">
            <a:spLocks noChangeArrowheads="1"/>
          </p:cNvSpPr>
          <p:nvPr/>
        </p:nvSpPr>
        <p:spPr bwMode="auto">
          <a:xfrm>
            <a:off x="5562600" y="4038600"/>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000" b="1">
                <a:solidFill>
                  <a:schemeClr val="folHlink"/>
                </a:solidFill>
                <a:cs typeface="Times New Roman" panose="02020603050405020304" pitchFamily="18" charset="0"/>
              </a:rPr>
              <a:t>INS:</a:t>
            </a:r>
          </a:p>
        </p:txBody>
      </p:sp>
      <p:sp>
        <p:nvSpPr>
          <p:cNvPr id="62468" name="Text Box 4"/>
          <p:cNvSpPr txBox="1">
            <a:spLocks noChangeArrowheads="1"/>
          </p:cNvSpPr>
          <p:nvPr/>
        </p:nvSpPr>
        <p:spPr bwMode="auto">
          <a:xfrm>
            <a:off x="5486400" y="5486400"/>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000" b="1">
                <a:solidFill>
                  <a:schemeClr val="folHlink"/>
                </a:solidFill>
                <a:cs typeface="Times New Roman" panose="02020603050405020304" pitchFamily="18" charset="0"/>
              </a:rPr>
              <a:t>GPS:</a:t>
            </a:r>
            <a:r>
              <a:rPr lang="it-IT" altLang="it-IT" sz="2000" b="1">
                <a:solidFill>
                  <a:schemeClr val="accent2"/>
                </a:solidFill>
                <a:cs typeface="Times New Roman" panose="02020603050405020304" pitchFamily="18" charset="0"/>
              </a:rPr>
              <a:t> </a:t>
            </a:r>
          </a:p>
        </p:txBody>
      </p:sp>
      <p:sp>
        <p:nvSpPr>
          <p:cNvPr id="62469" name="Text Box 5"/>
          <p:cNvSpPr txBox="1">
            <a:spLocks noChangeArrowheads="1"/>
          </p:cNvSpPr>
          <p:nvPr/>
        </p:nvSpPr>
        <p:spPr bwMode="auto">
          <a:xfrm>
            <a:off x="5562600" y="1352550"/>
            <a:ext cx="32766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600" b="1">
                <a:cs typeface="Times New Roman" panose="02020603050405020304" pitchFamily="18" charset="0"/>
              </a:rPr>
              <a:t>DETERMINAZIONE DELLA POSIZIONE (X, Y, Z)  E DELL</a:t>
            </a:r>
            <a:r>
              <a:rPr lang="it-IT" altLang="it-IT" sz="1600" b="1">
                <a:latin typeface="Times New Roman" panose="02020603050405020304" pitchFamily="18" charset="0"/>
                <a:cs typeface="Times New Roman" panose="02020603050405020304" pitchFamily="18" charset="0"/>
              </a:rPr>
              <a:t>’</a:t>
            </a:r>
            <a:r>
              <a:rPr lang="it-IT" altLang="it-IT" sz="1600" b="1">
                <a:cs typeface="Times New Roman" panose="02020603050405020304" pitchFamily="18" charset="0"/>
              </a:rPr>
              <a:t>ASSETTO (</a:t>
            </a:r>
            <a:r>
              <a:rPr lang="it-IT" altLang="it-IT" sz="1600" b="1">
                <a:cs typeface="Times New Roman" panose="02020603050405020304" pitchFamily="18" charset="0"/>
                <a:sym typeface="Symbol" panose="05050102010706020507" pitchFamily="18" charset="2"/>
              </a:rPr>
              <a:t>, , ) DI UN SENSORE A BORDO </a:t>
            </a:r>
          </a:p>
          <a:p>
            <a:pPr algn="ctr" eaLnBrk="1" hangingPunct="1">
              <a:spcBef>
                <a:spcPct val="50000"/>
              </a:spcBef>
              <a:buFontTx/>
              <a:buNone/>
            </a:pPr>
            <a:r>
              <a:rPr lang="it-IT" altLang="it-IT" sz="1600" b="1">
                <a:cs typeface="Times New Roman" panose="02020603050405020304" pitchFamily="18" charset="0"/>
                <a:sym typeface="Symbol" panose="05050102010706020507" pitchFamily="18" charset="2"/>
              </a:rPr>
              <a:t>(Es. LA CAMERA FOTOGRAMMETRICA)</a:t>
            </a:r>
            <a:endParaRPr lang="it-IT" altLang="it-IT" sz="1600" b="1">
              <a:cs typeface="Times New Roman" panose="02020603050405020304" pitchFamily="18" charset="0"/>
            </a:endParaRPr>
          </a:p>
        </p:txBody>
      </p:sp>
      <p:sp>
        <p:nvSpPr>
          <p:cNvPr id="62470" name="Text Box 6"/>
          <p:cNvSpPr txBox="1">
            <a:spLocks noChangeArrowheads="1"/>
          </p:cNvSpPr>
          <p:nvPr/>
        </p:nvSpPr>
        <p:spPr bwMode="auto">
          <a:xfrm>
            <a:off x="6248400" y="4110038"/>
            <a:ext cx="2743200"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indent="285750">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Char char="•"/>
            </a:pPr>
            <a:r>
              <a:rPr lang="it-IT" altLang="it-IT" sz="1800" b="1">
                <a:cs typeface="Times New Roman" panose="02020603050405020304" pitchFamily="18" charset="0"/>
              </a:rPr>
              <a:t>Posizione</a:t>
            </a:r>
          </a:p>
          <a:p>
            <a:pPr algn="ctr" eaLnBrk="1" hangingPunct="1">
              <a:spcBef>
                <a:spcPct val="50000"/>
              </a:spcBef>
              <a:buFontTx/>
              <a:buChar char="•"/>
            </a:pPr>
            <a:r>
              <a:rPr lang="it-IT" altLang="it-IT" sz="1800" b="1">
                <a:cs typeface="Times New Roman" panose="02020603050405020304" pitchFamily="18" charset="0"/>
              </a:rPr>
              <a:t>Velocità</a:t>
            </a:r>
          </a:p>
          <a:p>
            <a:pPr algn="ctr" eaLnBrk="1" hangingPunct="1">
              <a:spcBef>
                <a:spcPct val="50000"/>
              </a:spcBef>
              <a:buFontTx/>
              <a:buChar char="•"/>
            </a:pPr>
            <a:r>
              <a:rPr lang="it-IT" altLang="it-IT" sz="1800" b="1">
                <a:cs typeface="Times New Roman" panose="02020603050405020304" pitchFamily="18" charset="0"/>
              </a:rPr>
              <a:t>Velocità angolare</a:t>
            </a:r>
          </a:p>
          <a:p>
            <a:pPr algn="ctr" eaLnBrk="1" hangingPunct="1">
              <a:spcBef>
                <a:spcPct val="50000"/>
              </a:spcBef>
              <a:buFontTx/>
              <a:buNone/>
            </a:pPr>
            <a:endParaRPr lang="it-IT" altLang="it-IT" sz="1800" b="1">
              <a:cs typeface="Times New Roman" panose="02020603050405020304" pitchFamily="18" charset="0"/>
            </a:endParaRPr>
          </a:p>
        </p:txBody>
      </p:sp>
      <p:sp>
        <p:nvSpPr>
          <p:cNvPr id="62471" name="Text Box 7"/>
          <p:cNvSpPr txBox="1">
            <a:spLocks noChangeArrowheads="1"/>
          </p:cNvSpPr>
          <p:nvPr/>
        </p:nvSpPr>
        <p:spPr bwMode="auto">
          <a:xfrm>
            <a:off x="6248400" y="5545138"/>
            <a:ext cx="24384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81000" indent="-381000">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Char char="•"/>
            </a:pPr>
            <a:r>
              <a:rPr lang="it-IT" altLang="it-IT" sz="1800" b="1">
                <a:cs typeface="Times New Roman" panose="02020603050405020304" pitchFamily="18" charset="0"/>
              </a:rPr>
              <a:t>Posizione</a:t>
            </a:r>
          </a:p>
          <a:p>
            <a:pPr algn="ctr" eaLnBrk="1" hangingPunct="1">
              <a:spcBef>
                <a:spcPct val="50000"/>
              </a:spcBef>
              <a:buFontTx/>
              <a:buChar char="•"/>
            </a:pPr>
            <a:r>
              <a:rPr lang="it-IT" altLang="it-IT" sz="1800" b="1">
                <a:cs typeface="Times New Roman" panose="02020603050405020304" pitchFamily="18" charset="0"/>
              </a:rPr>
              <a:t>Velocità</a:t>
            </a:r>
          </a:p>
        </p:txBody>
      </p:sp>
      <p:pic>
        <p:nvPicPr>
          <p:cNvPr id="6247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53340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15113" name="Rectangle 9"/>
          <p:cNvSpPr>
            <a:spLocks noChangeArrowheads="1"/>
          </p:cNvSpPr>
          <p:nvPr/>
        </p:nvSpPr>
        <p:spPr bwMode="auto">
          <a:xfrm>
            <a:off x="107950" y="44450"/>
            <a:ext cx="8928100" cy="561975"/>
          </a:xfrm>
          <a:prstGeom prst="rect">
            <a:avLst/>
          </a:prstGeom>
          <a:solidFill>
            <a:srgbClr val="808080">
              <a:alpha val="44000"/>
            </a:srgbClr>
          </a:solidFill>
          <a:ln w="6350">
            <a:solidFill>
              <a:srgbClr val="000000"/>
            </a:solidFill>
            <a:miter lim="800000"/>
            <a:headEnd/>
            <a:tailEnd/>
          </a:ln>
          <a:effectLst/>
        </p:spPr>
        <p:txBody>
          <a:bodyPr anchor="ctr"/>
          <a:lstStyle/>
          <a:p>
            <a:pPr algn="ctr" eaLnBrk="1" hangingPunct="1">
              <a:defRPr/>
            </a:pPr>
            <a:r>
              <a:rPr lang="it-IT" sz="2800">
                <a:solidFill>
                  <a:srgbClr val="FFFFCC"/>
                </a:solidFill>
                <a:effectLst>
                  <a:outerShdw blurRad="38100" dist="38100" dir="2700000" algn="tl">
                    <a:srgbClr val="000000"/>
                  </a:outerShdw>
                </a:effectLst>
                <a:latin typeface="Arial" charset="0"/>
              </a:rPr>
              <a:t>GEOREFERENZIAZIONE DIRETTA</a:t>
            </a:r>
          </a:p>
        </p:txBody>
      </p:sp>
    </p:spTree>
    <p:extLst>
      <p:ext uri="{BB962C8B-B14F-4D97-AF65-F5344CB8AC3E}">
        <p14:creationId xmlns:p14="http://schemas.microsoft.com/office/powerpoint/2010/main" val="3438994530"/>
      </p:ext>
    </p:extLst>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5160D38A-BDEE-462F-86BC-DFDA30D17516}" type="slidenum">
              <a:rPr lang="it-IT" altLang="it-IT" smtClean="0"/>
              <a:pPr eaLnBrk="1" hangingPunct="1">
                <a:defRPr/>
              </a:pPr>
              <a:t>43</a:t>
            </a:fld>
            <a:endParaRPr lang="it-IT" altLang="it-IT" smtClean="0"/>
          </a:p>
        </p:txBody>
      </p:sp>
      <p:pic>
        <p:nvPicPr>
          <p:cNvPr id="63491" name="Picture 3" descr="mobile_map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90625"/>
            <a:ext cx="82391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4084" name="Rectangle 4"/>
          <p:cNvSpPr>
            <a:spLocks noChangeArrowheads="1"/>
          </p:cNvSpPr>
          <p:nvPr/>
        </p:nvSpPr>
        <p:spPr bwMode="auto">
          <a:xfrm>
            <a:off x="107950" y="44450"/>
            <a:ext cx="8928100" cy="561975"/>
          </a:xfrm>
          <a:prstGeom prst="rect">
            <a:avLst/>
          </a:prstGeom>
          <a:solidFill>
            <a:srgbClr val="808080">
              <a:alpha val="44000"/>
            </a:srgbClr>
          </a:solidFill>
          <a:ln w="6350">
            <a:solidFill>
              <a:srgbClr val="000000"/>
            </a:solidFill>
            <a:miter lim="800000"/>
            <a:headEnd/>
            <a:tailEnd/>
          </a:ln>
          <a:effectLst/>
        </p:spPr>
        <p:txBody>
          <a:bodyPr anchor="ctr"/>
          <a:lstStyle/>
          <a:p>
            <a:pPr algn="ctr" eaLnBrk="1" hangingPunct="1">
              <a:defRPr/>
            </a:pPr>
            <a:r>
              <a:rPr lang="it-IT" sz="2800" dirty="0">
                <a:solidFill>
                  <a:srgbClr val="FFFFCC"/>
                </a:solidFill>
                <a:effectLst>
                  <a:outerShdw blurRad="38100" dist="38100" dir="2700000" algn="tl">
                    <a:srgbClr val="000000"/>
                  </a:outerShdw>
                </a:effectLst>
                <a:latin typeface="Arial" charset="0"/>
              </a:rPr>
              <a:t>GEOREFERENZIAZIONE DIRETTA</a:t>
            </a:r>
          </a:p>
        </p:txBody>
      </p:sp>
    </p:spTree>
    <p:extLst>
      <p:ext uri="{BB962C8B-B14F-4D97-AF65-F5344CB8AC3E}">
        <p14:creationId xmlns:p14="http://schemas.microsoft.com/office/powerpoint/2010/main" val="4071969427"/>
      </p:ext>
    </p:extLst>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EA5D6858-7B2E-4ADB-8A96-56301FDAAB51}" type="slidenum">
              <a:rPr lang="it-IT" altLang="it-IT" smtClean="0"/>
              <a:pPr eaLnBrk="1" hangingPunct="1">
                <a:defRPr/>
              </a:pPr>
              <a:t>44</a:t>
            </a:fld>
            <a:endParaRPr lang="it-IT" altLang="it-IT" smtClean="0"/>
          </a:p>
        </p:txBody>
      </p:sp>
      <p:sp>
        <p:nvSpPr>
          <p:cNvPr id="3" name="Rectangle 4"/>
          <p:cNvSpPr>
            <a:spLocks noChangeArrowheads="1"/>
          </p:cNvSpPr>
          <p:nvPr/>
        </p:nvSpPr>
        <p:spPr bwMode="auto">
          <a:xfrm>
            <a:off x="107950" y="44450"/>
            <a:ext cx="8928100" cy="561975"/>
          </a:xfrm>
          <a:prstGeom prst="rect">
            <a:avLst/>
          </a:prstGeom>
          <a:solidFill>
            <a:srgbClr val="808080">
              <a:alpha val="44000"/>
            </a:srgbClr>
          </a:solidFill>
          <a:ln w="6350">
            <a:solidFill>
              <a:srgbClr val="000000"/>
            </a:solidFill>
            <a:miter lim="800000"/>
            <a:headEnd/>
            <a:tailEnd/>
          </a:ln>
          <a:effectLst/>
        </p:spPr>
        <p:txBody>
          <a:bodyPr anchor="ctr"/>
          <a:lstStyle/>
          <a:p>
            <a:pPr algn="ctr" eaLnBrk="1" hangingPunct="1">
              <a:defRPr/>
            </a:pPr>
            <a:r>
              <a:rPr lang="it-IT" sz="2800" dirty="0">
                <a:solidFill>
                  <a:srgbClr val="FFFFCC"/>
                </a:solidFill>
                <a:effectLst>
                  <a:outerShdw blurRad="38100" dist="38100" dir="2700000" algn="tl">
                    <a:srgbClr val="000000"/>
                  </a:outerShdw>
                </a:effectLst>
                <a:latin typeface="Arial" charset="0"/>
              </a:rPr>
              <a:t>GEOREFERENZIAZIONE DIRETTA - PROBLEMI</a:t>
            </a:r>
          </a:p>
        </p:txBody>
      </p:sp>
      <p:sp>
        <p:nvSpPr>
          <p:cNvPr id="64516" name="CasellaDiTesto 3"/>
          <p:cNvSpPr txBox="1">
            <a:spLocks noChangeArrowheads="1"/>
          </p:cNvSpPr>
          <p:nvPr/>
        </p:nvSpPr>
        <p:spPr bwMode="auto">
          <a:xfrm>
            <a:off x="142875" y="785813"/>
            <a:ext cx="88582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Wingdings" panose="05000000000000000000" pitchFamily="2" charset="2"/>
              <a:buChar char="q"/>
              <a:defRPr sz="2800">
                <a:solidFill>
                  <a:schemeClr val="tx1"/>
                </a:solidFill>
                <a:latin typeface="Arial" panose="020B0604020202020204" pitchFamily="34" charset="0"/>
              </a:defRPr>
            </a:lvl1pPr>
            <a:lvl2pPr marL="800100" indent="-34290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Arial" panose="020B0604020202020204" pitchFamily="34" charset="0"/>
              <a:buChar char="•"/>
            </a:pPr>
            <a:r>
              <a:rPr lang="it-IT" altLang="it-IT" sz="1800" dirty="0"/>
              <a:t>PRESENZA DI SISTEMATISMI:</a:t>
            </a:r>
          </a:p>
          <a:p>
            <a:pPr lvl="1" algn="ctr" eaLnBrk="1" hangingPunct="1">
              <a:spcBef>
                <a:spcPct val="0"/>
              </a:spcBef>
              <a:buFont typeface="Arial" panose="020B0604020202020204" pitchFamily="34" charset="0"/>
              <a:buChar char="•"/>
            </a:pPr>
            <a:r>
              <a:rPr lang="it-IT" altLang="it-IT" sz="1800" dirty="0"/>
              <a:t>SISTEMA CARTOGRAFICO – SISTEMA CARTESIANO LOCALE</a:t>
            </a:r>
            <a:br>
              <a:rPr lang="it-IT" altLang="it-IT" sz="1800" dirty="0"/>
            </a:br>
            <a:r>
              <a:rPr lang="it-IT" altLang="it-IT" sz="1800" dirty="0"/>
              <a:t>In coordinate cartografiche solitamente si contraggono (o si espandono) le coordinate planimetriche dei punti mentre si lasciano inalterate le quote. Di conseguenza si contrae (o si espande anche la base di presa).</a:t>
            </a:r>
          </a:p>
          <a:p>
            <a:pPr lvl="1" algn="ctr" eaLnBrk="1" hangingPunct="1">
              <a:spcBef>
                <a:spcPct val="0"/>
              </a:spcBef>
              <a:buFont typeface="Arial" panose="020B0604020202020204" pitchFamily="34" charset="0"/>
              <a:buChar char="•"/>
            </a:pPr>
            <a:r>
              <a:rPr lang="it-IT" altLang="it-IT" sz="1800" dirty="0"/>
              <a:t>ERRORI NELL’ORIENTAMENTO INTERNO</a:t>
            </a:r>
            <a:br>
              <a:rPr lang="it-IT" altLang="it-IT" sz="1800" dirty="0"/>
            </a:br>
            <a:r>
              <a:rPr lang="it-IT" altLang="it-IT" sz="1800" dirty="0"/>
              <a:t>Un errore nella stima della focale utilizzata si propaga linearmente sulla Z dei punti </a:t>
            </a:r>
            <a:r>
              <a:rPr lang="it-IT" altLang="it-IT" sz="1800" dirty="0" smtClean="0"/>
              <a:t>misurati.</a:t>
            </a:r>
            <a:endParaRPr lang="it-IT" altLang="it-IT" sz="1800" dirty="0"/>
          </a:p>
        </p:txBody>
      </p:sp>
      <p:sp>
        <p:nvSpPr>
          <p:cNvPr id="64518" name="CasellaDiTesto 5"/>
          <p:cNvSpPr txBox="1">
            <a:spLocks noChangeArrowheads="1"/>
          </p:cNvSpPr>
          <p:nvPr/>
        </p:nvSpPr>
        <p:spPr bwMode="auto">
          <a:xfrm>
            <a:off x="214313" y="5065713"/>
            <a:ext cx="86439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a:solidFill>
                  <a:srgbClr val="FFFF00"/>
                </a:solidFill>
              </a:rPr>
              <a:t>SOLUZIONE</a:t>
            </a:r>
            <a:r>
              <a:rPr lang="it-IT" altLang="it-IT" sz="2400"/>
              <a:t>: ISO (Integrated Sensor Orientation)</a:t>
            </a:r>
          </a:p>
          <a:p>
            <a:pPr algn="ctr" eaLnBrk="1" hangingPunct="1">
              <a:spcBef>
                <a:spcPct val="0"/>
              </a:spcBef>
              <a:buFontTx/>
              <a:buNone/>
            </a:pPr>
            <a:r>
              <a:rPr lang="it-IT" altLang="it-IT" sz="1800"/>
              <a:t>Utilizzo le informazioni ottenute dalla sensoristica di navigazione ma effettuo comunque una compensazione a stelle proiettive (con punti di legame e d’appoggio).</a:t>
            </a:r>
          </a:p>
        </p:txBody>
      </p:sp>
      <p:graphicFrame>
        <p:nvGraphicFramePr>
          <p:cNvPr id="4" name="Oggetto 3"/>
          <p:cNvGraphicFramePr>
            <a:graphicFrameLocks noChangeAspect="1"/>
          </p:cNvGraphicFramePr>
          <p:nvPr>
            <p:extLst>
              <p:ext uri="{D42A27DB-BD31-4B8C-83A1-F6EECF244321}">
                <p14:modId xmlns:p14="http://schemas.microsoft.com/office/powerpoint/2010/main" val="4163748153"/>
              </p:ext>
            </p:extLst>
          </p:nvPr>
        </p:nvGraphicFramePr>
        <p:xfrm>
          <a:off x="3347864" y="3566790"/>
          <a:ext cx="2638524" cy="942330"/>
        </p:xfrm>
        <a:graphic>
          <a:graphicData uri="http://schemas.openxmlformats.org/presentationml/2006/ole">
            <mc:AlternateContent xmlns:mc="http://schemas.openxmlformats.org/markup-compatibility/2006">
              <mc:Choice xmlns:v="urn:schemas-microsoft-com:vml" Requires="v">
                <p:oleObj spid="_x0000_s104455" name="Equazione" r:id="rId3" imgW="1244520" imgH="444240" progId="Equation.3">
                  <p:embed/>
                </p:oleObj>
              </mc:Choice>
              <mc:Fallback>
                <p:oleObj name="Equazione" r:id="rId3" imgW="1244520" imgH="444240" progId="Equation.3">
                  <p:embed/>
                  <p:pic>
                    <p:nvPicPr>
                      <p:cNvPr id="0" name=""/>
                      <p:cNvPicPr/>
                      <p:nvPr/>
                    </p:nvPicPr>
                    <p:blipFill>
                      <a:blip r:embed="rId4"/>
                      <a:stretch>
                        <a:fillRect/>
                      </a:stretch>
                    </p:blipFill>
                    <p:spPr>
                      <a:xfrm>
                        <a:off x="3347864" y="3566790"/>
                        <a:ext cx="2638524" cy="942330"/>
                      </a:xfrm>
                      <a:prstGeom prst="rect">
                        <a:avLst/>
                      </a:prstGeom>
                    </p:spPr>
                  </p:pic>
                </p:oleObj>
              </mc:Fallback>
            </mc:AlternateContent>
          </a:graphicData>
        </a:graphic>
      </p:graphicFrame>
    </p:spTree>
    <p:extLst>
      <p:ext uri="{BB962C8B-B14F-4D97-AF65-F5344CB8AC3E}">
        <p14:creationId xmlns:p14="http://schemas.microsoft.com/office/powerpoint/2010/main" val="741190409"/>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DFFD758F-BE60-45BA-9A7A-82805DE0A2CE}" type="slidenum">
              <a:rPr lang="it-IT" altLang="it-IT" smtClean="0"/>
              <a:pPr eaLnBrk="1" hangingPunct="1">
                <a:defRPr/>
              </a:pPr>
              <a:t>4</a:t>
            </a:fld>
            <a:endParaRPr lang="it-IT" altLang="it-IT" smtClean="0"/>
          </a:p>
        </p:txBody>
      </p:sp>
      <p:sp>
        <p:nvSpPr>
          <p:cNvPr id="429058" name="Rectangle 2"/>
          <p:cNvSpPr>
            <a:spLocks noGrp="1" noChangeArrowheads="1"/>
          </p:cNvSpPr>
          <p:nvPr>
            <p:ph type="title"/>
          </p:nvPr>
        </p:nvSpPr>
        <p:spPr/>
        <p:txBody>
          <a:bodyPr/>
          <a:lstStyle/>
          <a:p>
            <a:pPr eaLnBrk="1" hangingPunct="1">
              <a:defRPr/>
            </a:pPr>
            <a:r>
              <a:rPr lang="it-IT" smtClean="0"/>
              <a:t>RESEZIONE - DLT</a:t>
            </a:r>
          </a:p>
        </p:txBody>
      </p:sp>
      <p:sp>
        <p:nvSpPr>
          <p:cNvPr id="429059" name="Rectangle 3"/>
          <p:cNvSpPr>
            <a:spLocks noGrp="1" noChangeArrowheads="1"/>
          </p:cNvSpPr>
          <p:nvPr>
            <p:ph type="body" idx="1"/>
          </p:nvPr>
        </p:nvSpPr>
        <p:spPr/>
        <p:txBody>
          <a:bodyPr/>
          <a:lstStyle/>
          <a:p>
            <a:pPr marL="0" indent="0" algn="just" eaLnBrk="1" hangingPunct="1">
              <a:buFont typeface="Wingdings" panose="05000000000000000000" pitchFamily="2" charset="2"/>
              <a:buNone/>
              <a:defRPr/>
            </a:pPr>
            <a:r>
              <a:rPr lang="it-IT" sz="2400" smtClean="0"/>
              <a:t>Essendo un problema non lineare, se ho più di 3 punti d’appoggio per determinare gli OE devo ricorrere ad un sistema a minimi quadrati: Ho bisogno dei parametri approssimati.</a:t>
            </a:r>
          </a:p>
        </p:txBody>
      </p:sp>
      <p:sp>
        <p:nvSpPr>
          <p:cNvPr id="16391" name="AutoShape 8"/>
          <p:cNvSpPr>
            <a:spLocks noChangeArrowheads="1"/>
          </p:cNvSpPr>
          <p:nvPr/>
        </p:nvSpPr>
        <p:spPr bwMode="auto">
          <a:xfrm>
            <a:off x="4067175" y="4652963"/>
            <a:ext cx="1008063" cy="5762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15 h 21600"/>
              <a:gd name="T14" fmla="*/ 16851 w 21600"/>
              <a:gd name="T15" fmla="*/ 16185 h 21600"/>
            </a:gdLst>
            <a:ahLst/>
            <a:cxnLst>
              <a:cxn ang="T8">
                <a:pos x="T0" y="T1"/>
              </a:cxn>
              <a:cxn ang="T9">
                <a:pos x="T2" y="T3"/>
              </a:cxn>
              <a:cxn ang="T10">
                <a:pos x="T4" y="T5"/>
              </a:cxn>
              <a:cxn ang="T11">
                <a:pos x="T6" y="T7"/>
              </a:cxn>
            </a:cxnLst>
            <a:rect l="T12" t="T13" r="T14" b="T15"/>
            <a:pathLst>
              <a:path w="21600" h="21600">
                <a:moveTo>
                  <a:pt x="12076" y="0"/>
                </a:moveTo>
                <a:lnTo>
                  <a:pt x="12076" y="5415"/>
                </a:lnTo>
                <a:lnTo>
                  <a:pt x="3375" y="5415"/>
                </a:lnTo>
                <a:lnTo>
                  <a:pt x="3375" y="16185"/>
                </a:lnTo>
                <a:lnTo>
                  <a:pt x="12076" y="16185"/>
                </a:lnTo>
                <a:lnTo>
                  <a:pt x="12076" y="21600"/>
                </a:lnTo>
                <a:lnTo>
                  <a:pt x="21600" y="10800"/>
                </a:lnTo>
                <a:lnTo>
                  <a:pt x="12076" y="0"/>
                </a:lnTo>
                <a:close/>
              </a:path>
              <a:path w="21600" h="21600">
                <a:moveTo>
                  <a:pt x="1350" y="5415"/>
                </a:moveTo>
                <a:lnTo>
                  <a:pt x="1350" y="16185"/>
                </a:lnTo>
                <a:lnTo>
                  <a:pt x="2700" y="16185"/>
                </a:lnTo>
                <a:lnTo>
                  <a:pt x="2700" y="5415"/>
                </a:lnTo>
                <a:lnTo>
                  <a:pt x="1350" y="5415"/>
                </a:lnTo>
                <a:close/>
              </a:path>
              <a:path w="21600" h="21600">
                <a:moveTo>
                  <a:pt x="0" y="5415"/>
                </a:moveTo>
                <a:lnTo>
                  <a:pt x="0" y="16185"/>
                </a:lnTo>
                <a:lnTo>
                  <a:pt x="675" y="16185"/>
                </a:lnTo>
                <a:lnTo>
                  <a:pt x="675" y="5415"/>
                </a:lnTo>
                <a:lnTo>
                  <a:pt x="0" y="5415"/>
                </a:lnTo>
                <a:close/>
              </a:path>
            </a:pathLst>
          </a:custGeom>
          <a:solidFill>
            <a:schemeClr val="tx1"/>
          </a:solidFill>
          <a:ln w="6350">
            <a:solidFill>
              <a:srgbClr val="000000"/>
            </a:solidFill>
            <a:miter lim="800000"/>
            <a:headEnd/>
            <a:tailEnd/>
          </a:ln>
        </p:spPr>
        <p:txBody>
          <a:bodyPr wrap="none" lIns="90000" tIns="46800" rIns="90000" bIns="46800" anchor="ctr"/>
          <a:lstStyle/>
          <a:p>
            <a:endParaRPr lang="it-IT"/>
          </a:p>
        </p:txBody>
      </p:sp>
      <p:graphicFrame>
        <p:nvGraphicFramePr>
          <p:cNvPr id="9" name="Oggetto 8"/>
          <p:cNvGraphicFramePr>
            <a:graphicFrameLocks noChangeAspect="1"/>
          </p:cNvGraphicFramePr>
          <p:nvPr>
            <p:extLst>
              <p:ext uri="{D42A27DB-BD31-4B8C-83A1-F6EECF244321}">
                <p14:modId xmlns:p14="http://schemas.microsoft.com/office/powerpoint/2010/main" val="1871866621"/>
              </p:ext>
            </p:extLst>
          </p:nvPr>
        </p:nvGraphicFramePr>
        <p:xfrm>
          <a:off x="1592673" y="2306638"/>
          <a:ext cx="5957066" cy="1609725"/>
        </p:xfrm>
        <a:graphic>
          <a:graphicData uri="http://schemas.openxmlformats.org/presentationml/2006/ole">
            <mc:AlternateContent xmlns:mc="http://schemas.openxmlformats.org/markup-compatibility/2006">
              <mc:Choice xmlns:v="urn:schemas-microsoft-com:vml" Requires="v">
                <p:oleObj spid="_x0000_s90129" name="Equazione" r:id="rId3" imgW="3288960" imgH="888840" progId="Equation.3">
                  <p:embed/>
                </p:oleObj>
              </mc:Choice>
              <mc:Fallback>
                <p:oleObj name="Equazione" r:id="rId3" imgW="3288960" imgH="888840" progId="Equation.3">
                  <p:embed/>
                  <p:pic>
                    <p:nvPicPr>
                      <p:cNvPr id="2" name="Oggetto 1"/>
                      <p:cNvPicPr/>
                      <p:nvPr/>
                    </p:nvPicPr>
                    <p:blipFill>
                      <a:blip r:embed="rId4"/>
                      <a:stretch>
                        <a:fillRect/>
                      </a:stretch>
                    </p:blipFill>
                    <p:spPr>
                      <a:xfrm>
                        <a:off x="1592673" y="2306638"/>
                        <a:ext cx="5957066" cy="1609725"/>
                      </a:xfrm>
                      <a:prstGeom prst="rect">
                        <a:avLst/>
                      </a:prstGeom>
                    </p:spPr>
                  </p:pic>
                </p:oleObj>
              </mc:Fallback>
            </mc:AlternateContent>
          </a:graphicData>
        </a:graphic>
      </p:graphicFrame>
      <p:graphicFrame>
        <p:nvGraphicFramePr>
          <p:cNvPr id="2" name="Oggetto 1"/>
          <p:cNvGraphicFramePr>
            <a:graphicFrameLocks noChangeAspect="1"/>
          </p:cNvGraphicFramePr>
          <p:nvPr>
            <p:extLst>
              <p:ext uri="{D42A27DB-BD31-4B8C-83A1-F6EECF244321}">
                <p14:modId xmlns:p14="http://schemas.microsoft.com/office/powerpoint/2010/main" val="460237697"/>
              </p:ext>
            </p:extLst>
          </p:nvPr>
        </p:nvGraphicFramePr>
        <p:xfrm>
          <a:off x="309611" y="4130117"/>
          <a:ext cx="3506928" cy="1621954"/>
        </p:xfrm>
        <a:graphic>
          <a:graphicData uri="http://schemas.openxmlformats.org/presentationml/2006/ole">
            <mc:AlternateContent xmlns:mc="http://schemas.openxmlformats.org/markup-compatibility/2006">
              <mc:Choice xmlns:v="urn:schemas-microsoft-com:vml" Requires="v">
                <p:oleObj spid="_x0000_s90130" name="Equazione" r:id="rId5" imgW="2031840" imgH="939600" progId="Equation.3">
                  <p:embed/>
                </p:oleObj>
              </mc:Choice>
              <mc:Fallback>
                <p:oleObj name="Equazione" r:id="rId5" imgW="2031840" imgH="939600" progId="Equation.3">
                  <p:embed/>
                  <p:pic>
                    <p:nvPicPr>
                      <p:cNvPr id="0" name=""/>
                      <p:cNvPicPr/>
                      <p:nvPr/>
                    </p:nvPicPr>
                    <p:blipFill>
                      <a:blip r:embed="rId6"/>
                      <a:stretch>
                        <a:fillRect/>
                      </a:stretch>
                    </p:blipFill>
                    <p:spPr>
                      <a:xfrm>
                        <a:off x="309611" y="4130117"/>
                        <a:ext cx="3506928" cy="1621954"/>
                      </a:xfrm>
                      <a:prstGeom prst="rect">
                        <a:avLst/>
                      </a:prstGeom>
                    </p:spPr>
                  </p:pic>
                </p:oleObj>
              </mc:Fallback>
            </mc:AlternateContent>
          </a:graphicData>
        </a:graphic>
      </p:graphicFrame>
      <p:graphicFrame>
        <p:nvGraphicFramePr>
          <p:cNvPr id="3" name="Oggetto 2"/>
          <p:cNvGraphicFramePr>
            <a:graphicFrameLocks noChangeAspect="1"/>
          </p:cNvGraphicFramePr>
          <p:nvPr>
            <p:extLst>
              <p:ext uri="{D42A27DB-BD31-4B8C-83A1-F6EECF244321}">
                <p14:modId xmlns:p14="http://schemas.microsoft.com/office/powerpoint/2010/main" val="231165734"/>
              </p:ext>
            </p:extLst>
          </p:nvPr>
        </p:nvGraphicFramePr>
        <p:xfrm>
          <a:off x="5724128" y="4100463"/>
          <a:ext cx="2988910" cy="1681262"/>
        </p:xfrm>
        <a:graphic>
          <a:graphicData uri="http://schemas.openxmlformats.org/presentationml/2006/ole">
            <mc:AlternateContent xmlns:mc="http://schemas.openxmlformats.org/markup-compatibility/2006">
              <mc:Choice xmlns:v="urn:schemas-microsoft-com:vml" Requires="v">
                <p:oleObj spid="_x0000_s90131" name="Equazione" r:id="rId7" imgW="1625400" imgH="914400" progId="Equation.3">
                  <p:embed/>
                </p:oleObj>
              </mc:Choice>
              <mc:Fallback>
                <p:oleObj name="Equazione" r:id="rId7" imgW="1625400" imgH="914400" progId="Equation.3">
                  <p:embed/>
                  <p:pic>
                    <p:nvPicPr>
                      <p:cNvPr id="0" name=""/>
                      <p:cNvPicPr/>
                      <p:nvPr/>
                    </p:nvPicPr>
                    <p:blipFill>
                      <a:blip r:embed="rId8"/>
                      <a:stretch>
                        <a:fillRect/>
                      </a:stretch>
                    </p:blipFill>
                    <p:spPr>
                      <a:xfrm>
                        <a:off x="5724128" y="4100463"/>
                        <a:ext cx="2988910" cy="1681262"/>
                      </a:xfrm>
                      <a:prstGeom prst="rect">
                        <a:avLst/>
                      </a:prstGeom>
                    </p:spPr>
                  </p:pic>
                </p:oleObj>
              </mc:Fallback>
            </mc:AlternateContent>
          </a:graphicData>
        </a:graphic>
      </p:graphicFrame>
    </p:spTree>
    <p:extLst>
      <p:ext uri="{BB962C8B-B14F-4D97-AF65-F5344CB8AC3E}">
        <p14:creationId xmlns:p14="http://schemas.microsoft.com/office/powerpoint/2010/main" val="2266161327"/>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9D186DA0-35F7-4E83-A428-1FC780508A08}" type="slidenum">
              <a:rPr lang="it-IT" altLang="it-IT" smtClean="0"/>
              <a:pPr eaLnBrk="1" hangingPunct="1">
                <a:defRPr/>
              </a:pPr>
              <a:t>5</a:t>
            </a:fld>
            <a:endParaRPr lang="it-IT" altLang="it-IT" smtClean="0"/>
          </a:p>
        </p:txBody>
      </p:sp>
      <p:sp>
        <p:nvSpPr>
          <p:cNvPr id="431106" name="Rectangle 2"/>
          <p:cNvSpPr>
            <a:spLocks noGrp="1" noChangeArrowheads="1"/>
          </p:cNvSpPr>
          <p:nvPr>
            <p:ph type="title"/>
          </p:nvPr>
        </p:nvSpPr>
        <p:spPr/>
        <p:txBody>
          <a:bodyPr/>
          <a:lstStyle/>
          <a:p>
            <a:pPr eaLnBrk="1" hangingPunct="1">
              <a:defRPr/>
            </a:pPr>
            <a:r>
              <a:rPr lang="it-IT" smtClean="0"/>
              <a:t>RESEZIONE - DLT</a:t>
            </a:r>
          </a:p>
        </p:txBody>
      </p:sp>
      <p:sp>
        <p:nvSpPr>
          <p:cNvPr id="431107" name="Rectangle 3"/>
          <p:cNvSpPr>
            <a:spLocks noGrp="1" noChangeArrowheads="1"/>
          </p:cNvSpPr>
          <p:nvPr>
            <p:ph type="body" idx="1"/>
          </p:nvPr>
        </p:nvSpPr>
        <p:spPr>
          <a:xfrm>
            <a:off x="107950" y="690563"/>
            <a:ext cx="8928100" cy="506412"/>
          </a:xfrm>
        </p:spPr>
        <p:txBody>
          <a:bodyPr/>
          <a:lstStyle/>
          <a:p>
            <a:pPr marL="0" indent="0" algn="just" eaLnBrk="1" hangingPunct="1">
              <a:buFont typeface="Wingdings" panose="05000000000000000000" pitchFamily="2" charset="2"/>
              <a:buNone/>
              <a:defRPr/>
            </a:pPr>
            <a:r>
              <a:rPr lang="it-IT" sz="2400" smtClean="0"/>
              <a:t>Dividendo per c</a:t>
            </a:r>
            <a:r>
              <a:rPr lang="it-IT" sz="2400" baseline="-25000" smtClean="0"/>
              <a:t>4</a:t>
            </a:r>
            <a:r>
              <a:rPr lang="it-IT" sz="2400" smtClean="0"/>
              <a:t>:</a:t>
            </a:r>
          </a:p>
        </p:txBody>
      </p:sp>
      <p:sp>
        <p:nvSpPr>
          <p:cNvPr id="431112" name="Rectangle 8"/>
          <p:cNvSpPr>
            <a:spLocks noChangeArrowheads="1"/>
          </p:cNvSpPr>
          <p:nvPr/>
        </p:nvSpPr>
        <p:spPr bwMode="auto">
          <a:xfrm>
            <a:off x="107950" y="3786188"/>
            <a:ext cx="8928100" cy="506412"/>
          </a:xfrm>
          <a:prstGeom prst="rect">
            <a:avLst/>
          </a:prstGeom>
          <a:noFill/>
          <a:ln w="9525">
            <a:noFill/>
            <a:miter lim="800000"/>
            <a:headEnd/>
            <a:tailEnd/>
          </a:ln>
          <a:effectLst/>
        </p:spPr>
        <p:txBody>
          <a:bodyPr lIns="90000" tIns="46800" rIns="90000" bIns="46800"/>
          <a:lstStyle/>
          <a:p>
            <a:pPr algn="just" eaLnBrk="1" hangingPunct="1">
              <a:spcBef>
                <a:spcPct val="20000"/>
              </a:spcBef>
              <a:buFont typeface="Wingdings" pitchFamily="2" charset="2"/>
              <a:buNone/>
              <a:defRPr/>
            </a:pPr>
            <a:r>
              <a:rPr lang="it-IT" sz="2400" dirty="0">
                <a:effectLst>
                  <a:outerShdw blurRad="38100" dist="38100" dir="2700000" algn="tl">
                    <a:srgbClr val="000000"/>
                  </a:outerShdw>
                </a:effectLst>
                <a:latin typeface="Arial" charset="0"/>
              </a:rPr>
              <a:t>Ho 11 incognite, quindi mi servono sei punti </a:t>
            </a:r>
            <a:r>
              <a:rPr lang="it-IT" sz="2400">
                <a:effectLst>
                  <a:outerShdw blurRad="38100" dist="38100" dir="2700000" algn="tl">
                    <a:srgbClr val="000000"/>
                  </a:outerShdw>
                </a:effectLst>
                <a:latin typeface="Arial" charset="0"/>
              </a:rPr>
              <a:t>di appoggio </a:t>
            </a:r>
            <a:r>
              <a:rPr lang="it-IT" sz="2400" dirty="0">
                <a:effectLst>
                  <a:outerShdw blurRad="38100" dist="38100" dir="2700000" algn="tl">
                    <a:srgbClr val="000000"/>
                  </a:outerShdw>
                </a:effectLst>
                <a:latin typeface="Arial" charset="0"/>
              </a:rPr>
              <a:t>per determinare tutti i parametri.</a:t>
            </a:r>
          </a:p>
          <a:p>
            <a:pPr algn="just" eaLnBrk="1" hangingPunct="1">
              <a:spcBef>
                <a:spcPct val="20000"/>
              </a:spcBef>
              <a:buFont typeface="Wingdings" pitchFamily="2" charset="2"/>
              <a:buNone/>
              <a:defRPr/>
            </a:pPr>
            <a:endParaRPr lang="it-IT" sz="2400" dirty="0">
              <a:effectLst>
                <a:outerShdw blurRad="38100" dist="38100" dir="2700000" algn="tl">
                  <a:srgbClr val="000000"/>
                </a:outerShdw>
              </a:effectLst>
              <a:latin typeface="Arial" charset="0"/>
            </a:endParaRPr>
          </a:p>
          <a:p>
            <a:pPr algn="just" eaLnBrk="1" hangingPunct="1">
              <a:spcBef>
                <a:spcPct val="20000"/>
              </a:spcBef>
              <a:buFont typeface="Wingdings" pitchFamily="2" charset="2"/>
              <a:buNone/>
              <a:defRPr/>
            </a:pPr>
            <a:r>
              <a:rPr lang="it-IT" sz="2400" dirty="0">
                <a:effectLst>
                  <a:outerShdw blurRad="38100" dist="38100" dir="2700000" algn="tl">
                    <a:srgbClr val="000000"/>
                  </a:outerShdw>
                </a:effectLst>
                <a:latin typeface="Arial" charset="0"/>
              </a:rPr>
              <a:t>Una volta noti tutti gli a</a:t>
            </a:r>
            <a:r>
              <a:rPr lang="it-IT" sz="2400" baseline="-25000" dirty="0">
                <a:effectLst>
                  <a:outerShdw blurRad="38100" dist="38100" dir="2700000" algn="tl">
                    <a:srgbClr val="000000"/>
                  </a:outerShdw>
                </a:effectLst>
                <a:latin typeface="Arial" charset="0"/>
              </a:rPr>
              <a:t>i</a:t>
            </a:r>
            <a:r>
              <a:rPr lang="it-IT" sz="2400" dirty="0">
                <a:effectLst>
                  <a:outerShdw blurRad="38100" dist="38100" dir="2700000" algn="tl">
                    <a:srgbClr val="000000"/>
                  </a:outerShdw>
                </a:effectLst>
                <a:latin typeface="Arial" charset="0"/>
              </a:rPr>
              <a:t> , b</a:t>
            </a:r>
            <a:r>
              <a:rPr lang="it-IT" sz="2400" baseline="-25000" dirty="0">
                <a:effectLst>
                  <a:outerShdw blurRad="38100" dist="38100" dir="2700000" algn="tl">
                    <a:srgbClr val="000000"/>
                  </a:outerShdw>
                </a:effectLst>
                <a:latin typeface="Arial" charset="0"/>
              </a:rPr>
              <a:t>i</a:t>
            </a:r>
            <a:r>
              <a:rPr lang="it-IT" sz="2400" dirty="0">
                <a:effectLst>
                  <a:outerShdw blurRad="38100" dist="38100" dir="2700000" algn="tl">
                    <a:srgbClr val="000000"/>
                  </a:outerShdw>
                </a:effectLst>
                <a:latin typeface="Arial" charset="0"/>
              </a:rPr>
              <a:t> e c</a:t>
            </a:r>
            <a:r>
              <a:rPr lang="it-IT" sz="2400" baseline="-25000" dirty="0">
                <a:effectLst>
                  <a:outerShdw blurRad="38100" dist="38100" dir="2700000" algn="tl">
                    <a:srgbClr val="000000"/>
                  </a:outerShdw>
                </a:effectLst>
                <a:latin typeface="Arial" charset="0"/>
              </a:rPr>
              <a:t>i</a:t>
            </a:r>
            <a:r>
              <a:rPr lang="it-IT" sz="2400" dirty="0">
                <a:effectLst>
                  <a:outerShdw blurRad="38100" dist="38100" dir="2700000" algn="tl">
                    <a:srgbClr val="000000"/>
                  </a:outerShdw>
                </a:effectLst>
                <a:latin typeface="Arial" charset="0"/>
              </a:rPr>
              <a:t> posso ricavare i parametri di orientamento esterno ed interno.</a:t>
            </a:r>
          </a:p>
        </p:txBody>
      </p:sp>
      <p:graphicFrame>
        <p:nvGraphicFramePr>
          <p:cNvPr id="2" name="Oggetto 1"/>
          <p:cNvGraphicFramePr>
            <a:graphicFrameLocks noChangeAspect="1"/>
          </p:cNvGraphicFramePr>
          <p:nvPr>
            <p:extLst>
              <p:ext uri="{D42A27DB-BD31-4B8C-83A1-F6EECF244321}">
                <p14:modId xmlns:p14="http://schemas.microsoft.com/office/powerpoint/2010/main" val="3220948342"/>
              </p:ext>
            </p:extLst>
          </p:nvPr>
        </p:nvGraphicFramePr>
        <p:xfrm>
          <a:off x="2555776" y="1398885"/>
          <a:ext cx="3885141" cy="2185392"/>
        </p:xfrm>
        <a:graphic>
          <a:graphicData uri="http://schemas.openxmlformats.org/presentationml/2006/ole">
            <mc:AlternateContent xmlns:mc="http://schemas.openxmlformats.org/markup-compatibility/2006">
              <mc:Choice xmlns:v="urn:schemas-microsoft-com:vml" Requires="v">
                <p:oleObj spid="_x0000_s91143" name="Equazione" r:id="rId3" imgW="1625400" imgH="914400" progId="Equation.3">
                  <p:embed/>
                </p:oleObj>
              </mc:Choice>
              <mc:Fallback>
                <p:oleObj name="Equazione" r:id="rId3" imgW="1625400" imgH="914400" progId="Equation.3">
                  <p:embed/>
                  <p:pic>
                    <p:nvPicPr>
                      <p:cNvPr id="0" name=""/>
                      <p:cNvPicPr/>
                      <p:nvPr/>
                    </p:nvPicPr>
                    <p:blipFill>
                      <a:blip r:embed="rId4"/>
                      <a:stretch>
                        <a:fillRect/>
                      </a:stretch>
                    </p:blipFill>
                    <p:spPr>
                      <a:xfrm>
                        <a:off x="2555776" y="1398885"/>
                        <a:ext cx="3885141" cy="2185392"/>
                      </a:xfrm>
                      <a:prstGeom prst="rect">
                        <a:avLst/>
                      </a:prstGeom>
                    </p:spPr>
                  </p:pic>
                </p:oleObj>
              </mc:Fallback>
            </mc:AlternateContent>
          </a:graphicData>
        </a:graphic>
      </p:graphicFrame>
    </p:spTree>
    <p:extLst>
      <p:ext uri="{BB962C8B-B14F-4D97-AF65-F5344CB8AC3E}">
        <p14:creationId xmlns:p14="http://schemas.microsoft.com/office/powerpoint/2010/main" val="3572922852"/>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109E062B-0984-4FAA-8EA3-158C62F6861E}" type="slidenum">
              <a:rPr lang="it-IT" altLang="it-IT" smtClean="0"/>
              <a:pPr eaLnBrk="1" hangingPunct="1">
                <a:defRPr/>
              </a:pPr>
              <a:t>6</a:t>
            </a:fld>
            <a:endParaRPr lang="it-IT" altLang="it-IT" smtClean="0"/>
          </a:p>
        </p:txBody>
      </p:sp>
      <p:sp>
        <p:nvSpPr>
          <p:cNvPr id="432130" name="Rectangle 2"/>
          <p:cNvSpPr>
            <a:spLocks noGrp="1" noChangeArrowheads="1"/>
          </p:cNvSpPr>
          <p:nvPr>
            <p:ph type="title"/>
          </p:nvPr>
        </p:nvSpPr>
        <p:spPr/>
        <p:txBody>
          <a:bodyPr/>
          <a:lstStyle/>
          <a:p>
            <a:pPr eaLnBrk="1" hangingPunct="1">
              <a:defRPr/>
            </a:pPr>
            <a:r>
              <a:rPr lang="it-IT" smtClean="0"/>
              <a:t>RESEZIONE - DLT</a:t>
            </a:r>
          </a:p>
        </p:txBody>
      </p:sp>
      <p:pic>
        <p:nvPicPr>
          <p:cNvPr id="18436" name="Picture 7" descr="questionmark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76517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2136" name="Rectangle 8"/>
          <p:cNvSpPr>
            <a:spLocks noGrp="1" noChangeArrowheads="1"/>
          </p:cNvSpPr>
          <p:nvPr>
            <p:ph type="body" idx="1"/>
          </p:nvPr>
        </p:nvSpPr>
        <p:spPr>
          <a:xfrm>
            <a:off x="1042988" y="690563"/>
            <a:ext cx="7993062" cy="938212"/>
          </a:xfrm>
        </p:spPr>
        <p:txBody>
          <a:bodyPr/>
          <a:lstStyle/>
          <a:p>
            <a:pPr marL="0" indent="0" algn="just" eaLnBrk="1" hangingPunct="1">
              <a:lnSpc>
                <a:spcPct val="90000"/>
              </a:lnSpc>
              <a:buFont typeface="Wingdings" panose="05000000000000000000" pitchFamily="2" charset="2"/>
              <a:buNone/>
              <a:defRPr/>
            </a:pPr>
            <a:r>
              <a:rPr lang="it-IT" smtClean="0"/>
              <a:t>Perché nella DLT ho 11 parametri se in realtà i miei parametri di OE e OI sono in tutto solo 9?</a:t>
            </a:r>
          </a:p>
        </p:txBody>
      </p:sp>
      <p:sp>
        <p:nvSpPr>
          <p:cNvPr id="432137" name="Rectangle 9"/>
          <p:cNvSpPr>
            <a:spLocks noChangeArrowheads="1"/>
          </p:cNvSpPr>
          <p:nvPr/>
        </p:nvSpPr>
        <p:spPr bwMode="auto">
          <a:xfrm>
            <a:off x="107950" y="2275160"/>
            <a:ext cx="8928100" cy="4394200"/>
          </a:xfrm>
          <a:prstGeom prst="rect">
            <a:avLst/>
          </a:prstGeom>
          <a:noFill/>
          <a:ln w="9525">
            <a:noFill/>
            <a:miter lim="800000"/>
            <a:headEnd/>
            <a:tailEnd/>
          </a:ln>
          <a:effectLst/>
        </p:spPr>
        <p:txBody>
          <a:bodyPr lIns="90000" tIns="46800" rIns="90000" bIns="46800"/>
          <a:lstStyle/>
          <a:p>
            <a:pPr algn="just" eaLnBrk="1" hangingPunct="1">
              <a:lnSpc>
                <a:spcPct val="90000"/>
              </a:lnSpc>
              <a:spcBef>
                <a:spcPct val="20000"/>
              </a:spcBef>
              <a:buFont typeface="Wingdings" pitchFamily="2" charset="2"/>
              <a:buNone/>
              <a:defRPr/>
            </a:pPr>
            <a:r>
              <a:rPr lang="it-IT" sz="2400" dirty="0">
                <a:effectLst>
                  <a:outerShdw blurRad="38100" dist="38100" dir="2700000" algn="tl">
                    <a:srgbClr val="000000"/>
                  </a:outerShdw>
                </a:effectLst>
                <a:latin typeface="Arial" charset="0"/>
              </a:rPr>
              <a:t>Nell’impostazione analitica della DLT si tiene in conto di due ulteriori parametri di orientamento interno:</a:t>
            </a:r>
          </a:p>
          <a:p>
            <a:pPr algn="just" eaLnBrk="1" hangingPunct="1">
              <a:lnSpc>
                <a:spcPct val="90000"/>
              </a:lnSpc>
              <a:spcBef>
                <a:spcPct val="20000"/>
              </a:spcBef>
              <a:buFont typeface="Wingdings" pitchFamily="2" charset="2"/>
              <a:buNone/>
              <a:defRPr/>
            </a:pPr>
            <a:endParaRPr lang="it-IT" sz="2400" dirty="0">
              <a:effectLst>
                <a:outerShdw blurRad="38100" dist="38100" dir="2700000" algn="tl">
                  <a:srgbClr val="000000"/>
                </a:outerShdw>
              </a:effectLst>
              <a:latin typeface="Arial" charset="0"/>
            </a:endParaRPr>
          </a:p>
          <a:p>
            <a:pPr algn="just" eaLnBrk="1" hangingPunct="1">
              <a:lnSpc>
                <a:spcPct val="90000"/>
              </a:lnSpc>
              <a:spcBef>
                <a:spcPct val="20000"/>
              </a:spcBef>
              <a:buFont typeface="Wingdings" pitchFamily="2" charset="2"/>
              <a:buAutoNum type="arabicPeriod"/>
              <a:defRPr/>
            </a:pPr>
            <a:r>
              <a:rPr lang="it-IT" sz="2400" dirty="0">
                <a:effectLst>
                  <a:outerShdw blurRad="38100" dist="38100" dir="2700000" algn="tl">
                    <a:srgbClr val="000000"/>
                  </a:outerShdw>
                </a:effectLst>
                <a:latin typeface="Arial" charset="0"/>
              </a:rPr>
              <a:t>   La non ortogonalità degli assi di riferimento nel sistema immagine.</a:t>
            </a:r>
          </a:p>
          <a:p>
            <a:pPr algn="just" eaLnBrk="1" hangingPunct="1">
              <a:lnSpc>
                <a:spcPct val="90000"/>
              </a:lnSpc>
              <a:spcBef>
                <a:spcPct val="20000"/>
              </a:spcBef>
              <a:buFont typeface="Wingdings" pitchFamily="2" charset="2"/>
              <a:buAutoNum type="arabicPeriod"/>
              <a:defRPr/>
            </a:pPr>
            <a:endParaRPr lang="it-IT" sz="2400" dirty="0">
              <a:effectLst>
                <a:outerShdw blurRad="38100" dist="38100" dir="2700000" algn="tl">
                  <a:srgbClr val="000000"/>
                </a:outerShdw>
              </a:effectLst>
              <a:latin typeface="Arial" charset="0"/>
            </a:endParaRPr>
          </a:p>
          <a:p>
            <a:pPr algn="just" eaLnBrk="1" hangingPunct="1">
              <a:lnSpc>
                <a:spcPct val="90000"/>
              </a:lnSpc>
              <a:spcBef>
                <a:spcPct val="20000"/>
              </a:spcBef>
              <a:buFont typeface="Wingdings" pitchFamily="2" charset="2"/>
              <a:buAutoNum type="arabicPeriod"/>
              <a:defRPr/>
            </a:pPr>
            <a:r>
              <a:rPr lang="it-IT" sz="2400" dirty="0">
                <a:effectLst>
                  <a:outerShdw blurRad="38100" dist="38100" dir="2700000" algn="tl">
                    <a:srgbClr val="000000"/>
                  </a:outerShdw>
                </a:effectLst>
                <a:latin typeface="Arial" charset="0"/>
              </a:rPr>
              <a:t>   Il differente fattore di scala fra asse </a:t>
            </a:r>
            <a:r>
              <a:rPr lang="it-IT" sz="2400" i="1" dirty="0">
                <a:effectLst>
                  <a:outerShdw blurRad="38100" dist="38100" dir="2700000" algn="tl">
                    <a:srgbClr val="000000"/>
                  </a:outerShdw>
                </a:effectLst>
                <a:latin typeface="Arial" charset="0"/>
              </a:rPr>
              <a:t>x</a:t>
            </a:r>
            <a:r>
              <a:rPr lang="it-IT" sz="2400" dirty="0">
                <a:effectLst>
                  <a:outerShdw blurRad="38100" dist="38100" dir="2700000" algn="tl">
                    <a:srgbClr val="000000"/>
                  </a:outerShdw>
                </a:effectLst>
                <a:latin typeface="Arial" charset="0"/>
              </a:rPr>
              <a:t> e asse </a:t>
            </a:r>
            <a:r>
              <a:rPr lang="it-IT" sz="2400" i="1" dirty="0">
                <a:effectLst>
                  <a:outerShdw blurRad="38100" dist="38100" dir="2700000" algn="tl">
                    <a:srgbClr val="000000"/>
                  </a:outerShdw>
                </a:effectLst>
                <a:latin typeface="Arial" charset="0"/>
              </a:rPr>
              <a:t>y</a:t>
            </a:r>
            <a:r>
              <a:rPr lang="it-IT" sz="2400" dirty="0">
                <a:effectLst>
                  <a:outerShdw blurRad="38100" dist="38100" dir="2700000" algn="tl">
                    <a:srgbClr val="000000"/>
                  </a:outerShdw>
                </a:effectLst>
                <a:latin typeface="Arial" charset="0"/>
              </a:rPr>
              <a:t> nel sistema immagine.</a:t>
            </a:r>
          </a:p>
          <a:p>
            <a:pPr algn="just" eaLnBrk="1" hangingPunct="1">
              <a:lnSpc>
                <a:spcPct val="90000"/>
              </a:lnSpc>
              <a:spcBef>
                <a:spcPct val="20000"/>
              </a:spcBef>
              <a:buFont typeface="Wingdings" pitchFamily="2" charset="2"/>
              <a:buAutoNum type="arabicPeriod"/>
              <a:defRPr/>
            </a:pPr>
            <a:endParaRPr lang="it-IT" sz="2400" dirty="0">
              <a:effectLst>
                <a:outerShdw blurRad="38100" dist="38100" dir="2700000" algn="tl">
                  <a:srgbClr val="000000"/>
                </a:outerShdw>
              </a:effectLst>
              <a:latin typeface="Arial" charset="0"/>
            </a:endParaRPr>
          </a:p>
          <a:p>
            <a:pPr algn="just" eaLnBrk="1" hangingPunct="1">
              <a:lnSpc>
                <a:spcPct val="90000"/>
              </a:lnSpc>
              <a:spcBef>
                <a:spcPct val="20000"/>
              </a:spcBef>
              <a:buFont typeface="Wingdings" pitchFamily="2" charset="2"/>
              <a:buNone/>
              <a:defRPr/>
            </a:pPr>
            <a:r>
              <a:rPr lang="it-IT" sz="2400" dirty="0">
                <a:effectLst>
                  <a:outerShdw blurRad="38100" dist="38100" dir="2700000" algn="tl">
                    <a:srgbClr val="000000"/>
                  </a:outerShdw>
                </a:effectLst>
                <a:latin typeface="Arial" charset="0"/>
              </a:rPr>
              <a:t>IN TUTTO HO 11 PARAMETRI DI ORIENTAMENTO!!!</a:t>
            </a:r>
          </a:p>
        </p:txBody>
      </p:sp>
    </p:spTree>
    <p:extLst>
      <p:ext uri="{BB962C8B-B14F-4D97-AF65-F5344CB8AC3E}">
        <p14:creationId xmlns:p14="http://schemas.microsoft.com/office/powerpoint/2010/main" val="3323248148"/>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5"/>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A5356B06-76DB-4B93-A8AC-768D410B47D9}" type="slidenum">
              <a:rPr lang="it-IT" altLang="it-IT" smtClean="0"/>
              <a:pPr eaLnBrk="1" hangingPunct="1">
                <a:defRPr/>
              </a:pPr>
              <a:t>7</a:t>
            </a:fld>
            <a:endParaRPr lang="it-IT" altLang="it-IT" smtClean="0"/>
          </a:p>
        </p:txBody>
      </p:sp>
      <p:sp>
        <p:nvSpPr>
          <p:cNvPr id="422914" name="Rectangle 2"/>
          <p:cNvSpPr>
            <a:spLocks noGrp="1" noChangeArrowheads="1"/>
          </p:cNvSpPr>
          <p:nvPr>
            <p:ph type="title"/>
          </p:nvPr>
        </p:nvSpPr>
        <p:spPr/>
        <p:txBody>
          <a:bodyPr/>
          <a:lstStyle/>
          <a:p>
            <a:pPr eaLnBrk="1" hangingPunct="1">
              <a:defRPr/>
            </a:pPr>
            <a:r>
              <a:rPr lang="it-IT" smtClean="0"/>
              <a:t>RESEZIONE</a:t>
            </a:r>
          </a:p>
        </p:txBody>
      </p:sp>
      <p:sp>
        <p:nvSpPr>
          <p:cNvPr id="422915" name="Rectangle 3"/>
          <p:cNvSpPr>
            <a:spLocks noGrp="1" noChangeArrowheads="1"/>
          </p:cNvSpPr>
          <p:nvPr>
            <p:ph type="body" sz="half" idx="1"/>
          </p:nvPr>
        </p:nvSpPr>
        <p:spPr>
          <a:xfrm>
            <a:off x="107950" y="1052513"/>
            <a:ext cx="5111750" cy="2447925"/>
          </a:xfrm>
        </p:spPr>
        <p:txBody>
          <a:bodyPr/>
          <a:lstStyle/>
          <a:p>
            <a:pPr marL="0" indent="0" eaLnBrk="1" hangingPunct="1">
              <a:buFont typeface="Wingdings" panose="05000000000000000000" pitchFamily="2" charset="2"/>
              <a:buNone/>
              <a:defRPr/>
            </a:pPr>
            <a:r>
              <a:rPr lang="it-IT" sz="2400" dirty="0" smtClean="0"/>
              <a:t>Ammettiamo di avere un solo fotogramma in cui siano stati collimati tre punti corrispondenti a punti terreno di coordinate note (punti d’appoggio):</a:t>
            </a:r>
          </a:p>
        </p:txBody>
      </p:sp>
      <p:sp>
        <p:nvSpPr>
          <p:cNvPr id="422916" name="Rectangle 4"/>
          <p:cNvSpPr>
            <a:spLocks noChangeArrowheads="1"/>
          </p:cNvSpPr>
          <p:nvPr/>
        </p:nvSpPr>
        <p:spPr bwMode="auto">
          <a:xfrm>
            <a:off x="107950" y="3498850"/>
            <a:ext cx="8928100" cy="1154113"/>
          </a:xfrm>
          <a:prstGeom prst="rect">
            <a:avLst/>
          </a:prstGeom>
          <a:noFill/>
          <a:ln w="9525">
            <a:noFill/>
            <a:miter lim="800000"/>
            <a:headEnd/>
            <a:tailEnd/>
          </a:ln>
          <a:effectLst/>
        </p:spPr>
        <p:txBody>
          <a:bodyPr lIns="90000" tIns="46800" rIns="90000" bIns="46800"/>
          <a:lstStyle/>
          <a:p>
            <a:pPr indent="449263" eaLnBrk="1" hangingPunct="1">
              <a:lnSpc>
                <a:spcPct val="90000"/>
              </a:lnSpc>
              <a:spcBef>
                <a:spcPct val="20000"/>
              </a:spcBef>
              <a:buFont typeface="Wingdings" pitchFamily="2" charset="2"/>
              <a:buChar char="q"/>
              <a:defRPr/>
            </a:pPr>
            <a:r>
              <a:rPr lang="it-IT" sz="2400" dirty="0">
                <a:effectLst>
                  <a:outerShdw blurRad="38100" dist="38100" dir="2700000" algn="tl">
                    <a:srgbClr val="000000"/>
                  </a:outerShdw>
                </a:effectLst>
                <a:latin typeface="Arial" charset="0"/>
              </a:rPr>
              <a:t>Le distanze fra ciascun punto nello spazio terreno sono note.</a:t>
            </a:r>
          </a:p>
          <a:p>
            <a:pPr indent="449263" eaLnBrk="1" hangingPunct="1">
              <a:lnSpc>
                <a:spcPct val="90000"/>
              </a:lnSpc>
              <a:spcBef>
                <a:spcPct val="20000"/>
              </a:spcBef>
              <a:buFont typeface="Wingdings" pitchFamily="2" charset="2"/>
              <a:buChar char="q"/>
              <a:defRPr/>
            </a:pPr>
            <a:r>
              <a:rPr lang="it-IT" sz="2400" dirty="0">
                <a:effectLst>
                  <a:outerShdw blurRad="38100" dist="38100" dir="2700000" algn="tl">
                    <a:srgbClr val="000000"/>
                  </a:outerShdw>
                </a:effectLst>
                <a:latin typeface="Arial" charset="0"/>
              </a:rPr>
              <a:t>Gli angoli formati dai raggi di proiezione sono noti.</a:t>
            </a:r>
          </a:p>
          <a:p>
            <a:pPr indent="449263" eaLnBrk="1" hangingPunct="1">
              <a:lnSpc>
                <a:spcPct val="90000"/>
              </a:lnSpc>
              <a:spcBef>
                <a:spcPct val="20000"/>
              </a:spcBef>
              <a:buFont typeface="Wingdings" pitchFamily="2" charset="2"/>
              <a:buNone/>
              <a:defRPr/>
            </a:pPr>
            <a:endParaRPr lang="it-IT" sz="1000" dirty="0">
              <a:effectLst>
                <a:outerShdw blurRad="38100" dist="38100" dir="2700000" algn="tl">
                  <a:srgbClr val="000000"/>
                </a:outerShdw>
              </a:effectLst>
              <a:latin typeface="Arial" charset="0"/>
            </a:endParaRPr>
          </a:p>
          <a:p>
            <a:pPr indent="449263" eaLnBrk="1" hangingPunct="1">
              <a:lnSpc>
                <a:spcPct val="90000"/>
              </a:lnSpc>
              <a:spcBef>
                <a:spcPct val="20000"/>
              </a:spcBef>
              <a:buFont typeface="Wingdings" pitchFamily="2" charset="2"/>
              <a:buNone/>
              <a:defRPr/>
            </a:pPr>
            <a:r>
              <a:rPr lang="it-IT" sz="2400" dirty="0">
                <a:effectLst>
                  <a:outerShdw blurRad="38100" dist="38100" dir="2700000" algn="tl">
                    <a:srgbClr val="000000"/>
                  </a:outerShdw>
                </a:effectLst>
                <a:latin typeface="Arial" charset="0"/>
              </a:rPr>
              <a:t>Dal teorema di </a:t>
            </a:r>
            <a:r>
              <a:rPr lang="it-IT" sz="2400" dirty="0" err="1">
                <a:effectLst>
                  <a:outerShdw blurRad="38100" dist="38100" dir="2700000" algn="tl">
                    <a:srgbClr val="000000"/>
                  </a:outerShdw>
                </a:effectLst>
                <a:latin typeface="Arial" charset="0"/>
              </a:rPr>
              <a:t>Carnot</a:t>
            </a:r>
            <a:r>
              <a:rPr lang="it-IT" sz="2400" dirty="0">
                <a:effectLst>
                  <a:outerShdw blurRad="38100" dist="38100" dir="2700000" algn="tl">
                    <a:srgbClr val="000000"/>
                  </a:outerShdw>
                </a:effectLst>
                <a:latin typeface="Arial" charset="0"/>
              </a:rPr>
              <a:t> otteniamo:</a:t>
            </a:r>
          </a:p>
          <a:p>
            <a:pPr indent="449263" eaLnBrk="1" hangingPunct="1">
              <a:lnSpc>
                <a:spcPct val="90000"/>
              </a:lnSpc>
              <a:spcBef>
                <a:spcPct val="20000"/>
              </a:spcBef>
              <a:buFont typeface="Wingdings" pitchFamily="2" charset="2"/>
              <a:buNone/>
              <a:defRPr/>
            </a:pPr>
            <a:endParaRPr lang="it-IT" sz="2400" dirty="0">
              <a:effectLst>
                <a:outerShdw blurRad="38100" dist="38100" dir="2700000" algn="tl">
                  <a:srgbClr val="000000"/>
                </a:outerShdw>
              </a:effectLst>
              <a:latin typeface="Arial" charset="0"/>
            </a:endParaRPr>
          </a:p>
        </p:txBody>
      </p:sp>
      <p:sp>
        <p:nvSpPr>
          <p:cNvPr id="422919" name="Rectangle 7"/>
          <p:cNvSpPr>
            <a:spLocks noChangeArrowheads="1"/>
          </p:cNvSpPr>
          <p:nvPr/>
        </p:nvSpPr>
        <p:spPr bwMode="auto">
          <a:xfrm>
            <a:off x="107950" y="5588000"/>
            <a:ext cx="8928100" cy="793750"/>
          </a:xfrm>
          <a:prstGeom prst="rect">
            <a:avLst/>
          </a:prstGeom>
          <a:noFill/>
          <a:ln w="9525">
            <a:noFill/>
            <a:miter lim="800000"/>
            <a:headEnd/>
            <a:tailEnd/>
          </a:ln>
          <a:effectLst/>
        </p:spPr>
        <p:txBody>
          <a:bodyPr lIns="90000" tIns="46800" rIns="90000" bIns="46800"/>
          <a:lstStyle/>
          <a:p>
            <a:pPr eaLnBrk="1" hangingPunct="1">
              <a:lnSpc>
                <a:spcPct val="90000"/>
              </a:lnSpc>
              <a:spcBef>
                <a:spcPct val="20000"/>
              </a:spcBef>
              <a:buFont typeface="Wingdings" pitchFamily="2" charset="2"/>
              <a:buNone/>
              <a:defRPr/>
            </a:pPr>
            <a:r>
              <a:rPr lang="it-IT" sz="2400" dirty="0">
                <a:effectLst>
                  <a:outerShdw blurRad="38100" dist="38100" dir="2700000" algn="tl">
                    <a:srgbClr val="000000"/>
                  </a:outerShdw>
                </a:effectLst>
                <a:latin typeface="Arial" charset="0"/>
              </a:rPr>
              <a:t>Essendo note le tre distanze         possiamo scrivere tre equazioni nelle tre incognite </a:t>
            </a:r>
          </a:p>
        </p:txBody>
      </p:sp>
      <p:graphicFrame>
        <p:nvGraphicFramePr>
          <p:cNvPr id="13320" name="Object 8"/>
          <p:cNvGraphicFramePr>
            <a:graphicFrameLocks noGrp="1" noChangeAspect="1"/>
          </p:cNvGraphicFramePr>
          <p:nvPr>
            <p:ph sz="quarter" idx="3"/>
          </p:nvPr>
        </p:nvGraphicFramePr>
        <p:xfrm>
          <a:off x="4141788" y="5518150"/>
          <a:ext cx="517525" cy="647700"/>
        </p:xfrm>
        <a:graphic>
          <a:graphicData uri="http://schemas.openxmlformats.org/presentationml/2006/ole">
            <mc:AlternateContent xmlns:mc="http://schemas.openxmlformats.org/markup-compatibility/2006">
              <mc:Choice xmlns:v="urn:schemas-microsoft-com:vml" Requires="v">
                <p:oleObj spid="_x0000_s89105" name="Equation" r:id="rId3" imgW="152334" imgH="190417" progId="Equation.3">
                  <p:embed/>
                </p:oleObj>
              </mc:Choice>
              <mc:Fallback>
                <p:oleObj name="Equation" r:id="rId3" imgW="152334" imgH="190417" progId="Equation.3">
                  <p:embed/>
                  <p:pic>
                    <p:nvPicPr>
                      <p:cNvPr id="13320" name="Object 8"/>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4141788" y="5518150"/>
                        <a:ext cx="5175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1" name="Object 10"/>
          <p:cNvGraphicFramePr>
            <a:graphicFrameLocks noChangeAspect="1"/>
          </p:cNvGraphicFramePr>
          <p:nvPr/>
        </p:nvGraphicFramePr>
        <p:xfrm>
          <a:off x="4067175" y="5934075"/>
          <a:ext cx="1400175" cy="447675"/>
        </p:xfrm>
        <a:graphic>
          <a:graphicData uri="http://schemas.openxmlformats.org/presentationml/2006/ole">
            <mc:AlternateContent xmlns:mc="http://schemas.openxmlformats.org/markup-compatibility/2006">
              <mc:Choice xmlns:v="urn:schemas-microsoft-com:vml" Requires="v">
                <p:oleObj spid="_x0000_s89106" name="Equation" r:id="rId5" imgW="558558" imgH="177723" progId="Equation.3">
                  <p:embed/>
                </p:oleObj>
              </mc:Choice>
              <mc:Fallback>
                <p:oleObj name="Equation" r:id="rId5" imgW="558558" imgH="177723" progId="Equation.3">
                  <p:embed/>
                  <p:pic>
                    <p:nvPicPr>
                      <p:cNvPr id="13321" name="Object 10"/>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4067175" y="5934075"/>
                        <a:ext cx="14001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3322" name="Picture 11" descr="Triedr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3800" y="692150"/>
            <a:ext cx="3744913" cy="2809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3" name="Oggetto 2"/>
          <p:cNvGraphicFramePr>
            <a:graphicFrameLocks noChangeAspect="1"/>
          </p:cNvGraphicFramePr>
          <p:nvPr>
            <p:extLst>
              <p:ext uri="{D42A27DB-BD31-4B8C-83A1-F6EECF244321}">
                <p14:modId xmlns:p14="http://schemas.microsoft.com/office/powerpoint/2010/main" val="3041734140"/>
              </p:ext>
            </p:extLst>
          </p:nvPr>
        </p:nvGraphicFramePr>
        <p:xfrm>
          <a:off x="2699792" y="4971429"/>
          <a:ext cx="3192948" cy="545803"/>
        </p:xfrm>
        <a:graphic>
          <a:graphicData uri="http://schemas.openxmlformats.org/presentationml/2006/ole">
            <mc:AlternateContent xmlns:mc="http://schemas.openxmlformats.org/markup-compatibility/2006">
              <mc:Choice xmlns:v="urn:schemas-microsoft-com:vml" Requires="v">
                <p:oleObj spid="_x0000_s89107" name="Equazione" r:id="rId8" imgW="1485720" imgH="253800" progId="Equation.3">
                  <p:embed/>
                </p:oleObj>
              </mc:Choice>
              <mc:Fallback>
                <p:oleObj name="Equazione" r:id="rId8" imgW="1485720" imgH="253800" progId="Equation.3">
                  <p:embed/>
                  <p:pic>
                    <p:nvPicPr>
                      <p:cNvPr id="0" name=""/>
                      <p:cNvPicPr/>
                      <p:nvPr/>
                    </p:nvPicPr>
                    <p:blipFill>
                      <a:blip r:embed="rId9"/>
                      <a:stretch>
                        <a:fillRect/>
                      </a:stretch>
                    </p:blipFill>
                    <p:spPr>
                      <a:xfrm>
                        <a:off x="2699792" y="4971429"/>
                        <a:ext cx="3192948" cy="545803"/>
                      </a:xfrm>
                      <a:prstGeom prst="rect">
                        <a:avLst/>
                      </a:prstGeom>
                    </p:spPr>
                  </p:pic>
                </p:oleObj>
              </mc:Fallback>
            </mc:AlternateContent>
          </a:graphicData>
        </a:graphic>
      </p:graphicFrame>
    </p:spTree>
    <p:extLst>
      <p:ext uri="{BB962C8B-B14F-4D97-AF65-F5344CB8AC3E}">
        <p14:creationId xmlns:p14="http://schemas.microsoft.com/office/powerpoint/2010/main" val="3771549928"/>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73558286-8E55-4B2A-9A73-65367185A3A5}" type="slidenum">
              <a:rPr lang="it-IT" altLang="it-IT" smtClean="0"/>
              <a:pPr eaLnBrk="1" hangingPunct="1">
                <a:defRPr/>
              </a:pPr>
              <a:t>8</a:t>
            </a:fld>
            <a:endParaRPr lang="it-IT" altLang="it-IT" smtClean="0"/>
          </a:p>
        </p:txBody>
      </p:sp>
      <p:sp>
        <p:nvSpPr>
          <p:cNvPr id="427010" name="Rectangle 2"/>
          <p:cNvSpPr>
            <a:spLocks noGrp="1" noChangeArrowheads="1"/>
          </p:cNvSpPr>
          <p:nvPr>
            <p:ph type="title"/>
          </p:nvPr>
        </p:nvSpPr>
        <p:spPr/>
        <p:txBody>
          <a:bodyPr/>
          <a:lstStyle/>
          <a:p>
            <a:pPr eaLnBrk="1" hangingPunct="1">
              <a:defRPr/>
            </a:pPr>
            <a:r>
              <a:rPr lang="it-IT" smtClean="0"/>
              <a:t>RESEZIONE</a:t>
            </a:r>
          </a:p>
        </p:txBody>
      </p:sp>
      <p:sp>
        <p:nvSpPr>
          <p:cNvPr id="427011" name="Rectangle 3"/>
          <p:cNvSpPr>
            <a:spLocks noGrp="1" noChangeArrowheads="1"/>
          </p:cNvSpPr>
          <p:nvPr>
            <p:ph type="body" sz="half" idx="1"/>
          </p:nvPr>
        </p:nvSpPr>
        <p:spPr>
          <a:xfrm>
            <a:off x="107950" y="692150"/>
            <a:ext cx="5256213" cy="5616575"/>
          </a:xfrm>
        </p:spPr>
        <p:txBody>
          <a:bodyPr/>
          <a:lstStyle/>
          <a:p>
            <a:pPr marL="457200" indent="-457200" eaLnBrk="1" hangingPunct="1">
              <a:buFont typeface="Wingdings" panose="05000000000000000000" pitchFamily="2" charset="2"/>
              <a:buNone/>
              <a:defRPr/>
            </a:pPr>
            <a:r>
              <a:rPr lang="it-IT" sz="2000" smtClean="0"/>
              <a:t>Note le tre distanze l</a:t>
            </a:r>
            <a:r>
              <a:rPr lang="it-IT" sz="2000" baseline="-25000" smtClean="0"/>
              <a:t>1</a:t>
            </a:r>
            <a:r>
              <a:rPr lang="it-IT" sz="2000" smtClean="0"/>
              <a:t>, l</a:t>
            </a:r>
            <a:r>
              <a:rPr lang="it-IT" sz="2000" baseline="-25000" smtClean="0"/>
              <a:t>2</a:t>
            </a:r>
            <a:r>
              <a:rPr lang="it-IT" sz="2000" smtClean="0"/>
              <a:t> e l</a:t>
            </a:r>
            <a:r>
              <a:rPr lang="it-IT" sz="2000" baseline="-25000" smtClean="0"/>
              <a:t>3</a:t>
            </a:r>
            <a:r>
              <a:rPr lang="it-IT" sz="2000" smtClean="0"/>
              <a:t>:</a:t>
            </a:r>
          </a:p>
          <a:p>
            <a:pPr marL="457200" indent="-457200" eaLnBrk="1" hangingPunct="1">
              <a:buFont typeface="Wingdings" panose="05000000000000000000" pitchFamily="2" charset="2"/>
              <a:buAutoNum type="arabicPeriod"/>
              <a:defRPr/>
            </a:pPr>
            <a:r>
              <a:rPr lang="it-IT" sz="2000" smtClean="0"/>
              <a:t>Calcoliamo le coordinate dei punti 1, 2 e 3 nel sistema immagine;</a:t>
            </a:r>
          </a:p>
          <a:p>
            <a:pPr marL="457200" indent="-457200" eaLnBrk="1" hangingPunct="1">
              <a:buFont typeface="Wingdings" panose="05000000000000000000" pitchFamily="2" charset="2"/>
              <a:buAutoNum type="arabicPeriod"/>
              <a:defRPr/>
            </a:pPr>
            <a:r>
              <a:rPr lang="it-IT" sz="2000" smtClean="0"/>
              <a:t>Stimiamo la rototraslazione tra sistema immagine e sistema terreno che porta a coincidere i due set di punti.</a:t>
            </a:r>
          </a:p>
          <a:p>
            <a:pPr marL="457200" indent="-457200" eaLnBrk="1" hangingPunct="1">
              <a:buFont typeface="Wingdings" panose="05000000000000000000" pitchFamily="2" charset="2"/>
              <a:buAutoNum type="arabicPeriod"/>
              <a:defRPr/>
            </a:pPr>
            <a:r>
              <a:rPr lang="it-IT" sz="2000" smtClean="0"/>
              <a:t>Ho 6 incognite (parametri OE), </a:t>
            </a:r>
            <a:br>
              <a:rPr lang="it-IT" sz="2000" smtClean="0"/>
            </a:br>
            <a:r>
              <a:rPr lang="it-IT" sz="2000" smtClean="0"/>
              <a:t>9 equazioni di cui solo 6 indipendenti (ho le tre condizioni di distanza imposte precedentemente).</a:t>
            </a:r>
          </a:p>
        </p:txBody>
      </p:sp>
      <p:pic>
        <p:nvPicPr>
          <p:cNvPr id="14341" name="Picture 9" descr="Tried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979488"/>
            <a:ext cx="3744912" cy="2809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27020" name="Rectangle 12"/>
          <p:cNvSpPr>
            <a:spLocks noChangeArrowheads="1"/>
          </p:cNvSpPr>
          <p:nvPr/>
        </p:nvSpPr>
        <p:spPr bwMode="auto">
          <a:xfrm>
            <a:off x="107950" y="4149725"/>
            <a:ext cx="8928100" cy="2374900"/>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dirty="0">
                <a:effectLst>
                  <a:outerShdw blurRad="38100" dist="38100" dir="2700000" algn="tl">
                    <a:srgbClr val="000000"/>
                  </a:outerShdw>
                </a:effectLst>
                <a:latin typeface="Arial" charset="0"/>
              </a:rPr>
              <a:t>N.B. La stima della rototraslazione è una stima non lineare</a:t>
            </a:r>
            <a:r>
              <a:rPr lang="it-IT" sz="2000" dirty="0" smtClean="0">
                <a:effectLst>
                  <a:outerShdw blurRad="38100" dist="38100" dir="2700000" algn="tl">
                    <a:srgbClr val="000000"/>
                  </a:outerShdw>
                </a:effectLst>
                <a:latin typeface="Arial" charset="0"/>
              </a:rPr>
              <a:t>…</a:t>
            </a:r>
            <a:endParaRPr lang="it-IT" sz="2000" dirty="0">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4251801987"/>
      </p:ext>
    </p:extLst>
  </p:cSld>
  <p:clrMapOvr>
    <a:masterClrMapping/>
  </p:clrMapOvr>
  <p:transition>
    <p:fade thruBlk="1"/>
  </p:transition>
</p:sld>
</file>

<file path=ppt/theme/theme1.xml><?xml version="1.0" encoding="utf-8"?>
<a:theme xmlns:a="http://schemas.openxmlformats.org/drawingml/2006/main" name="Lezione Fotogrammetria">
  <a:themeElements>
    <a:clrScheme name="Personalizzato 2">
      <a:dk1>
        <a:srgbClr val="FFFFFF"/>
      </a:dk1>
      <a:lt1>
        <a:srgbClr val="808080"/>
      </a:lt1>
      <a:dk2>
        <a:srgbClr val="FFFFFF"/>
      </a:dk2>
      <a:lt2>
        <a:srgbClr val="808080"/>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ezione Fotogrammetr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lnDef>
  </a:objectDefaults>
  <a:extraClrSchemeLst>
    <a:extraClrScheme>
      <a:clrScheme name="Lezione Fotogrammetr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zione Fotogrammetri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zione Fotogrammetri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zione Fotogrammetri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zione Fotogrammetri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zione Fotogrammetri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zione Fotogrammetri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zione Fotogrammetri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zione Fotogrammetri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zione Fotogrammetri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zione Fotogrammetri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zione Fotogrammetri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8E37ABCAFE571448E8A6B26AA95BA32" ma:contentTypeVersion="11" ma:contentTypeDescription="Creare un nuovo documento." ma:contentTypeScope="" ma:versionID="19a8ba31a613f85ca171eb37b74552ce">
  <xsd:schema xmlns:xsd="http://www.w3.org/2001/XMLSchema" xmlns:xs="http://www.w3.org/2001/XMLSchema" xmlns:p="http://schemas.microsoft.com/office/2006/metadata/properties" xmlns:ns3="7ce7893a-4285-49ca-866e-e41d83f0d646" xmlns:ns4="52ba741d-2b8d-4097-8725-79d15625e3f2" targetNamespace="http://schemas.microsoft.com/office/2006/metadata/properties" ma:root="true" ma:fieldsID="6ee29b40b2c07c1558ff8acae57c8f17" ns3:_="" ns4:_="">
    <xsd:import namespace="7ce7893a-4285-49ca-866e-e41d83f0d646"/>
    <xsd:import namespace="52ba741d-2b8d-4097-8725-79d15625e3f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7893a-4285-49ca-866e-e41d83f0d646" elementFormDefault="qualified">
    <xsd:import namespace="http://schemas.microsoft.com/office/2006/documentManagement/types"/>
    <xsd:import namespace="http://schemas.microsoft.com/office/infopath/2007/PartnerControls"/>
    <xsd:element name="SharedWithUsers" ma:index="8" nillable="true" ma:displayName="Condivis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description="" ma:internalName="SharedWithDetails" ma:readOnly="true">
      <xsd:simpleType>
        <xsd:restriction base="dms:Note">
          <xsd:maxLength value="255"/>
        </xsd:restriction>
      </xsd:simpleType>
    </xsd:element>
    <xsd:element name="SharingHintHash" ma:index="10" nillable="true" ma:displayName="Hash suggerimento condivisione"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ba741d-2b8d-4097-8725-79d15625e3f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F6AA80-5A6B-4532-A7E7-1293716472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e7893a-4285-49ca-866e-e41d83f0d646"/>
    <ds:schemaRef ds:uri="52ba741d-2b8d-4097-8725-79d15625e3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A13D56-F654-4827-810E-C00192F7F57F}">
  <ds:schemaRefs>
    <ds:schemaRef ds:uri="http://schemas.microsoft.com/sharepoint/v3/contenttype/forms"/>
  </ds:schemaRefs>
</ds:datastoreItem>
</file>

<file path=customXml/itemProps3.xml><?xml version="1.0" encoding="utf-8"?>
<ds:datastoreItem xmlns:ds="http://schemas.openxmlformats.org/officeDocument/2006/customXml" ds:itemID="{DB5C5532-7C80-4BB7-9E55-9A78A1ADAA7E}">
  <ds:schemaRefs>
    <ds:schemaRef ds:uri="http://www.w3.org/XML/1998/namespace"/>
    <ds:schemaRef ds:uri="http://purl.org/dc/elements/1.1/"/>
    <ds:schemaRef ds:uri="http://schemas.microsoft.com/office/2006/documentManagement/types"/>
    <ds:schemaRef ds:uri="52ba741d-2b8d-4097-8725-79d15625e3f2"/>
    <ds:schemaRef ds:uri="http://schemas.openxmlformats.org/package/2006/metadata/core-properties"/>
    <ds:schemaRef ds:uri="http://schemas.microsoft.com/office/2006/metadata/properties"/>
    <ds:schemaRef ds:uri="http://purl.org/dc/terms/"/>
    <ds:schemaRef ds:uri="http://schemas.microsoft.com/office/infopath/2007/PartnerControls"/>
    <ds:schemaRef ds:uri="7ce7893a-4285-49ca-866e-e41d83f0d646"/>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2898</TotalTime>
  <Words>2404</Words>
  <Application>Microsoft Office PowerPoint</Application>
  <PresentationFormat>Presentazione su schermo (4:3)</PresentationFormat>
  <Paragraphs>388</Paragraphs>
  <Slides>45</Slides>
  <Notes>1</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2</vt:i4>
      </vt:variant>
      <vt:variant>
        <vt:lpstr>Titoli diapositive</vt:lpstr>
      </vt:variant>
      <vt:variant>
        <vt:i4>45</vt:i4>
      </vt:variant>
    </vt:vector>
  </HeadingPairs>
  <TitlesOfParts>
    <vt:vector size="52" baseType="lpstr">
      <vt:lpstr>Arial</vt:lpstr>
      <vt:lpstr>Symbol</vt:lpstr>
      <vt:lpstr>Times New Roman</vt:lpstr>
      <vt:lpstr>Wingdings</vt:lpstr>
      <vt:lpstr>Lezione Fotogrammetria</vt:lpstr>
      <vt:lpstr>Equazione</vt:lpstr>
      <vt:lpstr>Equation</vt:lpstr>
      <vt:lpstr>Presentazione standard di PowerPoint</vt:lpstr>
      <vt:lpstr>SOMMARIO</vt:lpstr>
      <vt:lpstr>EQUAZIONI DI COLLINEARITA’</vt:lpstr>
      <vt:lpstr>ORIENTAMENTO ESTERNO</vt:lpstr>
      <vt:lpstr>RESEZIONE - DLT</vt:lpstr>
      <vt:lpstr>RESEZIONE - DLT</vt:lpstr>
      <vt:lpstr>RESEZIONE - DLT</vt:lpstr>
      <vt:lpstr>RESEZIONE</vt:lpstr>
      <vt:lpstr>RESEZIONE</vt:lpstr>
      <vt:lpstr>RESEZIONE – CONFIGURAZIONI CRITICHE</vt:lpstr>
      <vt:lpstr>RESEZIONE</vt:lpstr>
      <vt:lpstr>RESEZIONE - SOMMARIO</vt:lpstr>
      <vt:lpstr>STEREO RESTITUZIONE</vt:lpstr>
      <vt:lpstr>ORIENTAMENTO (1 PASSO)</vt:lpstr>
      <vt:lpstr>ORIENTAMENTO (1 PASSO)</vt:lpstr>
      <vt:lpstr>ORIENTAMENTO ESTERNO</vt:lpstr>
      <vt:lpstr>TIPOLOGIE DI ORIENTAMENTO</vt:lpstr>
      <vt:lpstr>TIPOLOGIE DI ORIENTAMENTO</vt:lpstr>
      <vt:lpstr>ORIENTAMENTO (1 PASSO)</vt:lpstr>
      <vt:lpstr>TRIANGOLAZIONE AEREA A STELLE PROIETTIVE</vt:lpstr>
      <vt:lpstr>TRIANGOLAZIONE FOTOGRAMMETRICA</vt:lpstr>
      <vt:lpstr>TRIANGOLAZIONE FOTOGRAMMETRICA</vt:lpstr>
      <vt:lpstr>TRIANGOLAZIONE AEREA A STELLE PROIETTIVE</vt:lpstr>
      <vt:lpstr>TRIANGOLAZIONE AEREA A STELLE PROIETTIVE</vt:lpstr>
      <vt:lpstr>ORIENTAMENTO (2 PASSI)</vt:lpstr>
      <vt:lpstr>ORIENTAMENTO (2 PASSI)</vt:lpstr>
      <vt:lpstr>ORIENTAMENTO RELATIVO</vt:lpstr>
      <vt:lpstr>ORIENTAMENTO RELATIVO</vt:lpstr>
      <vt:lpstr>ORIENTAMENTO RELATIVO</vt:lpstr>
      <vt:lpstr>ORIENTAMENTO RELATIVO</vt:lpstr>
      <vt:lpstr>ORIENTAMENTO RELATIVO</vt:lpstr>
      <vt:lpstr>ORIENTAMENTO RELATIVO – CONFIGURAZIONI CRITICHE</vt:lpstr>
      <vt:lpstr>ORIENTAMENTO RELATIVO – CONFIGURAZIONI PUNTI</vt:lpstr>
      <vt:lpstr>TRIANGOLAZIONE AEREA A MODELLI INDIPENDENTI</vt:lpstr>
      <vt:lpstr>TRIANGOLAZIONE AEREA A MODELLI INDIPENDENTI</vt:lpstr>
      <vt:lpstr>TRIANGOLAZIONE AEREA A MODELLI INDIPENDENTI</vt:lpstr>
      <vt:lpstr>TRIANGOLAZIONE AEREA A MODELLI INDIPENDENTI</vt:lpstr>
      <vt:lpstr>TRIANGOLAZIONE AEREA A MODELLI INDIPENDENTI</vt:lpstr>
      <vt:lpstr>TRIANGOLAZIONE AEREA – PUNTI D’APPOGGIO</vt:lpstr>
      <vt:lpstr>TRIANGOLAZIONE AEREA – PUNTI D’APPOGGIO</vt:lpstr>
      <vt:lpstr>TRIANGOLAZIONE AEREA – PUNTI D’APPOGGIO</vt:lpstr>
      <vt:lpstr>STELLE PROIETTIVE vs MODELLI INDIPENDENTI</vt:lpstr>
      <vt:lpstr>Presentazione standard di PowerPoint</vt:lpstr>
      <vt:lpstr>Presentazione standard di PowerPoint</vt:lpstr>
      <vt:lpstr>Presentazione standard di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Riccardo Roncella</dc:creator>
  <cp:lastModifiedBy>Riccardo RONCELLA</cp:lastModifiedBy>
  <cp:revision>124</cp:revision>
  <cp:lastPrinted>2019-11-02T17:10:05Z</cp:lastPrinted>
  <dcterms:created xsi:type="dcterms:W3CDTF">2004-11-30T15:04:59Z</dcterms:created>
  <dcterms:modified xsi:type="dcterms:W3CDTF">2019-11-02T17:12:07Z</dcterms:modified>
</cp:coreProperties>
</file>