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099300" cy="102346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8" autoAdjust="0"/>
    <p:restoredTop sz="94640" autoAdjust="0"/>
  </p:normalViewPr>
  <p:slideViewPr>
    <p:cSldViewPr>
      <p:cViewPr varScale="1">
        <p:scale>
          <a:sx n="119" d="100"/>
          <a:sy n="119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598E1-741C-4405-AB32-66C3D975F9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it-IT"/>
              <a:t>CLOSE-RANGE PHOTGRAMMETRY AND MULTIPLE VIEW GEOMETRY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rgbClr val="FF6600"/>
              </a:buClr>
              <a:defRPr sz="13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BA94AFD-8B54-47DD-B9DC-C9EA2414B7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1300" smtClean="0">
                <a:solidFill>
                  <a:schemeClr val="tx2"/>
                </a:solidFill>
              </a:rPr>
              <a:t>CLOSE-RANGE PHOTGRAMMETRY AND MULTIPLE VIEW GEOMETRY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fld id="{455C4119-5D71-4113-B7BC-1CA3E7082243}" type="slidenum">
              <a:rPr lang="it-IT" altLang="it-IT" sz="1300" smtClean="0">
                <a:solidFill>
                  <a:schemeClr val="tx2"/>
                </a:solidFill>
              </a:rPr>
              <a:pPr>
                <a:spcBef>
                  <a:spcPct val="20000"/>
                </a:spcBef>
              </a:pPr>
              <a:t>0</a:t>
            </a:fld>
            <a:endParaRPr lang="it-IT" altLang="it-IT" sz="1300" smtClean="0">
              <a:solidFill>
                <a:schemeClr val="tx2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22852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1BDF-9BA5-41C6-B84B-4D3E9A2AA4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8160174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44450"/>
            <a:ext cx="2232025" cy="6337300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44450"/>
            <a:ext cx="65436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A3561-F8E7-44F9-8EB2-8A16FFCF74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176949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7950" y="690563"/>
            <a:ext cx="4387850" cy="5691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D97C02-58C7-4CB9-B851-CD808F46DC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921631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950" y="690563"/>
            <a:ext cx="8928100" cy="5691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8F734-7D18-465F-859D-5F2E2BE768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438046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854D7-3636-4907-8A86-686981CA39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88845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690563"/>
            <a:ext cx="4387850" cy="56911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DF660-9A32-458B-B738-CCD0B034A1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914432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0C93-AFF9-48A6-942C-1483146AC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443125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56197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3C80-69B9-4BDB-A490-6EB46D9278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92350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4A7B-58EB-4CE8-9289-D2172CCA71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79238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E3243-1CEB-4E39-A87D-407EA6CABC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5580831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62925" y="6481763"/>
            <a:ext cx="8016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3CD-9C39-44F2-A405-079982217B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917542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accent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27" name="Picture 6" descr="Logo_bianc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13488"/>
            <a:ext cx="5461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CasellaDiTesto 7"/>
          <p:cNvSpPr txBox="1">
            <a:spLocks noChangeArrowheads="1"/>
          </p:cNvSpPr>
          <p:nvPr userDrawn="1"/>
        </p:nvSpPr>
        <p:spPr bwMode="auto">
          <a:xfrm>
            <a:off x="931863" y="6353175"/>
            <a:ext cx="760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800" b="1">
                <a:solidFill>
                  <a:schemeClr val="bg1"/>
                </a:solidFill>
              </a:rPr>
              <a:t>UNIVERSITA’ DEGLI STUDI DI PARMA – DIPARTIMENTO DI INGEGNERIA E ARCHITETTURA 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CORSO DI FOTOGRAMMETRIA E TELERILEVAMENTO – LAUREA MAGISTRALE IN INGEGNERIA PER L’AMBIENTE E IL TERRITORIO</a:t>
            </a:r>
          </a:p>
          <a:p>
            <a:r>
              <a:rPr lang="it-IT" altLang="it-IT" sz="800" b="1">
                <a:solidFill>
                  <a:schemeClr val="bg1"/>
                </a:solidFill>
              </a:rPr>
              <a:t>Prof.  Riccardo Roncella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0" y="0"/>
            <a:ext cx="9144000" cy="6921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microsoft.com/office/2007/relationships/hdphoto" Target="../media/hdphoto2.wdp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838200" y="4235450"/>
            <a:ext cx="7239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6600"/>
              </a:buClr>
            </a:pPr>
            <a:endParaRPr lang="it-IT" altLang="it-IT" sz="2100">
              <a:solidFill>
                <a:schemeClr val="tx2"/>
              </a:solidFill>
            </a:endParaRPr>
          </a:p>
        </p:txBody>
      </p:sp>
      <p:sp>
        <p:nvSpPr>
          <p:cNvPr id="218119" name="Text Box 7"/>
          <p:cNvSpPr txBox="1">
            <a:spLocks noChangeArrowheads="1"/>
          </p:cNvSpPr>
          <p:nvPr/>
        </p:nvSpPr>
        <p:spPr bwMode="auto">
          <a:xfrm>
            <a:off x="468313" y="4181475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EQUAZIONI DI COLLINEARITA’</a:t>
            </a:r>
            <a:endParaRPr lang="it-IT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1000" y="2205038"/>
            <a:ext cx="81534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CORSO DI FOTOGRAMMETRIA E TELERILEVAMENTO</a:t>
            </a:r>
          </a:p>
          <a:p>
            <a:pPr algn="ctr" eaLnBrk="1" hangingPunct="1">
              <a:spcBef>
                <a:spcPct val="50000"/>
              </a:spcBef>
              <a:buClr>
                <a:srgbClr val="FF6600"/>
              </a:buClr>
              <a:defRPr/>
            </a:pPr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Prof. Riccardo </a:t>
            </a:r>
            <a:r>
              <a:rPr lang="it-IT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Roncella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353DEE-158F-414F-B557-9CE279C64134}" type="slidenum">
              <a:rPr lang="it-IT" altLang="it-IT"/>
              <a:pPr eaLnBrk="1" hangingPunct="1"/>
              <a:t>9</a:t>
            </a:fld>
            <a:endParaRPr lang="it-IT" altLang="it-IT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8928100" cy="366712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1800" smtClean="0"/>
              <a:t>Dall’ultima equazione:</a:t>
            </a:r>
          </a:p>
        </p:txBody>
      </p:sp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107950" y="2960688"/>
            <a:ext cx="89281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Possiamo notare che le coordinate immagine di un punto dipendono da: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70965" y="1226781"/>
                <a:ext cx="7946534" cy="1705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4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65" y="1226781"/>
                <a:ext cx="7946534" cy="17059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/>
          <p:cNvGrpSpPr/>
          <p:nvPr/>
        </p:nvGrpSpPr>
        <p:grpSpPr>
          <a:xfrm>
            <a:off x="251594" y="3573016"/>
            <a:ext cx="7560494" cy="1913787"/>
            <a:chOff x="251594" y="3655166"/>
            <a:chExt cx="7560494" cy="1913787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843213" y="4294190"/>
              <a:ext cx="4968875" cy="1274763"/>
              <a:chOff x="1791" y="2705"/>
              <a:chExt cx="3130" cy="803"/>
            </a:xfrm>
          </p:grpSpPr>
          <p:sp>
            <p:nvSpPr>
              <p:cNvPr id="27659" name="Text Box 18"/>
              <p:cNvSpPr txBox="1">
                <a:spLocks noChangeArrowheads="1"/>
              </p:cNvSpPr>
              <p:nvPr/>
            </p:nvSpPr>
            <p:spPr bwMode="auto">
              <a:xfrm>
                <a:off x="1791" y="3273"/>
                <a:ext cx="3130" cy="235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dirty="0"/>
                  <a:t>PARAMETRI DI ORIENTAMENTO ESTERNO</a:t>
                </a:r>
              </a:p>
            </p:txBody>
          </p:sp>
          <p:sp>
            <p:nvSpPr>
              <p:cNvPr id="27660" name="AutoShape 20"/>
              <p:cNvSpPr>
                <a:spLocks noChangeArrowheads="1"/>
              </p:cNvSpPr>
              <p:nvPr/>
            </p:nvSpPr>
            <p:spPr bwMode="auto">
              <a:xfrm>
                <a:off x="2744" y="2705"/>
                <a:ext cx="363" cy="544"/>
              </a:xfrm>
              <a:prstGeom prst="upArrow">
                <a:avLst>
                  <a:gd name="adj1" fmla="val 49861"/>
                  <a:gd name="adj2" fmla="val 61159"/>
                </a:avLst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tangolo 4"/>
                <p:cNvSpPr/>
                <p:nvPr/>
              </p:nvSpPr>
              <p:spPr>
                <a:xfrm>
                  <a:off x="251594" y="3655166"/>
                  <a:ext cx="6696670" cy="7099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400" smtClean="0">
                            <a:latin typeface="Cambria Math" panose="02040503050406030204" pitchFamily="18" charset="0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  <m:r>
                          <a:rPr lang="it-IT" sz="2400" i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9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𝜛</m:t>
                                  </m:r>
                                </m:e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𝜅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5" name="Rettango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94" y="3655166"/>
                  <a:ext cx="6696670" cy="7099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o 8"/>
          <p:cNvGrpSpPr/>
          <p:nvPr/>
        </p:nvGrpSpPr>
        <p:grpSpPr>
          <a:xfrm>
            <a:off x="251520" y="3573040"/>
            <a:ext cx="7056784" cy="2664272"/>
            <a:chOff x="251520" y="3573016"/>
            <a:chExt cx="7056784" cy="2664272"/>
          </a:xfrm>
        </p:grpSpPr>
        <p:grpSp>
          <p:nvGrpSpPr>
            <p:cNvPr id="2" name="Group 21"/>
            <p:cNvGrpSpPr>
              <a:grpSpLocks/>
            </p:cNvGrpSpPr>
            <p:nvPr/>
          </p:nvGrpSpPr>
          <p:grpSpPr bwMode="auto">
            <a:xfrm>
              <a:off x="1331913" y="4941888"/>
              <a:ext cx="4824412" cy="1295400"/>
              <a:chOff x="839" y="3113"/>
              <a:chExt cx="3039" cy="816"/>
            </a:xfrm>
          </p:grpSpPr>
          <p:sp>
            <p:nvSpPr>
              <p:cNvPr id="27661" name="Text Box 17"/>
              <p:cNvSpPr txBox="1">
                <a:spLocks noChangeArrowheads="1"/>
              </p:cNvSpPr>
              <p:nvPr/>
            </p:nvSpPr>
            <p:spPr bwMode="auto">
              <a:xfrm>
                <a:off x="839" y="3694"/>
                <a:ext cx="3039" cy="235"/>
              </a:xfrm>
              <a:prstGeom prst="rect">
                <a:avLst/>
              </a:prstGeom>
              <a:solidFill>
                <a:srgbClr val="FFFF99">
                  <a:alpha val="50195"/>
                </a:srgbClr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it-IT" altLang="it-IT" sz="1800" dirty="0"/>
                  <a:t>PARAMETRI DI ORIENTAMENTO INTERNO</a:t>
                </a:r>
              </a:p>
            </p:txBody>
          </p:sp>
          <p:sp>
            <p:nvSpPr>
              <p:cNvPr id="27662" name="AutoShape 19"/>
              <p:cNvSpPr>
                <a:spLocks noChangeArrowheads="1"/>
              </p:cNvSpPr>
              <p:nvPr/>
            </p:nvSpPr>
            <p:spPr bwMode="auto">
              <a:xfrm>
                <a:off x="1066" y="3113"/>
                <a:ext cx="363" cy="544"/>
              </a:xfrm>
              <a:prstGeom prst="upArrow">
                <a:avLst>
                  <a:gd name="adj1" fmla="val 49861"/>
                  <a:gd name="adj2" fmla="val 61159"/>
                </a:avLst>
              </a:prstGeom>
              <a:solidFill>
                <a:schemeClr val="tx1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 algn="l" eaLnBrk="0" hangingPunct="0">
                  <a:spcBef>
                    <a:spcPct val="20000"/>
                  </a:spcBef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ttangolo 7"/>
                <p:cNvSpPr/>
                <p:nvPr/>
              </p:nvSpPr>
              <p:spPr>
                <a:xfrm>
                  <a:off x="251520" y="3573016"/>
                  <a:ext cx="7056784" cy="7376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it-IT" sz="2400" smtClean="0">
                            <a:latin typeface="Cambria Math" panose="02040503050406030204" pitchFamily="18" charset="0"/>
                          </a:rPr>
                          <m:t>|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it-IT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  <m:r>
                          <a:rPr lang="it-IT" sz="2400" i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9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40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/>
                                <m:e/>
                                <m:e/>
                                <m:e/>
                                <m:e/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it-IT" sz="2400" dirty="0"/>
                </a:p>
              </p:txBody>
            </p:sp>
          </mc:Choice>
          <mc:Fallback xmlns="">
            <p:sp>
              <p:nvSpPr>
                <p:cNvPr id="8" name="Rettango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573016"/>
                  <a:ext cx="7056784" cy="73763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822787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E18995-6B7D-480E-8EF7-0A5AF933A910}" type="slidenum">
              <a:rPr lang="it-IT" altLang="it-IT"/>
              <a:pPr eaLnBrk="1" hangingPunct="1"/>
              <a:t>10</a:t>
            </a:fld>
            <a:endParaRPr lang="it-IT" altLang="it-IT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PROIEZIONE DI UN PIANO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8928100" cy="8667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400" smtClean="0"/>
              <a:t>LA PROIEZIONE DI UN PIANO (ASSUMIAMO IL PIANO XY) PER MEZZO DELLE EQ. DI COLLINEARITA’ RISULTA: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23528" y="1556792"/>
                <a:ext cx="1478290" cy="1066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𝑂𝑃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=|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1478290" cy="1066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323528" y="4800957"/>
                <a:ext cx="5189690" cy="14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00957"/>
                <a:ext cx="5189690" cy="14363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53943" y="3080534"/>
                <a:ext cx="5294398" cy="1301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43" y="3080534"/>
                <a:ext cx="5294398" cy="1301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sellaDiTesto 3"/>
          <p:cNvSpPr txBox="1"/>
          <p:nvPr/>
        </p:nvSpPr>
        <p:spPr>
          <a:xfrm>
            <a:off x="353943" y="2647932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equazioni di </a:t>
            </a:r>
            <a:r>
              <a:rPr lang="it-IT" dirty="0" err="1" smtClean="0"/>
              <a:t>collinearità</a:t>
            </a:r>
            <a:r>
              <a:rPr lang="it-IT" dirty="0" smtClean="0"/>
              <a:t> ottenute precedentemente: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59524" y="4427820"/>
            <a:ext cx="157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DIVENTANO: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4666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7C39F7-56CA-4CEA-B17E-09006BDB0069}" type="slidenum">
              <a:rPr lang="it-IT" altLang="it-IT"/>
              <a:pPr eaLnBrk="1" hangingPunct="1"/>
              <a:t>11</a:t>
            </a:fld>
            <a:endParaRPr lang="it-IT" altLang="it-IT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PROIEZIONE DI UN PIANO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8928100" cy="866775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400" smtClean="0"/>
              <a:t>LA PROIEZIONE DI UN PIANO (ASSUMIAMO IL PIANO XY) PER MEZZO DELLE EQ. DI COLLINEARITA’ RISULTA:</a:t>
            </a:r>
          </a:p>
        </p:txBody>
      </p:sp>
      <p:sp>
        <p:nvSpPr>
          <p:cNvPr id="29702" name="AutoShape 12"/>
          <p:cNvSpPr>
            <a:spLocks noChangeArrowheads="1"/>
          </p:cNvSpPr>
          <p:nvPr/>
        </p:nvSpPr>
        <p:spPr bwMode="auto">
          <a:xfrm>
            <a:off x="3203575" y="4652963"/>
            <a:ext cx="1008063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172168" y="1704613"/>
                <a:ext cx="5189690" cy="14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68" y="1704613"/>
                <a:ext cx="5189690" cy="14363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084168" y="2067693"/>
                <a:ext cx="1624997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067693"/>
                <a:ext cx="1624997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76130" y="4452787"/>
                <a:ext cx="2254014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0" y="4452787"/>
                <a:ext cx="2254014" cy="976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5353551" y="4032255"/>
                <a:ext cx="3086229" cy="1817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51" y="4032255"/>
                <a:ext cx="3086229" cy="18176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214926" y="3465552"/>
                <a:ext cx="52995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/>
                  <a:t>Raccogliendo i coefficienti che moltiplicano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𝑒𝑑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it-IT" dirty="0" smtClean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26" y="3465552"/>
                <a:ext cx="5299528" cy="369332"/>
              </a:xfrm>
              <a:prstGeom prst="rect">
                <a:avLst/>
              </a:prstGeom>
              <a:blipFill>
                <a:blip r:embed="rId6"/>
                <a:stretch>
                  <a:fillRect l="-920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1794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BBF218-C806-4B16-9624-25590A882DF2}" type="slidenum">
              <a:rPr lang="it-IT" altLang="it-IT"/>
              <a:pPr eaLnBrk="1" hangingPunct="1"/>
              <a:t>12</a:t>
            </a:fld>
            <a:endParaRPr lang="it-IT" altLang="it-IT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PROIEZIONE DI UN PIANO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067050"/>
            <a:ext cx="8928100" cy="5064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000" smtClean="0"/>
              <a:t>ELIMINANDO c</a:t>
            </a:r>
            <a:r>
              <a:rPr lang="it-IT" sz="2000" baseline="-25000" smtClean="0"/>
              <a:t>3</a:t>
            </a:r>
            <a:r>
              <a:rPr lang="it-IT" sz="2000" smtClean="0"/>
              <a:t>:</a:t>
            </a:r>
          </a:p>
        </p:txBody>
      </p:sp>
      <p:sp>
        <p:nvSpPr>
          <p:cNvPr id="30725" name="AutoShape 6"/>
          <p:cNvSpPr>
            <a:spLocks noChangeArrowheads="1"/>
          </p:cNvSpPr>
          <p:nvPr/>
        </p:nvSpPr>
        <p:spPr bwMode="auto">
          <a:xfrm>
            <a:off x="395288" y="4652963"/>
            <a:ext cx="10080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5508625" y="4652963"/>
            <a:ext cx="7191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107950" y="999186"/>
                <a:ext cx="3086229" cy="18176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999186"/>
                <a:ext cx="3086229" cy="18176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912873" y="4056813"/>
                <a:ext cx="3086229" cy="17685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873" y="4056813"/>
                <a:ext cx="3086229" cy="17685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6516216" y="4235729"/>
                <a:ext cx="1476943" cy="1340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235729"/>
                <a:ext cx="1476943" cy="1340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9680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257EBA-68E0-416F-BEAC-2EC00FEB8EBA}" type="slidenum">
              <a:rPr lang="it-IT" altLang="it-IT"/>
              <a:pPr eaLnBrk="1" hangingPunct="1"/>
              <a:t>13</a:t>
            </a:fld>
            <a:endParaRPr lang="it-IT" altLang="it-IT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PROIEZIONE DI UN PIANO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2000"/>
            <a:ext cx="8928100" cy="5475288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it-IT" smtClean="0"/>
              <a:t>OSSERVAZIONI: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it-IT" sz="2000" smtClean="0"/>
          </a:p>
          <a:p>
            <a:pPr marL="990600" lvl="1" indent="-269875" eaLnBrk="1" hangingPunct="1">
              <a:buFontTx/>
              <a:buAutoNum type="arabicPeriod"/>
              <a:defRPr/>
            </a:pPr>
            <a:r>
              <a:rPr lang="it-IT" smtClean="0"/>
              <a:t>Un fotogramma, in questo caso, è sufficiente a definire la ricostruzione dell’oggetto (piano).</a:t>
            </a:r>
          </a:p>
          <a:p>
            <a:pPr marL="990600" lvl="1" indent="-269875" eaLnBrk="1" hangingPunct="1">
              <a:buFontTx/>
              <a:buAutoNum type="arabicPeriod"/>
              <a:defRPr/>
            </a:pPr>
            <a:endParaRPr lang="it-IT" smtClean="0"/>
          </a:p>
          <a:p>
            <a:pPr marL="990600" lvl="1" indent="-269875" eaLnBrk="1" hangingPunct="1">
              <a:buFontTx/>
              <a:buAutoNum type="arabicPeriod"/>
              <a:defRPr/>
            </a:pPr>
            <a:r>
              <a:rPr lang="it-IT" smtClean="0"/>
              <a:t>Sono necessari 8 parametri indipendenti per descrivere la proiezione di un oggetto piano.</a:t>
            </a:r>
          </a:p>
          <a:p>
            <a:pPr marL="990600" lvl="1" indent="-269875" eaLnBrk="1" hangingPunct="1">
              <a:buFontTx/>
              <a:buAutoNum type="arabicPeriod"/>
              <a:defRPr/>
            </a:pPr>
            <a:endParaRPr lang="it-IT" smtClean="0"/>
          </a:p>
          <a:p>
            <a:pPr marL="990600" lvl="1" indent="-269875" eaLnBrk="1" hangingPunct="1">
              <a:buFontTx/>
              <a:buAutoNum type="arabicPeriod"/>
              <a:defRPr/>
            </a:pPr>
            <a:r>
              <a:rPr lang="it-IT" smtClean="0"/>
              <a:t>L’eliminazione di un parametro è dovuta al fatto che è sufficiente conoscere il rapporto Z</a:t>
            </a:r>
            <a:r>
              <a:rPr lang="it-IT" baseline="-25000" smtClean="0"/>
              <a:t>0</a:t>
            </a:r>
            <a:r>
              <a:rPr lang="it-IT" smtClean="0"/>
              <a:t>/c invece di entrambe le grandezze.</a:t>
            </a:r>
          </a:p>
        </p:txBody>
      </p:sp>
    </p:spTree>
    <p:extLst>
      <p:ext uri="{BB962C8B-B14F-4D97-AF65-F5344CB8AC3E}">
        <p14:creationId xmlns:p14="http://schemas.microsoft.com/office/powerpoint/2010/main" val="8765419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4FC501-377E-4A1D-B6CF-DA90ED2F810F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PROIEZIONE DI UN PIANO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762000"/>
            <a:ext cx="8928100" cy="579438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it-IT" sz="2000" smtClean="0"/>
              <a:t>COSA SUCCEDE SE </a:t>
            </a:r>
            <a:r>
              <a:rPr lang="it-IT" sz="2000" smtClean="0">
                <a:latin typeface="Symbol" pitchFamily="18" charset="2"/>
              </a:rPr>
              <a:t>w</a:t>
            </a:r>
            <a:r>
              <a:rPr lang="it-IT" sz="2000" smtClean="0"/>
              <a:t> = </a:t>
            </a:r>
            <a:r>
              <a:rPr lang="it-IT" sz="2000" smtClean="0">
                <a:latin typeface="Symbol" pitchFamily="18" charset="2"/>
              </a:rPr>
              <a:t>f</a:t>
            </a:r>
            <a:r>
              <a:rPr lang="it-IT" sz="2000" smtClean="0"/>
              <a:t> = 0? (c</a:t>
            </a:r>
            <a:r>
              <a:rPr lang="it-IT" sz="2000" baseline="-25000" smtClean="0"/>
              <a:t>3</a:t>
            </a:r>
            <a:r>
              <a:rPr lang="it-IT" sz="2000" smtClean="0"/>
              <a:t> = 1)</a:t>
            </a:r>
          </a:p>
        </p:txBody>
      </p:sp>
      <p:sp>
        <p:nvSpPr>
          <p:cNvPr id="32774" name="AutoShape 7"/>
          <p:cNvSpPr>
            <a:spLocks noChangeArrowheads="1"/>
          </p:cNvSpPr>
          <p:nvPr/>
        </p:nvSpPr>
        <p:spPr bwMode="auto">
          <a:xfrm>
            <a:off x="3059113" y="1966913"/>
            <a:ext cx="10080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250825" y="4292600"/>
            <a:ext cx="1008063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50825" y="1842591"/>
                <a:ext cx="249132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i="0">
                          <a:latin typeface="Cambria Math" panose="02040503050406030204" pitchFamily="18" charset="0"/>
                        </a:rPr>
                        <m:t>=|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it-IT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it-IT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it-IT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  <m:r>
                        <a:rPr lang="it-IT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1842591"/>
                <a:ext cx="2491323" cy="8249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499992" y="1515162"/>
                <a:ext cx="3934923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515162"/>
                <a:ext cx="3934923" cy="14797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881872" y="4077072"/>
                <a:ext cx="5380255" cy="892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m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|=|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800" i="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m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872" y="4077072"/>
                <a:ext cx="5380255" cy="892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888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3CB820-AC2C-44E3-970B-0D8285C095DB}" type="slidenum">
              <a:rPr lang="it-IT" altLang="it-IT"/>
              <a:pPr eaLnBrk="1" hangingPunct="1"/>
              <a:t>15</a:t>
            </a:fld>
            <a:endParaRPr lang="it-IT" altLang="it-IT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PROIEZIONE DI UN PIANO</a:t>
            </a:r>
          </a:p>
        </p:txBody>
      </p:sp>
      <p:pic>
        <p:nvPicPr>
          <p:cNvPr id="33797" name="Picture 10" descr="Prospetto frontale_Sfondo Nero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765175"/>
            <a:ext cx="24145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3563938" y="4581525"/>
            <a:ext cx="1584325" cy="647700"/>
          </a:xfrm>
          <a:prstGeom prst="rect">
            <a:avLst/>
          </a:prstGeom>
          <a:solidFill>
            <a:srgbClr val="FFFF99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SCALA IMMAGINE</a:t>
            </a:r>
          </a:p>
        </p:txBody>
      </p:sp>
      <p:sp>
        <p:nvSpPr>
          <p:cNvPr id="33800" name="AutoShape 15"/>
          <p:cNvSpPr>
            <a:spLocks noChangeArrowheads="1"/>
          </p:cNvSpPr>
          <p:nvPr/>
        </p:nvSpPr>
        <p:spPr bwMode="auto">
          <a:xfrm flipH="1">
            <a:off x="2195513" y="4652963"/>
            <a:ext cx="10080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50825" y="1049950"/>
                <a:ext cx="5380255" cy="892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m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|=|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|+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800" i="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m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mr>
                      </m:m>
                      <m:r>
                        <a:rPr lang="it-IT" sz="28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1049950"/>
                <a:ext cx="5380255" cy="892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250825" y="2812339"/>
                <a:ext cx="1601529" cy="89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it-I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" y="2812339"/>
                <a:ext cx="1601529" cy="899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51493" y="4417901"/>
                <a:ext cx="1601529" cy="974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den>
                      </m:f>
                      <m:r>
                        <a:rPr lang="it-I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2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3" y="4417901"/>
                <a:ext cx="1601529" cy="974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3645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2F8FAC-34D2-4A9C-B008-88B03AD364DD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IL CASO NORMALE DI FOTORESTITUZIONE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000" dirty="0" smtClean="0"/>
              <a:t>CONSIDERIAMO IL CASO IN CUI GLI ASSI DELLA CAMERA SIANO PERPENDICOLARI ALLA BASE CHE UNISCE I DUE CP E SIANO RECIPROCAMENTE PARALLELI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4822" name="Picture 6" descr="Normal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16138"/>
            <a:ext cx="4392612" cy="41084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714875" y="2060575"/>
            <a:ext cx="43211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POSSIAMO POI SUPPORRE CHE GLI ASSI Z (TERRENO E IMMAGINE) COINCIDANO IN DIREZIONE E VERSO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4902929" y="3903056"/>
                <a:ext cx="3731854" cy="887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 smtClean="0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it-IT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29" y="3903056"/>
                <a:ext cx="3731854" cy="8870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12415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FA37B5-3656-460B-92DB-A739B094A7E5}" type="slidenum">
              <a:rPr lang="it-IT" altLang="it-IT"/>
              <a:pPr eaLnBrk="1" hangingPunct="1"/>
              <a:t>17</a:t>
            </a:fld>
            <a:endParaRPr lang="it-IT" altLang="it-IT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IL CASO NORMALE DI FOTORESTITUZIONE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5846" name="AutoShape 14"/>
          <p:cNvSpPr>
            <a:spLocks noChangeArrowheads="1"/>
          </p:cNvSpPr>
          <p:nvPr/>
        </p:nvSpPr>
        <p:spPr bwMode="auto">
          <a:xfrm>
            <a:off x="2319338" y="4883150"/>
            <a:ext cx="100806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34938" y="1080856"/>
                <a:ext cx="4899546" cy="1151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01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𝜛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𝜅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</m:m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8" y="1080856"/>
                <a:ext cx="4899546" cy="1151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228184" y="1111922"/>
                <a:ext cx="2195281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=|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111922"/>
                <a:ext cx="2195281" cy="1068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134938" y="2780928"/>
                <a:ext cx="5867504" cy="1436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38" y="2780928"/>
                <a:ext cx="5867504" cy="14363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705523" y="4641676"/>
                <a:ext cx="4225324" cy="1479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23" y="4641676"/>
                <a:ext cx="4225324" cy="14793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4769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4229B6-798F-4A76-8E59-9B66C8AC3FDC}" type="slidenum">
              <a:rPr lang="it-IT" altLang="it-IT"/>
              <a:pPr eaLnBrk="1" hangingPunct="1"/>
              <a:t>18</a:t>
            </a:fld>
            <a:endParaRPr lang="it-IT" altLang="it-IT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IL CASO NORMALE DI FOTORESTITUZIONE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6870" name="AutoShape 10"/>
          <p:cNvSpPr>
            <a:spLocks noChangeArrowheads="1"/>
          </p:cNvSpPr>
          <p:nvPr/>
        </p:nvSpPr>
        <p:spPr bwMode="auto">
          <a:xfrm>
            <a:off x="2420938" y="3214688"/>
            <a:ext cx="1008062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pic>
        <p:nvPicPr>
          <p:cNvPr id="36872" name="Picture 14" descr="Normal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962525"/>
            <a:ext cx="5541962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95536" y="1199957"/>
                <a:ext cx="3560655" cy="1248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  <m:e/>
                              </m:mr>
                            </m:m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0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f>
                              <m:fPr>
                                <m:ctrlPr>
                                  <a:rPr lang="it-I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9957"/>
                <a:ext cx="3560655" cy="1248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283968" y="2276872"/>
                <a:ext cx="4559582" cy="2426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</m:m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it-IT" sz="2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2276872"/>
                <a:ext cx="4559582" cy="2426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043608" y="5445224"/>
                <a:ext cx="12677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445224"/>
                <a:ext cx="126778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30781" y="519209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Cosa significa la condizione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34741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D73DA9-F5DA-40CA-9897-25FD5A092648}" type="slidenum">
              <a:rPr lang="it-IT" altLang="it-IT"/>
              <a:pPr eaLnBrk="1" hangingPunct="1"/>
              <a:t>1</a:t>
            </a:fld>
            <a:endParaRPr lang="it-IT" altLang="it-IT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8928100" cy="506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smtClean="0"/>
              <a:t>Consideriamo due diversi sistemi di riferimento: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4824412" cy="373063"/>
          </a:xfrm>
          <a:prstGeom prst="rect">
            <a:avLst/>
          </a:prstGeom>
          <a:solidFill>
            <a:srgbClr val="FFFF99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1. SPAZIO IMMAGINE:</a:t>
            </a:r>
          </a:p>
        </p:txBody>
      </p:sp>
      <p:pic>
        <p:nvPicPr>
          <p:cNvPr id="19462" name="Picture 5" descr="Im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919662" cy="36893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6" descr="ImSp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4343400" cy="32575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563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A1B845-086E-46F6-9E00-4571686F855E}" type="slidenum">
              <a:rPr lang="it-IT" altLang="it-IT"/>
              <a:pPr eaLnBrk="1" hangingPunct="1"/>
              <a:t>19</a:t>
            </a:fld>
            <a:endParaRPr lang="it-IT" altLang="it-IT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PROPAGAZIONE DELLA VARIANZA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2547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37894" name="AutoShape 5"/>
          <p:cNvSpPr>
            <a:spLocks noChangeArrowheads="1"/>
          </p:cNvSpPr>
          <p:nvPr/>
        </p:nvSpPr>
        <p:spPr bwMode="auto">
          <a:xfrm>
            <a:off x="250825" y="4365625"/>
            <a:ext cx="1008063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15 h 21600"/>
              <a:gd name="T14" fmla="*/ 16851 w 21600"/>
              <a:gd name="T15" fmla="*/ 1618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076" y="0"/>
                </a:moveTo>
                <a:lnTo>
                  <a:pt x="12076" y="5415"/>
                </a:lnTo>
                <a:lnTo>
                  <a:pt x="3375" y="5415"/>
                </a:lnTo>
                <a:lnTo>
                  <a:pt x="3375" y="16185"/>
                </a:lnTo>
                <a:lnTo>
                  <a:pt x="12076" y="16185"/>
                </a:lnTo>
                <a:lnTo>
                  <a:pt x="12076" y="21600"/>
                </a:lnTo>
                <a:lnTo>
                  <a:pt x="21600" y="10800"/>
                </a:lnTo>
                <a:lnTo>
                  <a:pt x="12076" y="0"/>
                </a:lnTo>
                <a:close/>
              </a:path>
              <a:path w="21600" h="21600">
                <a:moveTo>
                  <a:pt x="1350" y="5415"/>
                </a:moveTo>
                <a:lnTo>
                  <a:pt x="1350" y="16185"/>
                </a:lnTo>
                <a:lnTo>
                  <a:pt x="2700" y="16185"/>
                </a:lnTo>
                <a:lnTo>
                  <a:pt x="2700" y="5415"/>
                </a:lnTo>
                <a:lnTo>
                  <a:pt x="1350" y="5415"/>
                </a:lnTo>
                <a:close/>
              </a:path>
              <a:path w="21600" h="21600">
                <a:moveTo>
                  <a:pt x="0" y="5415"/>
                </a:moveTo>
                <a:lnTo>
                  <a:pt x="0" y="16185"/>
                </a:lnTo>
                <a:lnTo>
                  <a:pt x="675" y="16185"/>
                </a:lnTo>
                <a:lnTo>
                  <a:pt x="675" y="5415"/>
                </a:lnTo>
                <a:lnTo>
                  <a:pt x="0" y="5415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it-IT"/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4143375" y="828675"/>
            <a:ext cx="48926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FACCIAMO L’IPOTESI CHE LA DISTANZA PRINCIPALE E LA BASE DI PRESA SIANO VALUTATE SENZA ERRORE; INOLTRE CONSIDERIAMO NON CORRELATE LE MISURE DELLE COORDINATE IMMAGINE </a:t>
            </a:r>
            <a:r>
              <a:rPr lang="it-IT" altLang="it-IT" sz="1800">
                <a:latin typeface="Symbol" panose="05050102010706020507" pitchFamily="18" charset="2"/>
              </a:rPr>
              <a:t>x</a:t>
            </a:r>
            <a:r>
              <a:rPr lang="it-IT" altLang="it-IT" sz="1800"/>
              <a:t> ED </a:t>
            </a:r>
            <a:r>
              <a:rPr lang="it-IT" altLang="it-IT" sz="1800">
                <a:latin typeface="Symbol" panose="05050102010706020507" pitchFamily="18" charset="2"/>
              </a:rPr>
              <a:t>h</a:t>
            </a:r>
            <a:r>
              <a:rPr lang="it-IT" altLang="it-IT" sz="180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LE PRECISIONI IN X, Y E Z RISULTANO: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424314" y="962894"/>
                <a:ext cx="1647374" cy="2037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it-IT" sz="20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20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14" y="962894"/>
                <a:ext cx="1647374" cy="20374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2020202" y="3302867"/>
                <a:ext cx="6254533" cy="2549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𝜉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f>
                                              <m:f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i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i="1">
                                                    <a:latin typeface="Cambria Math" panose="02040503050406030204" pitchFamily="18" charset="0"/>
                                                  </a:rPr>
                                                  <m:t>𝜉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02" y="3302867"/>
                <a:ext cx="6254533" cy="2549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1550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090A7B-5E5B-4B36-BC0D-79BED2C0C79B}" type="slidenum">
              <a:rPr lang="it-IT" altLang="it-IT"/>
              <a:pPr eaLnBrk="1" hangingPunct="1"/>
              <a:t>20</a:t>
            </a:fld>
            <a:endParaRPr lang="it-IT" altLang="it-IT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PROPAGAZIONE DELLA VARIANZA</a:t>
            </a:r>
          </a:p>
        </p:txBody>
      </p:sp>
      <p:sp>
        <p:nvSpPr>
          <p:cNvPr id="38916" name="Text Box 9"/>
          <p:cNvSpPr txBox="1">
            <a:spLocks noChangeArrowheads="1"/>
          </p:cNvSpPr>
          <p:nvPr/>
        </p:nvSpPr>
        <p:spPr bwMode="auto">
          <a:xfrm>
            <a:off x="107950" y="692150"/>
            <a:ext cx="2951163" cy="373063"/>
          </a:xfrm>
          <a:prstGeom prst="rect">
            <a:avLst/>
          </a:prstGeom>
          <a:solidFill>
            <a:srgbClr val="FFFF99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ESEMPIO NUMERICO:</a:t>
            </a:r>
          </a:p>
        </p:txBody>
      </p:sp>
      <p:pic>
        <p:nvPicPr>
          <p:cNvPr id="38918" name="Picture 12" descr="Tabl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80333"/>
            <a:ext cx="8569325" cy="332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179388" y="1417400"/>
                <a:ext cx="2657201" cy="925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it-IT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=50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±7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=±5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mr>
                        <m:m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it-IT" i="0">
                                <a:latin typeface="Cambria Math" panose="02040503050406030204" pitchFamily="18" charset="0"/>
                              </a:rPr>
                              <m:t>=150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</m:mr>
                      </m:m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1417400"/>
                <a:ext cx="2657201" cy="925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3275856" y="692150"/>
                <a:ext cx="5582874" cy="2276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sz="16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it-IT" sz="1600" i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𝜉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  <m:r>
                                  <a:rPr lang="it-IT" sz="1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it-I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f>
                                              <m:f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𝑍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𝐵</m:t>
                                                </m:r>
                                              </m:den>
                                            </m:f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𝜉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it-IT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it-IT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it-IT" sz="1600" i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𝜉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16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6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692150"/>
                <a:ext cx="5582874" cy="2276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5650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FE547-5235-4FFF-9B92-E098CD494DEA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PROPAGAZIONE DELLA VARIANZA</a:t>
            </a:r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107950" y="692150"/>
            <a:ext cx="5892800" cy="371475"/>
          </a:xfrm>
          <a:prstGeom prst="rect">
            <a:avLst/>
          </a:prstGeom>
          <a:solidFill>
            <a:srgbClr val="FFFF99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ERRORE PROPORZIONALE AL QUADRATO DI Z:</a:t>
            </a:r>
          </a:p>
        </p:txBody>
      </p:sp>
      <p:pic>
        <p:nvPicPr>
          <p:cNvPr id="39942" name="Immagine 8" descr="ErroreQuadratico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0125"/>
            <a:ext cx="3786188" cy="2468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107950" y="3486150"/>
            <a:ext cx="5892800" cy="371475"/>
          </a:xfrm>
          <a:prstGeom prst="rect">
            <a:avLst/>
          </a:prstGeom>
          <a:solidFill>
            <a:srgbClr val="FFFF99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ERRORE PROPORZIONALE A Z:</a:t>
            </a:r>
          </a:p>
        </p:txBody>
      </p:sp>
      <p:pic>
        <p:nvPicPr>
          <p:cNvPr id="39944" name="Immagine 10" descr="ErroreLineare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000500"/>
            <a:ext cx="3786187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6300192" y="2780928"/>
                <a:ext cx="2500877" cy="1014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it-IT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sSub>
                        <m:sSub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it-IT" sz="32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780928"/>
                <a:ext cx="2500877" cy="10145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0096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63B9B7-867E-4982-A6D1-6E540E389131}" type="slidenum">
              <a:rPr lang="it-IT" altLang="it-IT"/>
              <a:pPr eaLnBrk="1" hangingPunct="1"/>
              <a:t>2</a:t>
            </a:fld>
            <a:endParaRPr lang="it-IT" altLang="it-IT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0563"/>
            <a:ext cx="8928100" cy="506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it-IT" smtClean="0"/>
              <a:t>Consideriamo due diversi sistemi di riferimento: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4824412" cy="373063"/>
          </a:xfrm>
          <a:prstGeom prst="rect">
            <a:avLst/>
          </a:prstGeom>
          <a:solidFill>
            <a:srgbClr val="FFFF99">
              <a:alpha val="50195"/>
            </a:srgb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/>
              <a:t>2. SPAZIO OGGETTO (TERRENO):</a:t>
            </a:r>
          </a:p>
        </p:txBody>
      </p:sp>
      <p:pic>
        <p:nvPicPr>
          <p:cNvPr id="20486" name="Picture 7" descr="ObjSpac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5761037" cy="43211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775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E0C410-3BC9-4541-AB98-0C7DA83B14EF}" type="slidenum">
              <a:rPr lang="it-IT" altLang="it-IT"/>
              <a:pPr eaLnBrk="1" hangingPunct="1"/>
              <a:t>3</a:t>
            </a:fld>
            <a:endParaRPr lang="it-IT" altLang="it-IT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pic>
        <p:nvPicPr>
          <p:cNvPr id="21509" name="Picture 4" descr="Colli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41375"/>
            <a:ext cx="7137400" cy="2082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34925" y="3636963"/>
            <a:ext cx="633727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/>
              <a:t>A meno di una rototraslazione del sistema terreno sul sistema camera, ottengo quindi:</a:t>
            </a:r>
          </a:p>
        </p:txBody>
      </p:sp>
      <p:sp>
        <p:nvSpPr>
          <p:cNvPr id="21513" name="Rectangle 18"/>
          <p:cNvSpPr>
            <a:spLocks noChangeArrowheads="1"/>
          </p:cNvSpPr>
          <p:nvPr/>
        </p:nvSpPr>
        <p:spPr bwMode="auto">
          <a:xfrm>
            <a:off x="0" y="2047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aphicFrame>
        <p:nvGraphicFramePr>
          <p:cNvPr id="2151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57489"/>
              </p:ext>
            </p:extLst>
          </p:nvPr>
        </p:nvGraphicFramePr>
        <p:xfrm>
          <a:off x="6372200" y="3475062"/>
          <a:ext cx="26860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r:id="rId4" imgW="1441268" imgH="1482701" progId="AutoCAD">
                  <p:embed/>
                </p:oleObj>
              </mc:Choice>
              <mc:Fallback>
                <p:oleObj r:id="rId4" imgW="1441268" imgH="1482701" progId="AutoCAD">
                  <p:embed/>
                  <p:pic>
                    <p:nvPicPr>
                      <p:cNvPr id="2151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3475062"/>
                        <a:ext cx="2686050" cy="2762250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198104" y="4707495"/>
                <a:ext cx="1894237" cy="1479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4" y="4707495"/>
                <a:ext cx="1894237" cy="14797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198104" y="3240366"/>
                <a:ext cx="1959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𝐶𝑋</m:t>
                          </m:r>
                        </m:e>
                      </m:d>
                      <m:r>
                        <a:rPr lang="it-IT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0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it-IT" sz="2000" i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𝐶𝑥</m:t>
                          </m:r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04" y="3240366"/>
                <a:ext cx="195931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131840" y="4803483"/>
                <a:ext cx="2173737" cy="1266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it-IT" sz="2000" i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it-IT" sz="20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it-IT" sz="20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  <m:r>
                                  <a:rPr lang="it-IT" sz="2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0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803483"/>
                <a:ext cx="2173737" cy="1266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2477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393BC-4BAC-4F90-96C5-75F5FF1D633A}" type="slidenum">
              <a:rPr lang="it-IT" altLang="it-IT"/>
              <a:pPr eaLnBrk="1" hangingPunct="1"/>
              <a:t>4</a:t>
            </a:fld>
            <a:endParaRPr lang="it-IT" altLang="it-IT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8928100" cy="39687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000" smtClean="0"/>
              <a:t>La trasformazione fra lo spazio immagine e lo spazio oggetto risulta:</a:t>
            </a:r>
          </a:p>
        </p:txBody>
      </p:sp>
      <p:pic>
        <p:nvPicPr>
          <p:cNvPr id="22534" name="Picture 8" descr="Coll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4824412" cy="39925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0" y="3197311"/>
                <a:ext cx="4413772" cy="1144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|=|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𝜛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)⋅|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7311"/>
                <a:ext cx="4413772" cy="1144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13213" y="4592098"/>
                <a:ext cx="39604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NB: Indichiamo con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it-IT" i="1" dirty="0" smtClean="0"/>
                  <a:t> </a:t>
                </a:r>
                <a:r>
                  <a:rPr lang="it-IT" dirty="0" smtClean="0"/>
                  <a:t>la matrice di rotazione per passare da sistema oggetto a sistema immagine</a:t>
                </a:r>
              </a:p>
              <a:p>
                <a:endParaRPr lang="it-IT" dirty="0"/>
              </a:p>
              <a:p>
                <a:r>
                  <a:rPr lang="it-IT" dirty="0" smtClean="0"/>
                  <a:t>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it-IT" dirty="0" smtClean="0"/>
                  <a:t> è la matrice per passare da sistema immagine a oggetto</a:t>
                </a:r>
                <a:endParaRPr lang="it-IT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3" y="4592098"/>
                <a:ext cx="3960440" cy="1754326"/>
              </a:xfrm>
              <a:prstGeom prst="rect">
                <a:avLst/>
              </a:prstGeom>
              <a:blipFill>
                <a:blip r:embed="rId4"/>
                <a:stretch>
                  <a:fillRect l="-1387" t="-1736" b="-4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8701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E6FBDE-4F46-4E5F-AB57-83EBB6825A0E}" type="slidenum">
              <a:rPr lang="it-IT" altLang="it-IT"/>
              <a:pPr eaLnBrk="1" hangingPunct="1"/>
              <a:t>5</a:t>
            </a:fld>
            <a:endParaRPr lang="it-IT" altLang="it-IT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8928100" cy="39687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000" smtClean="0"/>
              <a:t>Dall’ultima equazione:</a:t>
            </a: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107950" y="2900363"/>
            <a:ext cx="892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Otteniamo, sviluppando: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313426" y="1524503"/>
                <a:ext cx="4413772" cy="1144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smtClean="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|=|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|+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it-IT" sz="24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it-IT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𝜛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)⋅|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6" y="1524503"/>
                <a:ext cx="4413772" cy="1144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6156176" y="1638637"/>
                <a:ext cx="1841723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1638637"/>
                <a:ext cx="1841723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313426" y="3861048"/>
                <a:ext cx="8124340" cy="1973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26" y="3861048"/>
                <a:ext cx="8124340" cy="1973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12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1C8DF1-914C-405B-B5AE-9A3FE635C106}" type="slidenum">
              <a:rPr lang="it-IT" altLang="it-IT"/>
              <a:pPr eaLnBrk="1" hangingPunct="1"/>
              <a:t>6</a:t>
            </a:fld>
            <a:endParaRPr lang="it-IT" altLang="it-IT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EQUAZIONI DI COLLINEARITA’</a:t>
            </a:r>
          </a:p>
        </p:txBody>
      </p:sp>
      <p:pic>
        <p:nvPicPr>
          <p:cNvPr id="24580" name="Picture 5" descr="TEO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8856663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0324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DFF361-C116-4806-BAB7-13A9290FB450}" type="slidenum">
              <a:rPr lang="it-IT" altLang="it-IT"/>
              <a:pPr eaLnBrk="1" hangingPunct="1"/>
              <a:t>7</a:t>
            </a:fld>
            <a:endParaRPr lang="it-IT" altLang="it-IT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8928100" cy="39687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000" smtClean="0"/>
              <a:t>La trasformazione fra lo spazio oggetto e lo spazio immagine risulta:</a:t>
            </a:r>
          </a:p>
        </p:txBody>
      </p:sp>
      <p:pic>
        <p:nvPicPr>
          <p:cNvPr id="25606" name="Picture 5" descr="Coll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773238"/>
            <a:ext cx="4824412" cy="39925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-72492" y="3197311"/>
                <a:ext cx="4357155" cy="1144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it-IT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24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𝜛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)⋅|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492" y="3197311"/>
                <a:ext cx="4357155" cy="1144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319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D87AA4-018C-4144-83A6-B9C1D9DFC473}" type="slidenum">
              <a:rPr lang="it-IT" altLang="it-IT"/>
              <a:pPr eaLnBrk="1" hangingPunct="1"/>
              <a:t>8</a:t>
            </a:fld>
            <a:endParaRPr lang="it-IT" altLang="it-IT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EQUAZIONI DI COLLINEARITA’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0563"/>
            <a:ext cx="8928100" cy="396875"/>
          </a:xfrm>
        </p:spPr>
        <p:txBody>
          <a:bodyPr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it-IT" sz="2000" smtClean="0"/>
              <a:t>Dall’ultima equazione: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107950" y="2755900"/>
            <a:ext cx="892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it-IT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Otteniamo, sviluppando: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tangolo 2"/>
              <p:cNvSpPr/>
              <p:nvPr/>
            </p:nvSpPr>
            <p:spPr>
              <a:xfrm>
                <a:off x="107950" y="1480971"/>
                <a:ext cx="4424481" cy="1144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smtClean="0">
                          <a:latin typeface="Cambria Math" panose="02040503050406030204" pitchFamily="18" charset="0"/>
                        </a:rPr>
                        <m:t>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mr>
                        <m:mr>
                          <m:e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it-IT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it-IT" sz="240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𝜛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it-IT" sz="2400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it-IT" sz="2400" i="0">
                          <a:latin typeface="Cambria Math" panose="02040503050406030204" pitchFamily="18" charset="0"/>
                        </a:rPr>
                        <m:t>)⋅|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it-IT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</m:m>
                      <m:r>
                        <a:rPr lang="it-IT" sz="2400" i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50" y="1480971"/>
                <a:ext cx="4424481" cy="1144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tangolo 3"/>
              <p:cNvSpPr/>
              <p:nvPr/>
            </p:nvSpPr>
            <p:spPr>
              <a:xfrm>
                <a:off x="5868144" y="1566571"/>
                <a:ext cx="1841723" cy="91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it-IT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it-IT" sz="24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4" name="Rettango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566571"/>
                <a:ext cx="1841723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tangolo 4"/>
              <p:cNvSpPr/>
              <p:nvPr/>
            </p:nvSpPr>
            <p:spPr>
              <a:xfrm>
                <a:off x="-53530" y="3641867"/>
                <a:ext cx="9251059" cy="19747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  <m:r>
                                      <a:rPr lang="it-IT" sz="28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33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2800" i="1">
                                                <a:latin typeface="Cambria Math" panose="02040503050406030204" pitchFamily="18" charset="0"/>
                                              </a:rPr>
                                              <m:t>𝑍</m:t>
                                            </m:r>
                                          </m:e>
                                          <m:sub>
                                            <m:r>
                                              <a:rPr lang="it-IT" sz="280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it-IT" sz="2800" i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</m:d>
                                  </m:e>
                                </m:d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5" name="Rettango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530" y="3641867"/>
                <a:ext cx="9251059" cy="1974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492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zione Fotogrammetria">
  <a:themeElements>
    <a:clrScheme name="Personalizzato 2">
      <a:dk1>
        <a:srgbClr val="FFFFFF"/>
      </a:dk1>
      <a:lt1>
        <a:srgbClr val="808080"/>
      </a:lt1>
      <a:dk2>
        <a:srgbClr val="FFFFFF"/>
      </a:dk2>
      <a:lt2>
        <a:srgbClr val="80808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ezione Fotogrammetr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zione Fotogrammetr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e Fotogrammetr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e Fotogrammetr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E37ABCAFE571448E8A6B26AA95BA32" ma:contentTypeVersion="11" ma:contentTypeDescription="Creare un nuovo documento." ma:contentTypeScope="" ma:versionID="19a8ba31a613f85ca171eb37b74552ce">
  <xsd:schema xmlns:xsd="http://www.w3.org/2001/XMLSchema" xmlns:xs="http://www.w3.org/2001/XMLSchema" xmlns:p="http://schemas.microsoft.com/office/2006/metadata/properties" xmlns:ns3="7ce7893a-4285-49ca-866e-e41d83f0d646" xmlns:ns4="52ba741d-2b8d-4097-8725-79d15625e3f2" targetNamespace="http://schemas.microsoft.com/office/2006/metadata/properties" ma:root="true" ma:fieldsID="6ee29b40b2c07c1558ff8acae57c8f17" ns3:_="" ns4:_="">
    <xsd:import namespace="7ce7893a-4285-49ca-866e-e41d83f0d646"/>
    <xsd:import namespace="52ba741d-2b8d-4097-8725-79d15625e3f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e7893a-4285-49ca-866e-e41d83f0d6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a741d-2b8d-4097-8725-79d15625e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C5532-7C80-4BB7-9E55-9A78A1ADAA7E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ce7893a-4285-49ca-866e-e41d83f0d646"/>
    <ds:schemaRef ds:uri="http://purl.org/dc/elements/1.1/"/>
    <ds:schemaRef ds:uri="http://purl.org/dc/terms/"/>
    <ds:schemaRef ds:uri="http://schemas.microsoft.com/office/infopath/2007/PartnerControls"/>
    <ds:schemaRef ds:uri="52ba741d-2b8d-4097-8725-79d15625e3f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F6AA80-5A6B-4532-A7E7-129371647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e7893a-4285-49ca-866e-e41d83f0d646"/>
    <ds:schemaRef ds:uri="52ba741d-2b8d-4097-8725-79d15625e3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A13D56-F654-4827-810E-C00192F7F5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512</Words>
  <Application>Microsoft Office PowerPoint</Application>
  <PresentationFormat>Presentazione su schermo (4:3)</PresentationFormat>
  <Paragraphs>132</Paragraphs>
  <Slides>22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Symbol</vt:lpstr>
      <vt:lpstr>Wingdings</vt:lpstr>
      <vt:lpstr>Lezione Fotogrammetria</vt:lpstr>
      <vt:lpstr>AutoCAD</vt:lpstr>
      <vt:lpstr>Presentazione standard di PowerPoint</vt:lpstr>
      <vt:lpstr>EQUAZIONI DI COLLINEARITA’</vt:lpstr>
      <vt:lpstr>EQUAZIONI DI COLLINEARITA’</vt:lpstr>
      <vt:lpstr>EQUAZIONI DI COLLINEARITA’</vt:lpstr>
      <vt:lpstr>EQUAZIONI DI COLLINEARITA’</vt:lpstr>
      <vt:lpstr>EQUAZIONI DI COLLINEARITA’</vt:lpstr>
      <vt:lpstr>EQUAZIONI DI COLLINEARITA’</vt:lpstr>
      <vt:lpstr>EQUAZIONI DI COLLINEARITA’</vt:lpstr>
      <vt:lpstr>EQUAZIONI DI COLLINEARITA’</vt:lpstr>
      <vt:lpstr>EQUAZIONI DI COLLINEARITA’</vt:lpstr>
      <vt:lpstr>PROIEZIONE DI UN PIANO</vt:lpstr>
      <vt:lpstr>PROIEZIONE DI UN PIANO</vt:lpstr>
      <vt:lpstr>PROIEZIONE DI UN PIANO</vt:lpstr>
      <vt:lpstr>PROIEZIONE DI UN PIANO</vt:lpstr>
      <vt:lpstr>PROIEZIONE DI UN PIANO</vt:lpstr>
      <vt:lpstr>PROIEZIONE DI UN PIANO</vt:lpstr>
      <vt:lpstr>IL CASO NORMALE DI FOTORESTITUZIONE</vt:lpstr>
      <vt:lpstr>IL CASO NORMALE DI FOTORESTITUZIONE</vt:lpstr>
      <vt:lpstr>IL CASO NORMALE DI FOTORESTITUZIONE</vt:lpstr>
      <vt:lpstr>PROPAGAZIONE DELLA VARIANZA</vt:lpstr>
      <vt:lpstr>PROPAGAZIONE DELLA VARIANZA</vt:lpstr>
      <vt:lpstr>PROPAGAZIONE DELLA VARIANZA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Riccardo Roncella</dc:creator>
  <cp:lastModifiedBy>Reviewer</cp:lastModifiedBy>
  <cp:revision>111</cp:revision>
  <dcterms:created xsi:type="dcterms:W3CDTF">2004-11-30T15:04:59Z</dcterms:created>
  <dcterms:modified xsi:type="dcterms:W3CDTF">2019-10-15T17:04:30Z</dcterms:modified>
</cp:coreProperties>
</file>