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webp"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3" r:id="rId4"/>
  </p:sldMasterIdLst>
  <p:notesMasterIdLst>
    <p:notesMasterId r:id="rId37"/>
  </p:notesMasterIdLst>
  <p:handoutMasterIdLst>
    <p:handoutMasterId r:id="rId38"/>
  </p:handoutMasterIdLst>
  <p:sldIdLst>
    <p:sldId id="258"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7" r:id="rId18"/>
    <p:sldId id="278" r:id="rId19"/>
    <p:sldId id="279" r:id="rId20"/>
    <p:sldId id="280" r:id="rId21"/>
    <p:sldId id="281" r:id="rId22"/>
    <p:sldId id="283" r:id="rId23"/>
    <p:sldId id="284" r:id="rId24"/>
    <p:sldId id="285" r:id="rId25"/>
    <p:sldId id="293" r:id="rId26"/>
    <p:sldId id="286" r:id="rId27"/>
    <p:sldId id="287" r:id="rId28"/>
    <p:sldId id="288" r:id="rId29"/>
    <p:sldId id="291" r:id="rId30"/>
    <p:sldId id="298" r:id="rId31"/>
    <p:sldId id="299" r:id="rId32"/>
    <p:sldId id="297" r:id="rId33"/>
    <p:sldId id="294" r:id="rId34"/>
    <p:sldId id="263" r:id="rId35"/>
    <p:sldId id="296" r:id="rId36"/>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8" autoAdjust="0"/>
    <p:restoredTop sz="94640" autoAdjust="0"/>
  </p:normalViewPr>
  <p:slideViewPr>
    <p:cSldViewPr>
      <p:cViewPr varScale="1">
        <p:scale>
          <a:sx n="119" d="100"/>
          <a:sy n="119" d="100"/>
        </p:scale>
        <p:origin x="152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7" Type="http://schemas.openxmlformats.org/officeDocument/2006/relationships/slide" Target="slides/slide32.xml"/><Relationship Id="rId2" Type="http://schemas.openxmlformats.org/officeDocument/2006/relationships/slide" Target="slides/slide27.xml"/><Relationship Id="rId1" Type="http://schemas.openxmlformats.org/officeDocument/2006/relationships/slide" Target="slides/slide2.xml"/><Relationship Id="rId6" Type="http://schemas.openxmlformats.org/officeDocument/2006/relationships/slide" Target="slides/slide31.xml"/><Relationship Id="rId5" Type="http://schemas.openxmlformats.org/officeDocument/2006/relationships/slide" Target="slides/slide30.xml"/><Relationship Id="rId4"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r>
              <a:rPr lang="it-IT"/>
              <a:t>CLOSE-RANGE PHOTGRAMMETRY AND MULTIPLE VIEW GEOMETRY</a:t>
            </a:r>
          </a:p>
        </p:txBody>
      </p:sp>
      <p:sp>
        <p:nvSpPr>
          <p:cNvPr id="18329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330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330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20000"/>
              </a:spcBef>
              <a:buClr>
                <a:srgbClr val="FF6600"/>
              </a:buClr>
              <a:defRPr sz="1300">
                <a:solidFill>
                  <a:schemeClr val="tx2"/>
                </a:solidFill>
              </a:defRPr>
            </a:lvl1pPr>
          </a:lstStyle>
          <a:p>
            <a:pPr>
              <a:defRPr/>
            </a:pPr>
            <a:fld id="{7C2598E1-741C-4405-AB32-66C3D975F9B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r>
              <a:rPr lang="it-IT"/>
              <a:t>CLOSE-RANGE PHOTGRAMMETRY AND MULTIPLE VIEW GEOMETRY</a:t>
            </a:r>
          </a:p>
        </p:txBody>
      </p:sp>
      <p:sp>
        <p:nvSpPr>
          <p:cNvPr id="1812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812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12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20000"/>
              </a:spcBef>
              <a:buClr>
                <a:srgbClr val="FF6600"/>
              </a:buClr>
              <a:defRPr sz="1300">
                <a:solidFill>
                  <a:schemeClr val="tx2"/>
                </a:solidFill>
              </a:defRPr>
            </a:lvl1pPr>
          </a:lstStyle>
          <a:p>
            <a:pPr>
              <a:defRPr/>
            </a:pPr>
            <a:fld id="{8BA94AFD-8B54-47DD-B9DC-C9EA2414B7C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r>
              <a:rPr lang="it-IT" altLang="it-IT" sz="1300" smtClean="0">
                <a:solidFill>
                  <a:schemeClr val="tx2"/>
                </a:solidFill>
              </a:rPr>
              <a:t>CLOSE-RANGE PHOTGRAMMETRY AND MULTIPLE VIEW GEOMETRY</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fld id="{455C4119-5D71-4113-B7BC-1CA3E7082243}" type="slidenum">
              <a:rPr lang="it-IT" altLang="it-IT" sz="1300" smtClean="0">
                <a:solidFill>
                  <a:schemeClr val="tx2"/>
                </a:solidFill>
              </a:rPr>
              <a:pPr>
                <a:spcBef>
                  <a:spcPct val="20000"/>
                </a:spcBef>
              </a:pPr>
              <a:t>0</a:t>
            </a:fld>
            <a:endParaRPr lang="it-IT" altLang="it-IT" sz="1300" smtClean="0">
              <a:solidFill>
                <a:schemeClr val="tx2"/>
              </a:solidFill>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FA1C59E-0B12-400E-B361-4A035388E9D6}" type="slidenum">
              <a:rPr lang="it-IT" smtClean="0"/>
              <a:t>21</a:t>
            </a:fld>
            <a:endParaRPr lang="it-IT"/>
          </a:p>
        </p:txBody>
      </p:sp>
    </p:spTree>
    <p:extLst>
      <p:ext uri="{BB962C8B-B14F-4D97-AF65-F5344CB8AC3E}">
        <p14:creationId xmlns:p14="http://schemas.microsoft.com/office/powerpoint/2010/main" val="344204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22852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7950" y="690563"/>
            <a:ext cx="8928100" cy="5691187"/>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27231BDF-9BA5-41C6-B84B-4D3E9A2AA4A7}" type="slidenum">
              <a:rPr lang="it-IT" altLang="it-IT"/>
              <a:pPr>
                <a:defRPr/>
              </a:pPr>
              <a:t>‹N›</a:t>
            </a:fld>
            <a:endParaRPr lang="it-IT" altLang="it-IT"/>
          </a:p>
        </p:txBody>
      </p:sp>
    </p:spTree>
    <p:extLst>
      <p:ext uri="{BB962C8B-B14F-4D97-AF65-F5344CB8AC3E}">
        <p14:creationId xmlns:p14="http://schemas.microsoft.com/office/powerpoint/2010/main" val="215816017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04025" y="44450"/>
            <a:ext cx="2232025" cy="63373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7950" y="44450"/>
            <a:ext cx="6543675" cy="63373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D52A3561-F8E7-44F9-8EB2-8A16FFCF7459}" type="slidenum">
              <a:rPr lang="it-IT" altLang="it-IT"/>
              <a:pPr>
                <a:defRPr/>
              </a:pPr>
              <a:t>‹N›</a:t>
            </a:fld>
            <a:endParaRPr lang="it-IT" altLang="it-IT"/>
          </a:p>
        </p:txBody>
      </p:sp>
    </p:spTree>
    <p:extLst>
      <p:ext uri="{BB962C8B-B14F-4D97-AF65-F5344CB8AC3E}">
        <p14:creationId xmlns:p14="http://schemas.microsoft.com/office/powerpoint/2010/main" val="363176949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0795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ln/>
        </p:spPr>
        <p:txBody>
          <a:bodyPr/>
          <a:lstStyle>
            <a:lvl1pPr>
              <a:defRPr/>
            </a:lvl1pPr>
          </a:lstStyle>
          <a:p>
            <a:fld id="{E3F64F2B-2837-470C-B1C9-5A4BC6107C50}" type="slidenum">
              <a:rPr lang="it-IT" altLang="it-IT"/>
              <a:pPr/>
              <a:t>‹N›</a:t>
            </a:fld>
            <a:endParaRPr lang="it-IT" altLang="it-IT"/>
          </a:p>
        </p:txBody>
      </p:sp>
    </p:spTree>
    <p:extLst>
      <p:ext uri="{BB962C8B-B14F-4D97-AF65-F5344CB8AC3E}">
        <p14:creationId xmlns:p14="http://schemas.microsoft.com/office/powerpoint/2010/main" val="339889407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07950" y="690563"/>
            <a:ext cx="8928100" cy="5691187"/>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9978F734-7D18-465F-859D-5F2E2BE7680D}" type="slidenum">
              <a:rPr lang="it-IT" altLang="it-IT"/>
              <a:pPr>
                <a:defRPr/>
              </a:pPr>
              <a:t>‹N›</a:t>
            </a:fld>
            <a:endParaRPr lang="it-IT" altLang="it-IT"/>
          </a:p>
        </p:txBody>
      </p:sp>
    </p:spTree>
    <p:extLst>
      <p:ext uri="{BB962C8B-B14F-4D97-AF65-F5344CB8AC3E}">
        <p14:creationId xmlns:p14="http://schemas.microsoft.com/office/powerpoint/2010/main" val="11743804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4BD854D7-3636-4907-8A86-686981CA39F4}" type="slidenum">
              <a:rPr lang="it-IT" altLang="it-IT"/>
              <a:pPr>
                <a:defRPr/>
              </a:pPr>
              <a:t>‹N›</a:t>
            </a:fld>
            <a:endParaRPr lang="it-IT" altLang="it-IT"/>
          </a:p>
        </p:txBody>
      </p:sp>
    </p:spTree>
    <p:extLst>
      <p:ext uri="{BB962C8B-B14F-4D97-AF65-F5344CB8AC3E}">
        <p14:creationId xmlns:p14="http://schemas.microsoft.com/office/powerpoint/2010/main" val="45488845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7950" y="690563"/>
            <a:ext cx="4387850" cy="5691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0563"/>
            <a:ext cx="4387850" cy="5691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4C8DF660-9A32-458B-B738-CCD0B034A11F}" type="slidenum">
              <a:rPr lang="it-IT" altLang="it-IT"/>
              <a:pPr>
                <a:defRPr/>
              </a:pPr>
              <a:t>‹N›</a:t>
            </a:fld>
            <a:endParaRPr lang="it-IT" altLang="it-IT"/>
          </a:p>
        </p:txBody>
      </p:sp>
    </p:spTree>
    <p:extLst>
      <p:ext uri="{BB962C8B-B14F-4D97-AF65-F5344CB8AC3E}">
        <p14:creationId xmlns:p14="http://schemas.microsoft.com/office/powerpoint/2010/main" val="55914432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9B5D0C93-AFF9-48A6-942C-1483146AC808}" type="slidenum">
              <a:rPr lang="it-IT" altLang="it-IT"/>
              <a:pPr>
                <a:defRPr/>
              </a:pPr>
              <a:t>‹N›</a:t>
            </a:fld>
            <a:endParaRPr lang="it-IT" altLang="it-IT"/>
          </a:p>
        </p:txBody>
      </p:sp>
    </p:spTree>
    <p:extLst>
      <p:ext uri="{BB962C8B-B14F-4D97-AF65-F5344CB8AC3E}">
        <p14:creationId xmlns:p14="http://schemas.microsoft.com/office/powerpoint/2010/main" val="299443125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D1733C80-69B9-4BDB-A490-6EB46D9278D3}" type="slidenum">
              <a:rPr lang="it-IT" altLang="it-IT"/>
              <a:pPr>
                <a:defRPr/>
              </a:pPr>
              <a:t>‹N›</a:t>
            </a:fld>
            <a:endParaRPr lang="it-IT" altLang="it-IT"/>
          </a:p>
        </p:txBody>
      </p:sp>
    </p:spTree>
    <p:extLst>
      <p:ext uri="{BB962C8B-B14F-4D97-AF65-F5344CB8AC3E}">
        <p14:creationId xmlns:p14="http://schemas.microsoft.com/office/powerpoint/2010/main" val="263923506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ADE14A7B-58EB-4CE8-9289-D2172CCA7167}" type="slidenum">
              <a:rPr lang="it-IT" altLang="it-IT"/>
              <a:pPr>
                <a:defRPr/>
              </a:pPr>
              <a:t>‹N›</a:t>
            </a:fld>
            <a:endParaRPr lang="it-IT" altLang="it-IT"/>
          </a:p>
        </p:txBody>
      </p:sp>
    </p:spTree>
    <p:extLst>
      <p:ext uri="{BB962C8B-B14F-4D97-AF65-F5344CB8AC3E}">
        <p14:creationId xmlns:p14="http://schemas.microsoft.com/office/powerpoint/2010/main" val="334579238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27DE3243-1CEB-4E39-A87D-407EA6CABC4F}" type="slidenum">
              <a:rPr lang="it-IT" altLang="it-IT"/>
              <a:pPr>
                <a:defRPr/>
              </a:pPr>
              <a:t>‹N›</a:t>
            </a:fld>
            <a:endParaRPr lang="it-IT" altLang="it-IT"/>
          </a:p>
        </p:txBody>
      </p:sp>
    </p:spTree>
    <p:extLst>
      <p:ext uri="{BB962C8B-B14F-4D97-AF65-F5344CB8AC3E}">
        <p14:creationId xmlns:p14="http://schemas.microsoft.com/office/powerpoint/2010/main" val="405580831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B85903CD-9C39-44F2-A405-079982217BAD}" type="slidenum">
              <a:rPr lang="it-IT" altLang="it-IT"/>
              <a:pPr>
                <a:defRPr/>
              </a:pPr>
              <a:t>‹N›</a:t>
            </a:fld>
            <a:endParaRPr lang="it-IT" altLang="it-IT"/>
          </a:p>
        </p:txBody>
      </p:sp>
    </p:spTree>
    <p:extLst>
      <p:ext uri="{BB962C8B-B14F-4D97-AF65-F5344CB8AC3E}">
        <p14:creationId xmlns:p14="http://schemas.microsoft.com/office/powerpoint/2010/main" val="325917542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tangolo 5"/>
          <p:cNvSpPr/>
          <p:nvPr userDrawn="1"/>
        </p:nvSpPr>
        <p:spPr>
          <a:xfrm>
            <a:off x="0" y="6308725"/>
            <a:ext cx="9144000" cy="549275"/>
          </a:xfrm>
          <a:prstGeom prst="rect">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7" name="Picture 6" descr="Logo_bianc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6313488"/>
            <a:ext cx="546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CasellaDiTesto 7"/>
          <p:cNvSpPr txBox="1">
            <a:spLocks noChangeArrowheads="1"/>
          </p:cNvSpPr>
          <p:nvPr userDrawn="1"/>
        </p:nvSpPr>
        <p:spPr bwMode="auto">
          <a:xfrm>
            <a:off x="931863" y="6353175"/>
            <a:ext cx="7600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800" b="1">
                <a:solidFill>
                  <a:schemeClr val="bg1"/>
                </a:solidFill>
              </a:rPr>
              <a:t>UNIVERSITA’ DEGLI STUDI DI PARMA – DIPARTIMENTO DI INGEGNERIA E ARCHITETTURA </a:t>
            </a:r>
          </a:p>
          <a:p>
            <a:r>
              <a:rPr lang="it-IT" altLang="it-IT" sz="800" b="1">
                <a:solidFill>
                  <a:schemeClr val="bg1"/>
                </a:solidFill>
              </a:rPr>
              <a:t>CORSO DI FOTOGRAMMETRIA E TELERILEVAMENTO – LAUREA MAGISTRALE IN INGEGNERIA PER L’AMBIENTE E IL TERRITORIO</a:t>
            </a:r>
          </a:p>
          <a:p>
            <a:r>
              <a:rPr lang="it-IT" altLang="it-IT" sz="800" b="1">
                <a:solidFill>
                  <a:schemeClr val="bg1"/>
                </a:solidFill>
              </a:rPr>
              <a:t>Prof.  Riccardo Roncella</a:t>
            </a:r>
          </a:p>
        </p:txBody>
      </p:sp>
      <p:sp>
        <p:nvSpPr>
          <p:cNvPr id="9" name="Rettangolo 8"/>
          <p:cNvSpPr/>
          <p:nvPr userDrawn="1"/>
        </p:nvSpPr>
        <p:spPr>
          <a:xfrm>
            <a:off x="0" y="0"/>
            <a:ext cx="9144000" cy="692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5pPr>
      <a:lvl6pPr marL="4572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6pPr>
      <a:lvl7pPr marL="9144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7pPr>
      <a:lvl8pPr marL="13716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8pPr>
      <a:lvl9pPr marL="18288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wmf"/><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6.wmf"/><Relationship Id="rId3" Type="http://schemas.openxmlformats.org/officeDocument/2006/relationships/oleObject" Target="../embeddings/oleObject2.bin"/><Relationship Id="rId7" Type="http://schemas.openxmlformats.org/officeDocument/2006/relationships/image" Target="../media/image29.png"/><Relationship Id="rId12" Type="http://schemas.openxmlformats.org/officeDocument/2006/relationships/oleObject" Target="../embeddings/oleObject6.bin"/><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23.wmf"/><Relationship Id="rId11" Type="http://schemas.openxmlformats.org/officeDocument/2006/relationships/image" Target="../media/image25.wmf"/><Relationship Id="rId5" Type="http://schemas.openxmlformats.org/officeDocument/2006/relationships/oleObject" Target="../embeddings/oleObject3.bin"/><Relationship Id="rId15" Type="http://schemas.openxmlformats.org/officeDocument/2006/relationships/image" Target="../media/image27.wmf"/><Relationship Id="rId10" Type="http://schemas.openxmlformats.org/officeDocument/2006/relationships/oleObject" Target="../embeddings/oleObject5.bin"/><Relationship Id="rId4" Type="http://schemas.openxmlformats.org/officeDocument/2006/relationships/image" Target="../media/image22.wmf"/><Relationship Id="rId9" Type="http://schemas.openxmlformats.org/officeDocument/2006/relationships/image" Target="../media/image24.wmf"/><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6.png"/><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33.wmf"/><Relationship Id="rId10" Type="http://schemas.openxmlformats.org/officeDocument/2006/relationships/image" Target="../media/image23.png"/><Relationship Id="rId4" Type="http://schemas.openxmlformats.org/officeDocument/2006/relationships/oleObject" Target="../embeddings/oleObject9.bin"/><Relationship Id="rId9" Type="http://schemas.openxmlformats.org/officeDocument/2006/relationships/image" Target="../media/image35.wmf"/></Relationships>
</file>

<file path=ppt/slides/_rels/slide2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17.bin"/><Relationship Id="rId18" Type="http://schemas.openxmlformats.org/officeDocument/2006/relationships/image" Target="../media/image44.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41.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4.vml"/><Relationship Id="rId6" Type="http://schemas.openxmlformats.org/officeDocument/2006/relationships/image" Target="../media/image38.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40.wmf"/><Relationship Id="rId19" Type="http://schemas.openxmlformats.org/officeDocument/2006/relationships/oleObject" Target="../embeddings/oleObject20.bin"/><Relationship Id="rId4" Type="http://schemas.openxmlformats.org/officeDocument/2006/relationships/image" Target="../media/image37.wmf"/><Relationship Id="rId9" Type="http://schemas.openxmlformats.org/officeDocument/2006/relationships/oleObject" Target="../embeddings/oleObject15.bin"/><Relationship Id="rId1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webp"/><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838200" y="423545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6600"/>
              </a:buClr>
            </a:pPr>
            <a:endParaRPr lang="it-IT" altLang="it-IT" sz="2100">
              <a:solidFill>
                <a:schemeClr val="tx2"/>
              </a:solidFill>
            </a:endParaRPr>
          </a:p>
        </p:txBody>
      </p:sp>
      <p:sp>
        <p:nvSpPr>
          <p:cNvPr id="218119" name="Text Box 7"/>
          <p:cNvSpPr txBox="1">
            <a:spLocks noChangeArrowheads="1"/>
          </p:cNvSpPr>
          <p:nvPr/>
        </p:nvSpPr>
        <p:spPr bwMode="auto">
          <a:xfrm>
            <a:off x="468313" y="4181475"/>
            <a:ext cx="8153400" cy="954107"/>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800" b="1" dirty="0" smtClean="0">
                <a:solidFill>
                  <a:schemeClr val="tx2"/>
                </a:solidFill>
                <a:effectLst>
                  <a:outerShdw blurRad="38100" dist="38100" dir="2700000" algn="tl">
                    <a:srgbClr val="000000"/>
                  </a:outerShdw>
                </a:effectLst>
                <a:latin typeface="Arial" charset="0"/>
              </a:rPr>
              <a:t>I DATI IN FOTOGRAMMETRIA E TELERILEVAMENTO</a:t>
            </a:r>
            <a:endParaRPr lang="it-IT" sz="2800" b="1" dirty="0">
              <a:solidFill>
                <a:schemeClr val="tx2"/>
              </a:solidFill>
              <a:effectLst>
                <a:outerShdw blurRad="38100" dist="38100" dir="2700000" algn="tl">
                  <a:srgbClr val="000000"/>
                </a:outerShdw>
              </a:effectLst>
              <a:latin typeface="Arial" charset="0"/>
            </a:endParaRPr>
          </a:p>
        </p:txBody>
      </p:sp>
      <p:sp>
        <p:nvSpPr>
          <p:cNvPr id="4" name="Text Box 7"/>
          <p:cNvSpPr txBox="1">
            <a:spLocks noChangeArrowheads="1"/>
          </p:cNvSpPr>
          <p:nvPr/>
        </p:nvSpPr>
        <p:spPr bwMode="auto">
          <a:xfrm>
            <a:off x="381000" y="2205038"/>
            <a:ext cx="8153400" cy="1370012"/>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800" b="1" dirty="0">
                <a:solidFill>
                  <a:schemeClr val="tx2"/>
                </a:solidFill>
                <a:effectLst>
                  <a:outerShdw blurRad="38100" dist="38100" dir="2700000" algn="tl">
                    <a:srgbClr val="000000"/>
                  </a:outerShdw>
                </a:effectLst>
                <a:latin typeface="Arial" charset="0"/>
              </a:rPr>
              <a:t>CORSO DI FOTOGRAMMETRIA E TELERILEVAMENTO</a:t>
            </a:r>
          </a:p>
          <a:p>
            <a:pPr algn="ctr" eaLnBrk="1" hangingPunct="1">
              <a:spcBef>
                <a:spcPct val="50000"/>
              </a:spcBef>
              <a:buClr>
                <a:srgbClr val="FF6600"/>
              </a:buClr>
              <a:defRPr/>
            </a:pPr>
            <a:r>
              <a:rPr lang="it-IT" b="1" dirty="0">
                <a:solidFill>
                  <a:schemeClr val="tx2"/>
                </a:solidFill>
                <a:effectLst>
                  <a:outerShdw blurRad="38100" dist="38100" dir="2700000" algn="tl">
                    <a:srgbClr val="000000"/>
                  </a:outerShdw>
                </a:effectLst>
                <a:latin typeface="Arial" charset="0"/>
              </a:rPr>
              <a:t>Prof. Riccardo </a:t>
            </a:r>
            <a:r>
              <a:rPr lang="it-IT" b="1" dirty="0" err="1">
                <a:solidFill>
                  <a:schemeClr val="tx2"/>
                </a:solidFill>
                <a:effectLst>
                  <a:outerShdw blurRad="38100" dist="38100" dir="2700000" algn="tl">
                    <a:srgbClr val="000000"/>
                  </a:outerShdw>
                </a:effectLst>
                <a:latin typeface="Arial" charset="0"/>
              </a:rPr>
              <a:t>Roncella</a:t>
            </a:r>
            <a:endParaRPr lang="it-IT" b="1" dirty="0">
              <a:solidFill>
                <a:schemeClr val="tx2"/>
              </a:solidFill>
              <a:effectLst>
                <a:outerShdw blurRad="38100" dist="38100" dir="2700000" algn="tl">
                  <a:srgbClr val="000000"/>
                </a:outerShdw>
              </a:effectLst>
              <a:latin typeface="Arial"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B95952-7F97-4F59-A87D-12C86B2D1F56}" type="slidenum">
              <a:rPr lang="it-IT" altLang="it-IT"/>
              <a:pPr eaLnBrk="1" hangingPunct="1"/>
              <a:t>9</a:t>
            </a:fld>
            <a:endParaRPr lang="it-IT" altLang="it-IT"/>
          </a:p>
        </p:txBody>
      </p:sp>
      <p:sp>
        <p:nvSpPr>
          <p:cNvPr id="557058" name="Rectangle 2"/>
          <p:cNvSpPr>
            <a:spLocks noGrp="1" noChangeArrowheads="1"/>
          </p:cNvSpPr>
          <p:nvPr>
            <p:ph type="title"/>
          </p:nvPr>
        </p:nvSpPr>
        <p:spPr/>
        <p:txBody>
          <a:bodyPr/>
          <a:lstStyle/>
          <a:p>
            <a:pPr eaLnBrk="1" hangingPunct="1">
              <a:defRPr/>
            </a:pPr>
            <a:r>
              <a:rPr lang="it-IT" smtClean="0"/>
              <a:t>FORMATO DI MEMORIZZAZIONE</a:t>
            </a:r>
          </a:p>
        </p:txBody>
      </p:sp>
      <p:sp>
        <p:nvSpPr>
          <p:cNvPr id="557059" name="Rectangle 3"/>
          <p:cNvSpPr>
            <a:spLocks noGrp="1" noChangeArrowheads="1"/>
          </p:cNvSpPr>
          <p:nvPr>
            <p:ph type="body" sz="half" idx="1"/>
          </p:nvPr>
        </p:nvSpPr>
        <p:spPr>
          <a:xfrm>
            <a:off x="107950" y="690563"/>
            <a:ext cx="8785225" cy="5546725"/>
          </a:xfrm>
        </p:spPr>
        <p:txBody>
          <a:bodyPr/>
          <a:lstStyle/>
          <a:p>
            <a:pPr marL="0" indent="361950" algn="ctr" eaLnBrk="1" hangingPunct="1">
              <a:buFont typeface="Wingdings" panose="05000000000000000000" pitchFamily="2" charset="2"/>
              <a:buNone/>
              <a:defRPr/>
            </a:pPr>
            <a:r>
              <a:rPr lang="it-IT" sz="1800" dirty="0" smtClean="0"/>
              <a:t>I formati di memorizzazione più comuni sono:</a:t>
            </a:r>
          </a:p>
          <a:p>
            <a:pPr marL="0" indent="361950" eaLnBrk="1" hangingPunct="1">
              <a:buFont typeface="Wingdings" panose="05000000000000000000" pitchFamily="2" charset="2"/>
              <a:buNone/>
              <a:defRPr/>
            </a:pPr>
            <a:r>
              <a:rPr lang="it-IT" sz="1800" dirty="0" smtClean="0">
                <a:solidFill>
                  <a:schemeClr val="folHlink"/>
                </a:solidFill>
              </a:rPr>
              <a:t>BMP</a:t>
            </a:r>
          </a:p>
          <a:p>
            <a:pPr marL="0" indent="361950" eaLnBrk="1" hangingPunct="1">
              <a:defRPr/>
            </a:pPr>
            <a:r>
              <a:rPr lang="it-IT" sz="1800" dirty="0" smtClean="0"/>
              <a:t>Formato non compresso</a:t>
            </a:r>
          </a:p>
          <a:p>
            <a:pPr marL="0" indent="361950" eaLnBrk="1" hangingPunct="1">
              <a:defRPr/>
            </a:pPr>
            <a:r>
              <a:rPr lang="it-IT" sz="1800" dirty="0" smtClean="0"/>
              <a:t>Codifica molto semplice a 4 - 8 -16 - 24 o 32 bit</a:t>
            </a:r>
          </a:p>
          <a:p>
            <a:pPr marL="0" indent="361950" eaLnBrk="1" hangingPunct="1">
              <a:buFont typeface="Wingdings" panose="05000000000000000000" pitchFamily="2" charset="2"/>
              <a:buNone/>
              <a:defRPr/>
            </a:pPr>
            <a:endParaRPr lang="it-IT" sz="1800" dirty="0" smtClean="0"/>
          </a:p>
          <a:p>
            <a:pPr marL="0" indent="361950" eaLnBrk="1" hangingPunct="1">
              <a:buFont typeface="Wingdings" panose="05000000000000000000" pitchFamily="2" charset="2"/>
              <a:buNone/>
              <a:defRPr/>
            </a:pPr>
            <a:r>
              <a:rPr lang="it-IT" sz="1800" dirty="0" smtClean="0">
                <a:solidFill>
                  <a:schemeClr val="folHlink"/>
                </a:solidFill>
              </a:rPr>
              <a:t>TIFF</a:t>
            </a:r>
          </a:p>
          <a:p>
            <a:pPr marL="0" indent="361950" eaLnBrk="1" hangingPunct="1">
              <a:defRPr/>
            </a:pPr>
            <a:r>
              <a:rPr lang="it-IT" sz="1800" dirty="0" smtClean="0"/>
              <a:t>Formato più diffuso</a:t>
            </a:r>
          </a:p>
          <a:p>
            <a:pPr marL="0" indent="361950" eaLnBrk="1" hangingPunct="1">
              <a:defRPr/>
            </a:pPr>
            <a:r>
              <a:rPr lang="it-IT" sz="1800" dirty="0" smtClean="0"/>
              <a:t>Ha una codifica più complessa e può immagazzinare anche immagini a 1 bit</a:t>
            </a:r>
          </a:p>
          <a:p>
            <a:pPr marL="0" indent="361950" eaLnBrk="1" hangingPunct="1">
              <a:defRPr/>
            </a:pPr>
            <a:r>
              <a:rPr lang="it-IT" sz="1800" dirty="0" smtClean="0"/>
              <a:t>Può essere non compresso o utilizzare algoritmi di compressione differente</a:t>
            </a:r>
          </a:p>
          <a:p>
            <a:pPr marL="0" indent="361950" eaLnBrk="1" hangingPunct="1">
              <a:buFont typeface="Wingdings" panose="05000000000000000000" pitchFamily="2" charset="2"/>
              <a:buNone/>
              <a:defRPr/>
            </a:pPr>
            <a:r>
              <a:rPr lang="it-IT" sz="1800" dirty="0" smtClean="0"/>
              <a:t>(LZW, ZIP, JPG, …)</a:t>
            </a:r>
          </a:p>
          <a:p>
            <a:pPr marL="0" indent="361950" eaLnBrk="1" hangingPunct="1">
              <a:defRPr/>
            </a:pPr>
            <a:r>
              <a:rPr lang="it-IT" sz="1800" dirty="0" smtClean="0"/>
              <a:t>Può memorizzare informazioni aggiuntive in un </a:t>
            </a:r>
            <a:r>
              <a:rPr lang="it-IT" sz="1800" dirty="0" err="1" smtClean="0"/>
              <a:t>header</a:t>
            </a:r>
            <a:endParaRPr lang="it-IT" sz="1800" dirty="0" smtClean="0"/>
          </a:p>
          <a:p>
            <a:pPr marL="0" indent="361950" eaLnBrk="1" hangingPunct="1">
              <a:buFont typeface="Wingdings" panose="05000000000000000000" pitchFamily="2" charset="2"/>
              <a:buNone/>
              <a:defRPr/>
            </a:pPr>
            <a:endParaRPr lang="it-IT" sz="1800" dirty="0" smtClean="0"/>
          </a:p>
          <a:p>
            <a:pPr marL="0" indent="361950" eaLnBrk="1" hangingPunct="1">
              <a:buFont typeface="Wingdings" panose="05000000000000000000" pitchFamily="2" charset="2"/>
              <a:buNone/>
              <a:defRPr/>
            </a:pPr>
            <a:r>
              <a:rPr lang="it-IT" sz="1800" dirty="0" smtClean="0">
                <a:solidFill>
                  <a:schemeClr val="folHlink"/>
                </a:solidFill>
              </a:rPr>
              <a:t>JPG</a:t>
            </a:r>
          </a:p>
          <a:p>
            <a:pPr marL="0" indent="361950" eaLnBrk="1" hangingPunct="1">
              <a:defRPr/>
            </a:pPr>
            <a:r>
              <a:rPr lang="it-IT" sz="1800" dirty="0" smtClean="0"/>
              <a:t>Formato compresso </a:t>
            </a:r>
            <a:r>
              <a:rPr lang="it-IT" sz="1800" u="sng" dirty="0" smtClean="0"/>
              <a:t>LOSSY</a:t>
            </a:r>
            <a:r>
              <a:rPr lang="it-IT" sz="1800" dirty="0" smtClean="0"/>
              <a:t> (diversi livelli di compressione)</a:t>
            </a:r>
            <a:endParaRPr lang="it-IT" sz="1800" u="sng" dirty="0" smtClean="0"/>
          </a:p>
          <a:p>
            <a:pPr marL="0" indent="361950" eaLnBrk="1" hangingPunct="1">
              <a:defRPr/>
            </a:pPr>
            <a:r>
              <a:rPr lang="it-IT" sz="1800" dirty="0" smtClean="0"/>
              <a:t>La codifica è sempre a 24 bit</a:t>
            </a:r>
          </a:p>
          <a:p>
            <a:pPr marL="0" indent="361950" eaLnBrk="1" hangingPunct="1">
              <a:defRPr/>
            </a:pPr>
            <a:r>
              <a:rPr lang="it-IT" sz="1800" dirty="0" smtClean="0"/>
              <a:t>E’ il formato più comune per la fotografia amatoriale</a:t>
            </a:r>
          </a:p>
          <a:p>
            <a:pPr marL="0" indent="361950" eaLnBrk="1" hangingPunct="1">
              <a:buFont typeface="Wingdings" panose="05000000000000000000" pitchFamily="2" charset="2"/>
              <a:buNone/>
              <a:defRPr/>
            </a:pPr>
            <a:endParaRPr lang="it-IT" sz="1800" dirty="0" smtClean="0"/>
          </a:p>
        </p:txBody>
      </p:sp>
    </p:spTree>
    <p:extLst>
      <p:ext uri="{BB962C8B-B14F-4D97-AF65-F5344CB8AC3E}">
        <p14:creationId xmlns:p14="http://schemas.microsoft.com/office/powerpoint/2010/main" val="64245163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0A9C8D-459D-4810-997B-37ED79594ADD}" type="slidenum">
              <a:rPr lang="it-IT" altLang="it-IT"/>
              <a:pPr eaLnBrk="1" hangingPunct="1"/>
              <a:t>10</a:t>
            </a:fld>
            <a:endParaRPr lang="it-IT" altLang="it-IT"/>
          </a:p>
        </p:txBody>
      </p:sp>
      <p:sp>
        <p:nvSpPr>
          <p:cNvPr id="558082" name="Rectangle 2"/>
          <p:cNvSpPr>
            <a:spLocks noGrp="1" noChangeArrowheads="1"/>
          </p:cNvSpPr>
          <p:nvPr>
            <p:ph type="title"/>
          </p:nvPr>
        </p:nvSpPr>
        <p:spPr/>
        <p:txBody>
          <a:bodyPr/>
          <a:lstStyle/>
          <a:p>
            <a:pPr eaLnBrk="1" hangingPunct="1">
              <a:defRPr/>
            </a:pPr>
            <a:r>
              <a:rPr lang="it-IT" smtClean="0"/>
              <a:t>TRASFORMAZIONE DELL’IMMAGINE DIGITALE</a:t>
            </a:r>
          </a:p>
        </p:txBody>
      </p:sp>
      <p:sp>
        <p:nvSpPr>
          <p:cNvPr id="558083" name="Rectangle 3"/>
          <p:cNvSpPr>
            <a:spLocks noGrp="1" noChangeArrowheads="1"/>
          </p:cNvSpPr>
          <p:nvPr>
            <p:ph type="body" sz="half" idx="1"/>
          </p:nvPr>
        </p:nvSpPr>
        <p:spPr>
          <a:xfrm>
            <a:off x="107950" y="690563"/>
            <a:ext cx="8785225" cy="5546725"/>
          </a:xfrm>
        </p:spPr>
        <p:txBody>
          <a:bodyPr/>
          <a:lstStyle/>
          <a:p>
            <a:pPr marL="0" indent="0" eaLnBrk="1" hangingPunct="1">
              <a:buFont typeface="Wingdings" panose="05000000000000000000" pitchFamily="2" charset="2"/>
              <a:buNone/>
              <a:defRPr/>
            </a:pPr>
            <a:r>
              <a:rPr lang="it-IT" sz="1800" dirty="0" smtClean="0"/>
              <a:t>Dal momento che le informazioni radiometriche e spaziali di un’immagine digitale sono memorizzate in una struttura dati estremamente efficiente è possibile effettuare delle trasformazioni del suo contenuto numerico in maniera abbastanza semplice.</a:t>
            </a:r>
          </a:p>
          <a:p>
            <a:pPr marL="0" indent="0" eaLnBrk="1" hangingPunct="1">
              <a:buFont typeface="Wingdings" panose="05000000000000000000" pitchFamily="2" charset="2"/>
              <a:buNone/>
              <a:defRPr/>
            </a:pPr>
            <a:r>
              <a:rPr lang="it-IT" sz="1800" dirty="0" smtClean="0"/>
              <a:t>Distinguiamo due tipi di trasformazione differenti:</a:t>
            </a:r>
          </a:p>
          <a:p>
            <a:pPr marL="0" indent="0" eaLnBrk="1" hangingPunct="1">
              <a:buFont typeface="Wingdings" panose="05000000000000000000" pitchFamily="2" charset="2"/>
              <a:buNone/>
              <a:defRPr/>
            </a:pPr>
            <a:endParaRPr lang="it-IT" sz="1800" dirty="0" smtClean="0"/>
          </a:p>
          <a:p>
            <a:pPr marL="0" indent="0" eaLnBrk="1" hangingPunct="1">
              <a:buFont typeface="Wingdings" panose="05000000000000000000" pitchFamily="2" charset="2"/>
              <a:buNone/>
              <a:defRPr/>
            </a:pPr>
            <a:r>
              <a:rPr lang="it-IT" sz="1800" dirty="0" smtClean="0">
                <a:solidFill>
                  <a:schemeClr val="folHlink"/>
                </a:solidFill>
              </a:rPr>
              <a:t>TRASFORMAZIONE RADIOMETRICA</a:t>
            </a:r>
            <a:r>
              <a:rPr lang="it-IT" sz="1800" dirty="0" smtClean="0"/>
              <a:t>: </a:t>
            </a:r>
          </a:p>
          <a:p>
            <a:pPr marL="0" indent="0" eaLnBrk="1" hangingPunct="1">
              <a:buFont typeface="Wingdings" panose="05000000000000000000" pitchFamily="2" charset="2"/>
              <a:buNone/>
              <a:defRPr/>
            </a:pPr>
            <a:r>
              <a:rPr lang="it-IT" sz="1800" dirty="0" smtClean="0"/>
              <a:t>Gli oggetti presenti nell’immagine non subiscono spostamenti o deformazioni, ma viene modificato il contenuto colorimetrico dell’immagine (aumento della luminosità o del contrasto, etc.)</a:t>
            </a:r>
          </a:p>
          <a:p>
            <a:pPr marL="0" indent="0" eaLnBrk="1" hangingPunct="1">
              <a:buFont typeface="Wingdings" panose="05000000000000000000" pitchFamily="2" charset="2"/>
              <a:buNone/>
              <a:defRPr/>
            </a:pPr>
            <a:endParaRPr lang="it-IT" sz="1800" dirty="0" smtClean="0"/>
          </a:p>
          <a:p>
            <a:pPr marL="0" indent="0" eaLnBrk="1" hangingPunct="1">
              <a:buFont typeface="Wingdings" panose="05000000000000000000" pitchFamily="2" charset="2"/>
              <a:buNone/>
              <a:defRPr/>
            </a:pPr>
            <a:r>
              <a:rPr lang="it-IT" sz="1800" dirty="0" smtClean="0">
                <a:solidFill>
                  <a:schemeClr val="folHlink"/>
                </a:solidFill>
              </a:rPr>
              <a:t>TRASFORMAZIONE GEOMETRICA</a:t>
            </a:r>
            <a:r>
              <a:rPr lang="it-IT" sz="1800" dirty="0" smtClean="0"/>
              <a:t>:</a:t>
            </a:r>
          </a:p>
          <a:p>
            <a:pPr marL="0" indent="0" eaLnBrk="1" hangingPunct="1">
              <a:buFont typeface="Wingdings" panose="05000000000000000000" pitchFamily="2" charset="2"/>
              <a:buNone/>
              <a:defRPr/>
            </a:pPr>
            <a:r>
              <a:rPr lang="it-IT" sz="1800" dirty="0" smtClean="0"/>
              <a:t>Gli oggetti presenti nell’immagine subiscono spostamenti e/o deformazioni ma, nel complesso, le informazioni di colore relativi ad essi non vengono modificate. In altre parole i valori radiometrici relativi ad un elemento vengono solamente spostati in una zona differente della matrice.</a:t>
            </a:r>
          </a:p>
        </p:txBody>
      </p:sp>
    </p:spTree>
    <p:extLst>
      <p:ext uri="{BB962C8B-B14F-4D97-AF65-F5344CB8AC3E}">
        <p14:creationId xmlns:p14="http://schemas.microsoft.com/office/powerpoint/2010/main" val="328645289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5B8532-A397-4C80-A0FA-F7130CBF7490}" type="slidenum">
              <a:rPr lang="it-IT" altLang="it-IT"/>
              <a:pPr eaLnBrk="1" hangingPunct="1"/>
              <a:t>11</a:t>
            </a:fld>
            <a:endParaRPr lang="it-IT" altLang="it-IT"/>
          </a:p>
        </p:txBody>
      </p:sp>
      <p:sp>
        <p:nvSpPr>
          <p:cNvPr id="559106" name="Rectangle 2"/>
          <p:cNvSpPr>
            <a:spLocks noGrp="1" noChangeArrowheads="1"/>
          </p:cNvSpPr>
          <p:nvPr>
            <p:ph type="title"/>
          </p:nvPr>
        </p:nvSpPr>
        <p:spPr/>
        <p:txBody>
          <a:bodyPr/>
          <a:lstStyle/>
          <a:p>
            <a:pPr eaLnBrk="1" hangingPunct="1">
              <a:defRPr/>
            </a:pPr>
            <a:r>
              <a:rPr lang="it-IT" smtClean="0"/>
              <a:t>TRASFORMAZIONI RADIOMETRICHE</a:t>
            </a:r>
          </a:p>
        </p:txBody>
      </p:sp>
      <p:sp>
        <p:nvSpPr>
          <p:cNvPr id="559107" name="Rectangle 3"/>
          <p:cNvSpPr>
            <a:spLocks noGrp="1" noChangeArrowheads="1"/>
          </p:cNvSpPr>
          <p:nvPr>
            <p:ph type="body" sz="half" idx="1"/>
          </p:nvPr>
        </p:nvSpPr>
        <p:spPr>
          <a:xfrm>
            <a:off x="107950" y="690563"/>
            <a:ext cx="8785225" cy="1514475"/>
          </a:xfrm>
        </p:spPr>
        <p:txBody>
          <a:bodyPr/>
          <a:lstStyle/>
          <a:p>
            <a:pPr marL="0" indent="0" eaLnBrk="1" hangingPunct="1">
              <a:buFont typeface="Wingdings" panose="05000000000000000000" pitchFamily="2" charset="2"/>
              <a:buNone/>
              <a:defRPr/>
            </a:pPr>
            <a:r>
              <a:rPr lang="it-IT" sz="1800" smtClean="0"/>
              <a:t>L’immagine digitale può essere schematizzata come una funzione f(x,y) a valori e a dominio discreto. In quest’ottica una trasformazione radiometrica può essere vista come una funzione g(f) che va a modificare i valori originari dell’immagine. Il risultato della trasformazione è la funzione composta g(f(x,y)).</a:t>
            </a:r>
          </a:p>
          <a:p>
            <a:pPr marL="0" indent="0" eaLnBrk="1" hangingPunct="1">
              <a:buFont typeface="Wingdings" panose="05000000000000000000" pitchFamily="2" charset="2"/>
              <a:buNone/>
              <a:defRPr/>
            </a:pPr>
            <a:r>
              <a:rPr lang="it-IT" sz="1800" smtClean="0"/>
              <a:t>Vediamo alcune semplici trasformazioni radiometriche:</a:t>
            </a:r>
          </a:p>
          <a:p>
            <a:pPr marL="0" indent="0" eaLnBrk="1" hangingPunct="1">
              <a:buFont typeface="Wingdings" panose="05000000000000000000" pitchFamily="2" charset="2"/>
              <a:buNone/>
              <a:defRPr/>
            </a:pPr>
            <a:endParaRPr lang="it-IT" sz="1800" smtClean="0"/>
          </a:p>
        </p:txBody>
      </p:sp>
      <p:sp>
        <p:nvSpPr>
          <p:cNvPr id="559108" name="Rectangle 4"/>
          <p:cNvSpPr>
            <a:spLocks noChangeArrowheads="1"/>
          </p:cNvSpPr>
          <p:nvPr/>
        </p:nvSpPr>
        <p:spPr bwMode="auto">
          <a:xfrm>
            <a:off x="107950" y="2349500"/>
            <a:ext cx="3168650" cy="1739900"/>
          </a:xfrm>
          <a:prstGeom prst="rect">
            <a:avLst/>
          </a:prstGeom>
          <a:noFill/>
          <a:ln w="9525">
            <a:noFill/>
            <a:miter lim="800000"/>
            <a:headEnd/>
            <a:tailEnd/>
          </a:ln>
          <a:effectLst/>
        </p:spPr>
        <p:txBody>
          <a:bodyPr lIns="90000" tIns="46800" rIns="90000" bIns="46800">
            <a:spAutoFit/>
          </a:bodyPr>
          <a:lstStyle/>
          <a:p>
            <a:pPr algn="l">
              <a:defRPr/>
            </a:pPr>
            <a:r>
              <a:rPr lang="it-IT" dirty="0">
                <a:solidFill>
                  <a:schemeClr val="folHlink"/>
                </a:solidFill>
                <a:effectLst>
                  <a:outerShdw blurRad="38100" dist="38100" dir="2700000" algn="tl">
                    <a:srgbClr val="000000"/>
                  </a:outerShdw>
                </a:effectLst>
                <a:latin typeface="Arial" charset="0"/>
              </a:rPr>
              <a:t>LUMINOSITA’:</a:t>
            </a:r>
          </a:p>
          <a:p>
            <a:pPr algn="l">
              <a:defRPr/>
            </a:pPr>
            <a:r>
              <a:rPr lang="it-IT" dirty="0">
                <a:effectLst>
                  <a:outerShdw blurRad="38100" dist="38100" dir="2700000" algn="tl">
                    <a:srgbClr val="000000"/>
                  </a:outerShdw>
                </a:effectLst>
                <a:latin typeface="Arial" charset="0"/>
              </a:rPr>
              <a:t>	g(</a:t>
            </a:r>
            <a:r>
              <a:rPr lang="it-IT" dirty="0" err="1">
                <a:effectLst>
                  <a:outerShdw blurRad="38100" dist="38100" dir="2700000" algn="tl">
                    <a:srgbClr val="000000"/>
                  </a:outerShdw>
                </a:effectLst>
                <a:latin typeface="Arial" charset="0"/>
              </a:rPr>
              <a:t>x,y</a:t>
            </a:r>
            <a:r>
              <a:rPr lang="it-IT" dirty="0">
                <a:effectLst>
                  <a:outerShdw blurRad="38100" dist="38100" dir="2700000" algn="tl">
                    <a:srgbClr val="000000"/>
                  </a:outerShdw>
                </a:effectLst>
                <a:latin typeface="Arial" charset="0"/>
              </a:rPr>
              <a:t>) = c + f(</a:t>
            </a:r>
            <a:r>
              <a:rPr lang="it-IT" dirty="0" err="1">
                <a:effectLst>
                  <a:outerShdw blurRad="38100" dist="38100" dir="2700000" algn="tl">
                    <a:srgbClr val="000000"/>
                  </a:outerShdw>
                </a:effectLst>
                <a:latin typeface="Arial" charset="0"/>
              </a:rPr>
              <a:t>x,y</a:t>
            </a:r>
            <a:r>
              <a:rPr lang="it-IT" dirty="0">
                <a:effectLst>
                  <a:outerShdw blurRad="38100" dist="38100" dir="2700000" algn="tl">
                    <a:srgbClr val="000000"/>
                  </a:outerShdw>
                </a:effectLst>
                <a:latin typeface="Arial" charset="0"/>
              </a:rPr>
              <a:t>)</a:t>
            </a:r>
          </a:p>
          <a:p>
            <a:pPr algn="l">
              <a:defRPr/>
            </a:pPr>
            <a:endParaRPr lang="it-IT" dirty="0">
              <a:effectLst>
                <a:outerShdw blurRad="38100" dist="38100" dir="2700000" algn="tl">
                  <a:srgbClr val="000000"/>
                </a:outerShdw>
              </a:effectLst>
              <a:latin typeface="Arial" charset="0"/>
            </a:endParaRPr>
          </a:p>
          <a:p>
            <a:pPr algn="l">
              <a:defRPr/>
            </a:pPr>
            <a:r>
              <a:rPr lang="it-IT" dirty="0">
                <a:solidFill>
                  <a:schemeClr val="folHlink"/>
                </a:solidFill>
                <a:effectLst>
                  <a:outerShdw blurRad="38100" dist="38100" dir="2700000" algn="tl">
                    <a:srgbClr val="000000"/>
                  </a:outerShdw>
                </a:effectLst>
                <a:latin typeface="Arial" charset="0"/>
              </a:rPr>
              <a:t>CONTRASTO:</a:t>
            </a:r>
          </a:p>
          <a:p>
            <a:pPr algn="l">
              <a:defRPr/>
            </a:pPr>
            <a:r>
              <a:rPr lang="it-IT" dirty="0">
                <a:effectLst>
                  <a:outerShdw blurRad="38100" dist="38100" dir="2700000" algn="tl">
                    <a:srgbClr val="000000"/>
                  </a:outerShdw>
                </a:effectLst>
                <a:latin typeface="Arial" charset="0"/>
              </a:rPr>
              <a:t>	g(</a:t>
            </a:r>
            <a:r>
              <a:rPr lang="it-IT" dirty="0" err="1">
                <a:effectLst>
                  <a:outerShdw blurRad="38100" dist="38100" dir="2700000" algn="tl">
                    <a:srgbClr val="000000"/>
                  </a:outerShdw>
                </a:effectLst>
                <a:latin typeface="Arial" charset="0"/>
              </a:rPr>
              <a:t>x,y</a:t>
            </a:r>
            <a:r>
              <a:rPr lang="it-IT" dirty="0">
                <a:effectLst>
                  <a:outerShdw blurRad="38100" dist="38100" dir="2700000" algn="tl">
                    <a:srgbClr val="000000"/>
                  </a:outerShdw>
                </a:effectLst>
                <a:latin typeface="Arial" charset="0"/>
              </a:rPr>
              <a:t>) = </a:t>
            </a:r>
            <a:r>
              <a:rPr lang="it-IT" dirty="0" err="1">
                <a:effectLst>
                  <a:outerShdw blurRad="38100" dist="38100" dir="2700000" algn="tl">
                    <a:srgbClr val="000000"/>
                  </a:outerShdw>
                </a:effectLst>
                <a:latin typeface="Symbol" pitchFamily="18" charset="2"/>
              </a:rPr>
              <a:t>l</a:t>
            </a:r>
            <a:r>
              <a:rPr lang="it-IT" dirty="0" err="1">
                <a:effectLst>
                  <a:outerShdw blurRad="38100" dist="38100" dir="2700000" algn="tl">
                    <a:srgbClr val="000000"/>
                  </a:outerShdw>
                </a:effectLst>
                <a:latin typeface="Arial" charset="0"/>
              </a:rPr>
              <a:t>f</a:t>
            </a:r>
            <a:r>
              <a:rPr lang="it-IT" dirty="0">
                <a:effectLst>
                  <a:outerShdw blurRad="38100" dist="38100" dir="2700000" algn="tl">
                    <a:srgbClr val="000000"/>
                  </a:outerShdw>
                </a:effectLst>
                <a:latin typeface="Arial" charset="0"/>
              </a:rPr>
              <a:t>(</a:t>
            </a:r>
            <a:r>
              <a:rPr lang="it-IT" dirty="0" err="1">
                <a:effectLst>
                  <a:outerShdw blurRad="38100" dist="38100" dir="2700000" algn="tl">
                    <a:srgbClr val="000000"/>
                  </a:outerShdw>
                </a:effectLst>
                <a:latin typeface="Arial" charset="0"/>
              </a:rPr>
              <a:t>x,y</a:t>
            </a:r>
            <a:r>
              <a:rPr lang="it-IT" dirty="0">
                <a:effectLst>
                  <a:outerShdw blurRad="38100" dist="38100" dir="2700000" algn="tl">
                    <a:srgbClr val="000000"/>
                  </a:outerShdw>
                </a:effectLst>
                <a:latin typeface="Arial" charset="0"/>
              </a:rPr>
              <a:t>)</a:t>
            </a:r>
          </a:p>
          <a:p>
            <a:pPr algn="l">
              <a:defRPr/>
            </a:pPr>
            <a:endParaRPr lang="it-IT" dirty="0">
              <a:effectLst>
                <a:outerShdw blurRad="38100" dist="38100" dir="2700000" algn="tl">
                  <a:srgbClr val="000000"/>
                </a:outerShdw>
              </a:effectLst>
              <a:latin typeface="Arial" charset="0"/>
            </a:endParaRPr>
          </a:p>
        </p:txBody>
      </p:sp>
      <p:sp>
        <p:nvSpPr>
          <p:cNvPr id="559109" name="Rectangle 5"/>
          <p:cNvSpPr>
            <a:spLocks noChangeArrowheads="1"/>
          </p:cNvSpPr>
          <p:nvPr/>
        </p:nvSpPr>
        <p:spPr bwMode="auto">
          <a:xfrm>
            <a:off x="4572000" y="2349500"/>
            <a:ext cx="4572000" cy="1465263"/>
          </a:xfrm>
          <a:prstGeom prst="rect">
            <a:avLst/>
          </a:prstGeom>
          <a:noFill/>
          <a:ln w="9525">
            <a:noFill/>
            <a:miter lim="800000"/>
            <a:headEnd/>
            <a:tailEnd/>
          </a:ln>
          <a:effectLst/>
        </p:spPr>
        <p:txBody>
          <a:bodyPr lIns="90000" tIns="46800" rIns="90000" bIns="46800">
            <a:spAutoFit/>
          </a:bodyPr>
          <a:lstStyle/>
          <a:p>
            <a:pPr algn="l">
              <a:defRPr/>
            </a:pPr>
            <a:r>
              <a:rPr lang="it-IT">
                <a:solidFill>
                  <a:schemeClr val="folHlink"/>
                </a:solidFill>
                <a:effectLst>
                  <a:outerShdw blurRad="38100" dist="38100" dir="2700000" algn="tl">
                    <a:srgbClr val="000000"/>
                  </a:outerShdw>
                </a:effectLst>
                <a:latin typeface="Arial" charset="0"/>
              </a:rPr>
              <a:t>CORREZIONE GAMMA:</a:t>
            </a:r>
          </a:p>
          <a:p>
            <a:pPr algn="l">
              <a:defRPr/>
            </a:pPr>
            <a:r>
              <a:rPr lang="it-IT">
                <a:solidFill>
                  <a:schemeClr val="folHlink"/>
                </a:solidFill>
                <a:effectLst>
                  <a:outerShdw blurRad="38100" dist="38100" dir="2700000" algn="tl">
                    <a:srgbClr val="000000"/>
                  </a:outerShdw>
                </a:effectLst>
                <a:latin typeface="Arial" charset="0"/>
              </a:rPr>
              <a:t>	</a:t>
            </a:r>
            <a:r>
              <a:rPr lang="it-IT">
                <a:effectLst>
                  <a:outerShdw blurRad="38100" dist="38100" dir="2700000" algn="tl">
                    <a:srgbClr val="000000"/>
                  </a:outerShdw>
                </a:effectLst>
                <a:latin typeface="Arial" charset="0"/>
              </a:rPr>
              <a:t>g(x,y) = f(x,y)</a:t>
            </a:r>
            <a:r>
              <a:rPr lang="it-IT" baseline="30000">
                <a:effectLst>
                  <a:outerShdw blurRad="38100" dist="38100" dir="2700000" algn="tl">
                    <a:srgbClr val="000000"/>
                  </a:outerShdw>
                </a:effectLst>
                <a:latin typeface="Symbol" pitchFamily="18" charset="2"/>
              </a:rPr>
              <a:t>g</a:t>
            </a:r>
          </a:p>
          <a:p>
            <a:pPr algn="l">
              <a:defRPr/>
            </a:pPr>
            <a:endParaRPr lang="it-IT">
              <a:effectLst>
                <a:outerShdw blurRad="38100" dist="38100" dir="2700000" algn="tl">
                  <a:srgbClr val="000000"/>
                </a:outerShdw>
              </a:effectLst>
              <a:latin typeface="Arial" charset="0"/>
            </a:endParaRPr>
          </a:p>
          <a:p>
            <a:pPr algn="l">
              <a:defRPr/>
            </a:pPr>
            <a:r>
              <a:rPr lang="it-IT">
                <a:solidFill>
                  <a:schemeClr val="folHlink"/>
                </a:solidFill>
                <a:effectLst>
                  <a:outerShdw blurRad="38100" dist="38100" dir="2700000" algn="tl">
                    <a:srgbClr val="000000"/>
                  </a:outerShdw>
                </a:effectLst>
                <a:latin typeface="Arial" charset="0"/>
              </a:rPr>
              <a:t>FILTRO DI WALLIS:</a:t>
            </a:r>
          </a:p>
          <a:p>
            <a:pPr algn="l">
              <a:defRPr/>
            </a:pPr>
            <a:r>
              <a:rPr lang="it-IT">
                <a:solidFill>
                  <a:schemeClr val="folHlink"/>
                </a:solidFill>
                <a:effectLst>
                  <a:outerShdw blurRad="38100" dist="38100" dir="2700000" algn="tl">
                    <a:srgbClr val="000000"/>
                  </a:outerShdw>
                </a:effectLst>
                <a:latin typeface="Arial" charset="0"/>
              </a:rPr>
              <a:t>	</a:t>
            </a:r>
            <a:r>
              <a:rPr lang="it-IT">
                <a:effectLst>
                  <a:outerShdw blurRad="38100" dist="38100" dir="2700000" algn="tl">
                    <a:srgbClr val="000000"/>
                  </a:outerShdw>
                </a:effectLst>
                <a:latin typeface="Arial" charset="0"/>
              </a:rPr>
              <a:t>g(x,y) = C(x,y) + </a:t>
            </a:r>
            <a:r>
              <a:rPr lang="it-IT">
                <a:effectLst>
                  <a:outerShdw blurRad="38100" dist="38100" dir="2700000" algn="tl">
                    <a:srgbClr val="000000"/>
                  </a:outerShdw>
                </a:effectLst>
                <a:latin typeface="Symbol" pitchFamily="18" charset="2"/>
              </a:rPr>
              <a:t>l</a:t>
            </a:r>
            <a:r>
              <a:rPr lang="it-IT">
                <a:effectLst>
                  <a:outerShdw blurRad="38100" dist="38100" dir="2700000" algn="tl">
                    <a:srgbClr val="000000"/>
                  </a:outerShdw>
                </a:effectLst>
                <a:latin typeface="Arial" charset="0"/>
              </a:rPr>
              <a:t>(x,y)*f(x,y)</a:t>
            </a:r>
          </a:p>
        </p:txBody>
      </p:sp>
      <p:sp>
        <p:nvSpPr>
          <p:cNvPr id="559110" name="Rectangle 6"/>
          <p:cNvSpPr>
            <a:spLocks noChangeArrowheads="1"/>
          </p:cNvSpPr>
          <p:nvPr/>
        </p:nvSpPr>
        <p:spPr bwMode="auto">
          <a:xfrm>
            <a:off x="107950" y="4365625"/>
            <a:ext cx="8785225"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dirty="0">
                <a:effectLst>
                  <a:outerShdw blurRad="38100" dist="38100" dir="2700000" algn="tl">
                    <a:srgbClr val="000000"/>
                  </a:outerShdw>
                </a:effectLst>
                <a:latin typeface="Arial" charset="0"/>
              </a:rPr>
              <a:t>Quando il valore radiometrico supera il valore massimo o minimo (sovra o sotto saturato) consentito dal tipo di codifica (0-255 con immagini a 8 bit) si esegue il </a:t>
            </a:r>
            <a:r>
              <a:rPr lang="it-IT" dirty="0" err="1">
                <a:effectLst>
                  <a:outerShdw blurRad="38100" dist="38100" dir="2700000" algn="tl">
                    <a:srgbClr val="000000"/>
                  </a:outerShdw>
                </a:effectLst>
                <a:latin typeface="Arial" charset="0"/>
              </a:rPr>
              <a:t>cut</a:t>
            </a:r>
            <a:r>
              <a:rPr lang="it-IT" dirty="0">
                <a:effectLst>
                  <a:outerShdw blurRad="38100" dist="38100" dir="2700000" algn="tl">
                    <a:srgbClr val="000000"/>
                  </a:outerShdw>
                </a:effectLst>
                <a:latin typeface="Arial" charset="0"/>
              </a:rPr>
              <a:t>-off, si pone cioè il valore del pixel al valore massimo o minimo. Il </a:t>
            </a:r>
            <a:r>
              <a:rPr lang="it-IT" dirty="0" err="1">
                <a:effectLst>
                  <a:outerShdw blurRad="38100" dist="38100" dir="2700000" algn="tl">
                    <a:srgbClr val="000000"/>
                  </a:outerShdw>
                </a:effectLst>
                <a:latin typeface="Arial" charset="0"/>
              </a:rPr>
              <a:t>cut</a:t>
            </a:r>
            <a:r>
              <a:rPr lang="it-IT" dirty="0">
                <a:effectLst>
                  <a:outerShdw blurRad="38100" dist="38100" dir="2700000" algn="tl">
                    <a:srgbClr val="000000"/>
                  </a:outerShdw>
                </a:effectLst>
                <a:latin typeface="Arial" charset="0"/>
              </a:rPr>
              <a:t>-off rappresenta sempre una perdita di informazioni ed è quindi da evitare.</a:t>
            </a:r>
          </a:p>
          <a:p>
            <a:pPr algn="l">
              <a:spcBef>
                <a:spcPct val="20000"/>
              </a:spcBef>
              <a:buFont typeface="Wingdings" pitchFamily="2" charset="2"/>
              <a:buNone/>
              <a:defRPr/>
            </a:pPr>
            <a:endParaRPr lang="it-IT"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56358254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600C99-8207-4966-8431-9907FDD01AA4}" type="slidenum">
              <a:rPr lang="it-IT" altLang="it-IT"/>
              <a:pPr eaLnBrk="1" hangingPunct="1"/>
              <a:t>12</a:t>
            </a:fld>
            <a:endParaRPr lang="it-IT" altLang="it-IT"/>
          </a:p>
        </p:txBody>
      </p:sp>
      <p:sp>
        <p:nvSpPr>
          <p:cNvPr id="560130" name="Rectangle 2"/>
          <p:cNvSpPr>
            <a:spLocks noGrp="1" noChangeArrowheads="1"/>
          </p:cNvSpPr>
          <p:nvPr>
            <p:ph type="title"/>
          </p:nvPr>
        </p:nvSpPr>
        <p:spPr/>
        <p:txBody>
          <a:bodyPr/>
          <a:lstStyle/>
          <a:p>
            <a:pPr eaLnBrk="1" hangingPunct="1">
              <a:defRPr/>
            </a:pPr>
            <a:r>
              <a:rPr lang="it-IT" smtClean="0"/>
              <a:t>TRASFORMAZIONI RADIOMETRICHE</a:t>
            </a: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692150"/>
            <a:ext cx="2376487" cy="15859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0134" name="Rectangle 6"/>
          <p:cNvSpPr>
            <a:spLocks noChangeArrowheads="1"/>
          </p:cNvSpPr>
          <p:nvPr/>
        </p:nvSpPr>
        <p:spPr bwMode="auto">
          <a:xfrm>
            <a:off x="3419475" y="2270125"/>
            <a:ext cx="2663825" cy="366713"/>
          </a:xfrm>
          <a:prstGeom prst="rect">
            <a:avLst/>
          </a:prstGeom>
          <a:noFill/>
          <a:ln w="9525">
            <a:noFill/>
            <a:miter lim="800000"/>
            <a:headEnd/>
            <a:tailEnd/>
          </a:ln>
          <a:effectLst/>
        </p:spPr>
        <p:txBody>
          <a:bodyPr lIns="90000" tIns="46800" rIns="90000" bIns="46800">
            <a:spAutoFit/>
          </a:bodyPr>
          <a:lstStyle/>
          <a:p>
            <a:pPr>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IMMAGINE ORIGINALE</a:t>
            </a:r>
          </a:p>
        </p:txBody>
      </p:sp>
      <p:grpSp>
        <p:nvGrpSpPr>
          <p:cNvPr id="15366" name="Group 17"/>
          <p:cNvGrpSpPr>
            <a:grpSpLocks/>
          </p:cNvGrpSpPr>
          <p:nvPr/>
        </p:nvGrpSpPr>
        <p:grpSpPr bwMode="auto">
          <a:xfrm>
            <a:off x="6372225" y="2636838"/>
            <a:ext cx="2663825" cy="2022475"/>
            <a:chOff x="204" y="1661"/>
            <a:chExt cx="1678" cy="1274"/>
          </a:xfrm>
        </p:grpSpPr>
        <p:pic>
          <p:nvPicPr>
            <p:cNvPr id="153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1661"/>
              <a:ext cx="1497" cy="99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0136" name="Rectangle 8"/>
            <p:cNvSpPr>
              <a:spLocks noChangeArrowheads="1"/>
            </p:cNvSpPr>
            <p:nvPr/>
          </p:nvSpPr>
          <p:spPr bwMode="auto">
            <a:xfrm>
              <a:off x="204" y="2704"/>
              <a:ext cx="1678" cy="231"/>
            </a:xfrm>
            <a:prstGeom prst="rect">
              <a:avLst/>
            </a:prstGeom>
            <a:noFill/>
            <a:ln w="9525">
              <a:noFill/>
              <a:miter lim="800000"/>
              <a:headEnd/>
              <a:tailEnd/>
            </a:ln>
            <a:effectLst/>
          </p:spPr>
          <p:txBody>
            <a:bodyPr lIns="90000" tIns="46800" rIns="90000" bIns="46800">
              <a:spAutoFit/>
            </a:bodyPr>
            <a:lstStyle/>
            <a:p>
              <a:pPr>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CORREZIONE GAMMA</a:t>
              </a:r>
            </a:p>
          </p:txBody>
        </p:sp>
      </p:grpSp>
      <p:grpSp>
        <p:nvGrpSpPr>
          <p:cNvPr id="15367" name="Group 16"/>
          <p:cNvGrpSpPr>
            <a:grpSpLocks/>
          </p:cNvGrpSpPr>
          <p:nvPr/>
        </p:nvGrpSpPr>
        <p:grpSpPr bwMode="auto">
          <a:xfrm>
            <a:off x="323850" y="2636838"/>
            <a:ext cx="2663825" cy="2022475"/>
            <a:chOff x="4014" y="1661"/>
            <a:chExt cx="1678" cy="1274"/>
          </a:xfrm>
        </p:grpSpPr>
        <p:graphicFrame>
          <p:nvGraphicFramePr>
            <p:cNvPr id="15372" name="Object 9"/>
            <p:cNvGraphicFramePr>
              <a:graphicFrameLocks noChangeAspect="1"/>
            </p:cNvGraphicFramePr>
            <p:nvPr/>
          </p:nvGraphicFramePr>
          <p:xfrm>
            <a:off x="4105" y="1661"/>
            <a:ext cx="1497" cy="1004"/>
          </p:xfrm>
          <a:graphic>
            <a:graphicData uri="http://schemas.openxmlformats.org/presentationml/2006/ole">
              <mc:AlternateContent xmlns:mc="http://schemas.openxmlformats.org/markup-compatibility/2006">
                <mc:Choice xmlns:v="urn:schemas-microsoft-com:vml" Requires="v">
                  <p:oleObj spid="_x0000_s71684" name="Image" r:id="rId5" imgW="3200000" imgH="2146032" progId="Photoshop.Image.9">
                    <p:embed/>
                  </p:oleObj>
                </mc:Choice>
                <mc:Fallback>
                  <p:oleObj name="Image" r:id="rId5" imgW="3200000" imgH="2146032" progId="Photoshop.Image.9">
                    <p:embed/>
                    <p:pic>
                      <p:nvPicPr>
                        <p:cNvPr id="15372"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 y="1661"/>
                          <a:ext cx="1497" cy="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0139" name="Rectangle 11"/>
            <p:cNvSpPr>
              <a:spLocks noChangeArrowheads="1"/>
            </p:cNvSpPr>
            <p:nvPr/>
          </p:nvSpPr>
          <p:spPr bwMode="auto">
            <a:xfrm>
              <a:off x="4014" y="2704"/>
              <a:ext cx="1678" cy="231"/>
            </a:xfrm>
            <a:prstGeom prst="rect">
              <a:avLst/>
            </a:prstGeom>
            <a:noFill/>
            <a:ln w="9525">
              <a:noFill/>
              <a:miter lim="800000"/>
              <a:headEnd/>
              <a:tailEnd/>
            </a:ln>
            <a:effectLst/>
          </p:spPr>
          <p:txBody>
            <a:bodyPr lIns="90000" tIns="46800" rIns="90000" bIns="46800">
              <a:spAutoFit/>
            </a:bodyPr>
            <a:lstStyle/>
            <a:p>
              <a:pPr>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LUMINOSITA’</a:t>
              </a:r>
            </a:p>
          </p:txBody>
        </p:sp>
      </p:grpSp>
      <p:pic>
        <p:nvPicPr>
          <p:cNvPr id="1536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4724400"/>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41" name="Rectangle 13"/>
          <p:cNvSpPr>
            <a:spLocks noChangeArrowheads="1"/>
          </p:cNvSpPr>
          <p:nvPr/>
        </p:nvSpPr>
        <p:spPr bwMode="auto">
          <a:xfrm>
            <a:off x="5867400" y="5949950"/>
            <a:ext cx="2303463" cy="366713"/>
          </a:xfrm>
          <a:prstGeom prst="rect">
            <a:avLst/>
          </a:prstGeom>
          <a:noFill/>
          <a:ln w="9525">
            <a:noFill/>
            <a:miter lim="800000"/>
            <a:headEnd/>
            <a:tailEnd/>
          </a:ln>
          <a:effectLst/>
        </p:spPr>
        <p:txBody>
          <a:bodyPr lIns="90000" tIns="46800" rIns="90000" bIns="46800">
            <a:spAutoFit/>
          </a:bodyPr>
          <a:lstStyle/>
          <a:p>
            <a:pPr>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FILTRO DI WALLIS</a:t>
            </a:r>
          </a:p>
        </p:txBody>
      </p:sp>
      <p:pic>
        <p:nvPicPr>
          <p:cNvPr id="1537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2636838"/>
            <a:ext cx="23749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43" name="Rectangle 15"/>
          <p:cNvSpPr>
            <a:spLocks noChangeArrowheads="1"/>
          </p:cNvSpPr>
          <p:nvPr/>
        </p:nvSpPr>
        <p:spPr bwMode="auto">
          <a:xfrm>
            <a:off x="3348038" y="4292600"/>
            <a:ext cx="2663825" cy="366713"/>
          </a:xfrm>
          <a:prstGeom prst="rect">
            <a:avLst/>
          </a:prstGeom>
          <a:noFill/>
          <a:ln w="9525">
            <a:noFill/>
            <a:miter lim="800000"/>
            <a:headEnd/>
            <a:tailEnd/>
          </a:ln>
          <a:effectLst/>
        </p:spPr>
        <p:txBody>
          <a:bodyPr lIns="90000" tIns="46800" rIns="90000" bIns="46800">
            <a:spAutoFit/>
          </a:bodyPr>
          <a:lstStyle/>
          <a:p>
            <a:pPr>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CONTRASTO</a:t>
            </a:r>
          </a:p>
        </p:txBody>
      </p:sp>
    </p:spTree>
    <p:extLst>
      <p:ext uri="{BB962C8B-B14F-4D97-AF65-F5344CB8AC3E}">
        <p14:creationId xmlns:p14="http://schemas.microsoft.com/office/powerpoint/2010/main" val="222024258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F82AEB-2A32-4197-AA22-7865CAC34152}" type="slidenum">
              <a:rPr lang="it-IT" altLang="it-IT"/>
              <a:pPr eaLnBrk="1" hangingPunct="1"/>
              <a:t>13</a:t>
            </a:fld>
            <a:endParaRPr lang="it-IT" altLang="it-IT"/>
          </a:p>
        </p:txBody>
      </p:sp>
      <p:sp>
        <p:nvSpPr>
          <p:cNvPr id="565250" name="Rectangle 2"/>
          <p:cNvSpPr>
            <a:spLocks noGrp="1" noChangeArrowheads="1"/>
          </p:cNvSpPr>
          <p:nvPr>
            <p:ph type="title"/>
          </p:nvPr>
        </p:nvSpPr>
        <p:spPr/>
        <p:txBody>
          <a:bodyPr/>
          <a:lstStyle/>
          <a:p>
            <a:pPr eaLnBrk="1" hangingPunct="1">
              <a:defRPr/>
            </a:pPr>
            <a:r>
              <a:rPr lang="it-IT" smtClean="0"/>
              <a:t>RICAMPIONAMENTO DI IMMAGINI</a:t>
            </a:r>
          </a:p>
        </p:txBody>
      </p:sp>
      <p:sp>
        <p:nvSpPr>
          <p:cNvPr id="565259" name="Rectangle 11"/>
          <p:cNvSpPr>
            <a:spLocks noChangeArrowheads="1"/>
          </p:cNvSpPr>
          <p:nvPr/>
        </p:nvSpPr>
        <p:spPr bwMode="auto">
          <a:xfrm>
            <a:off x="107950" y="690563"/>
            <a:ext cx="8785225"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effectLst>
                  <a:outerShdw blurRad="38100" dist="38100" dir="2700000" algn="tl">
                    <a:srgbClr val="000000"/>
                  </a:outerShdw>
                </a:effectLst>
                <a:latin typeface="Arial" charset="0"/>
              </a:rPr>
              <a:t>Abbiamo visto che l’immagine digitale può essere schematizzata come una funzione f(x,y) a valori e a dominio discreto. In quest’ottica una trasformazione geometrica può essere vista come una funzione vettoriale g che va a modificare le variabili indipendenti x e y della f. Il risultato della trasformazione è la funzione composta f(g</a:t>
            </a:r>
            <a:r>
              <a:rPr lang="it-IT" baseline="-25000">
                <a:effectLst>
                  <a:outerShdw blurRad="38100" dist="38100" dir="2700000" algn="tl">
                    <a:srgbClr val="000000"/>
                  </a:outerShdw>
                </a:effectLst>
                <a:latin typeface="Arial" charset="0"/>
              </a:rPr>
              <a:t>x</a:t>
            </a:r>
            <a:r>
              <a:rPr lang="it-IT">
                <a:effectLst>
                  <a:outerShdw blurRad="38100" dist="38100" dir="2700000" algn="tl">
                    <a:srgbClr val="000000"/>
                  </a:outerShdw>
                </a:effectLst>
                <a:latin typeface="Arial" charset="0"/>
              </a:rPr>
              <a:t>(x,y), g</a:t>
            </a:r>
            <a:r>
              <a:rPr lang="it-IT" baseline="-25000">
                <a:effectLst>
                  <a:outerShdw blurRad="38100" dist="38100" dir="2700000" algn="tl">
                    <a:srgbClr val="000000"/>
                  </a:outerShdw>
                </a:effectLst>
                <a:latin typeface="Arial" charset="0"/>
              </a:rPr>
              <a:t>y</a:t>
            </a:r>
            <a:r>
              <a:rPr lang="it-IT">
                <a:effectLst>
                  <a:outerShdw blurRad="38100" dist="38100" dir="2700000" algn="tl">
                    <a:srgbClr val="000000"/>
                  </a:outerShdw>
                </a:effectLst>
                <a:latin typeface="Arial" charset="0"/>
              </a:rPr>
              <a:t>(x,y)).</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In altri termini, quello che viene fatto in una trasformazione geometrica dell’immagine e spostare ciascun pixel dell’immagine originale in una nuova posizione.</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Numericamente vado a definire il contenuto radiometrico di ciascun pixel sulla nuova immagine andando a prendere le informazioni dall’immagine originaria.</a:t>
            </a:r>
          </a:p>
        </p:txBody>
      </p:sp>
      <p:pic>
        <p:nvPicPr>
          <p:cNvPr id="1843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29000"/>
            <a:ext cx="5981700" cy="281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5261" name="Rectangle 13"/>
          <p:cNvSpPr>
            <a:spLocks noChangeArrowheads="1"/>
          </p:cNvSpPr>
          <p:nvPr/>
        </p:nvSpPr>
        <p:spPr bwMode="auto">
          <a:xfrm>
            <a:off x="6300788" y="3570288"/>
            <a:ext cx="2592387"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effectLst>
                  <a:outerShdw blurRad="38100" dist="38100" dir="2700000" algn="tl">
                    <a:srgbClr val="000000"/>
                  </a:outerShdw>
                </a:effectLst>
                <a:latin typeface="Arial" charset="0"/>
              </a:rPr>
              <a:t>Il problema è che difficilmente il centro di tutti i pixel nella prima immagine ricadranno nel centro di un pixel sull’altra, e quindi non so come determinare il valore da assegnare al pixel stesso.</a:t>
            </a:r>
          </a:p>
        </p:txBody>
      </p:sp>
    </p:spTree>
    <p:extLst>
      <p:ext uri="{BB962C8B-B14F-4D97-AF65-F5344CB8AC3E}">
        <p14:creationId xmlns:p14="http://schemas.microsoft.com/office/powerpoint/2010/main" val="119243490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BD9755-6E53-4092-98F8-00F6482B8C44}" type="slidenum">
              <a:rPr lang="it-IT" altLang="it-IT"/>
              <a:pPr eaLnBrk="1" hangingPunct="1"/>
              <a:t>14</a:t>
            </a:fld>
            <a:endParaRPr lang="it-IT" altLang="it-IT"/>
          </a:p>
        </p:txBody>
      </p:sp>
      <p:sp>
        <p:nvSpPr>
          <p:cNvPr id="566274" name="Rectangle 2"/>
          <p:cNvSpPr>
            <a:spLocks noGrp="1" noChangeArrowheads="1"/>
          </p:cNvSpPr>
          <p:nvPr>
            <p:ph type="title"/>
          </p:nvPr>
        </p:nvSpPr>
        <p:spPr/>
        <p:txBody>
          <a:bodyPr/>
          <a:lstStyle/>
          <a:p>
            <a:pPr eaLnBrk="1" hangingPunct="1">
              <a:defRPr/>
            </a:pPr>
            <a:r>
              <a:rPr lang="it-IT" smtClean="0"/>
              <a:t>RICAMPIONAMENTO DI IMMAGINI</a:t>
            </a:r>
          </a:p>
        </p:txBody>
      </p:sp>
      <p:sp>
        <p:nvSpPr>
          <p:cNvPr id="566275" name="Rectangle 3"/>
          <p:cNvSpPr>
            <a:spLocks noChangeArrowheads="1"/>
          </p:cNvSpPr>
          <p:nvPr/>
        </p:nvSpPr>
        <p:spPr bwMode="auto">
          <a:xfrm>
            <a:off x="1042988" y="690563"/>
            <a:ext cx="7850187" cy="722312"/>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effectLst>
                  <a:outerShdw blurRad="38100" dist="38100" dir="2700000" algn="tl">
                    <a:srgbClr val="000000"/>
                  </a:outerShdw>
                </a:effectLst>
                <a:latin typeface="Arial" charset="0"/>
              </a:rPr>
              <a:t>Come faccio a generare la mia nuova immagine, nota la trasformazione geometrica per portare i pixel dall’immagine originale A all’immagine B?</a:t>
            </a:r>
          </a:p>
        </p:txBody>
      </p:sp>
      <p:sp>
        <p:nvSpPr>
          <p:cNvPr id="566277" name="Rectangle 5"/>
          <p:cNvSpPr>
            <a:spLocks noChangeArrowheads="1"/>
          </p:cNvSpPr>
          <p:nvPr/>
        </p:nvSpPr>
        <p:spPr bwMode="auto">
          <a:xfrm>
            <a:off x="107950" y="1557338"/>
            <a:ext cx="8785225" cy="3671887"/>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effectLst>
                  <a:outerShdw blurRad="38100" dist="38100" dir="2700000" algn="tl">
                    <a:srgbClr val="000000"/>
                  </a:outerShdw>
                </a:effectLst>
                <a:latin typeface="Arial" charset="0"/>
              </a:rPr>
              <a:t>Ammettiamo che la trasformazione da A a B sia invertibile e sia quindi possibile anche calcolare la trasformazione da B ad A.</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Possiamo svolgere la trasformazione in due modi:</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TRASFORMAZIONE DIRETTA:</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Prendo un pixel alla volta sull’immagine A;</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Calcolo la sua posizione sull’immagine B;</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Il pixel entro cui ricade il pixel originario assume il suo valore radiometrico.</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TRASFORMAZIONE INDIRETTA:</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Genero la mia immagine B;</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Per ciascun pixel (radiometria ancora non nota) calcolo la posizione corr. in A;</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Assegno al pixel il valore che ottengo da un’interpolazione dei valori che circondano il suo corrispondente in A.</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p:txBody>
      </p:sp>
      <p:pic>
        <p:nvPicPr>
          <p:cNvPr id="19462" name="Picture 6" descr="questionmark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92150"/>
            <a:ext cx="769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25941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19CEDE-59A9-48F7-B6E7-1EEAAD6DBC44}" type="slidenum">
              <a:rPr lang="it-IT" altLang="it-IT"/>
              <a:pPr eaLnBrk="1" hangingPunct="1"/>
              <a:t>15</a:t>
            </a:fld>
            <a:endParaRPr lang="it-IT" altLang="it-IT"/>
          </a:p>
        </p:txBody>
      </p:sp>
      <p:sp>
        <p:nvSpPr>
          <p:cNvPr id="567298" name="Rectangle 2"/>
          <p:cNvSpPr>
            <a:spLocks noGrp="1" noChangeArrowheads="1"/>
          </p:cNvSpPr>
          <p:nvPr>
            <p:ph type="title"/>
          </p:nvPr>
        </p:nvSpPr>
        <p:spPr/>
        <p:txBody>
          <a:bodyPr/>
          <a:lstStyle/>
          <a:p>
            <a:pPr eaLnBrk="1" hangingPunct="1">
              <a:defRPr/>
            </a:pPr>
            <a:r>
              <a:rPr lang="it-IT" smtClean="0"/>
              <a:t>RICAMPIONAMENTO DI IMMAGINI</a:t>
            </a:r>
          </a:p>
        </p:txBody>
      </p:sp>
      <p:sp>
        <p:nvSpPr>
          <p:cNvPr id="567299" name="Rectangle 3"/>
          <p:cNvSpPr>
            <a:spLocks noChangeArrowheads="1"/>
          </p:cNvSpPr>
          <p:nvPr/>
        </p:nvSpPr>
        <p:spPr bwMode="auto">
          <a:xfrm>
            <a:off x="107950" y="690563"/>
            <a:ext cx="8785225" cy="722312"/>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effectLst>
                  <a:outerShdw blurRad="38100" dist="38100" dir="2700000" algn="tl">
                    <a:srgbClr val="000000"/>
                  </a:outerShdw>
                </a:effectLst>
                <a:latin typeface="Arial" charset="0"/>
              </a:rPr>
              <a:t>Mentre con la trasformazione diretta ho molti problemi (due pixel in A possono cadere nello stesso pixel in B, oppure nessun pixel cade in determinati pixel in B, etc.) con la trasformazione indiretta sono sicuro di assegnare un valore a tutti i pixel in B e in maniera rapida ed efficiente.</a:t>
            </a:r>
          </a:p>
        </p:txBody>
      </p:sp>
      <p:grpSp>
        <p:nvGrpSpPr>
          <p:cNvPr id="20485" name="Group 74"/>
          <p:cNvGrpSpPr>
            <a:grpSpLocks/>
          </p:cNvGrpSpPr>
          <p:nvPr/>
        </p:nvGrpSpPr>
        <p:grpSpPr bwMode="auto">
          <a:xfrm>
            <a:off x="2051050" y="2924175"/>
            <a:ext cx="2305050" cy="2305050"/>
            <a:chOff x="336" y="2352"/>
            <a:chExt cx="1920" cy="1920"/>
          </a:xfrm>
        </p:grpSpPr>
        <p:grpSp>
          <p:nvGrpSpPr>
            <p:cNvPr id="20540" name="Group 7"/>
            <p:cNvGrpSpPr>
              <a:grpSpLocks/>
            </p:cNvGrpSpPr>
            <p:nvPr/>
          </p:nvGrpSpPr>
          <p:grpSpPr bwMode="auto">
            <a:xfrm>
              <a:off x="336" y="2352"/>
              <a:ext cx="1920" cy="1920"/>
              <a:chOff x="624" y="1968"/>
              <a:chExt cx="1920" cy="1920"/>
            </a:xfrm>
          </p:grpSpPr>
          <p:sp>
            <p:nvSpPr>
              <p:cNvPr id="20542" name="Rectangle 8"/>
              <p:cNvSpPr>
                <a:spLocks noChangeArrowheads="1"/>
              </p:cNvSpPr>
              <p:nvPr/>
            </p:nvSpPr>
            <p:spPr bwMode="auto">
              <a:xfrm>
                <a:off x="624" y="292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43" name="Rectangle 9"/>
              <p:cNvSpPr>
                <a:spLocks noChangeArrowheads="1"/>
              </p:cNvSpPr>
              <p:nvPr/>
            </p:nvSpPr>
            <p:spPr bwMode="auto">
              <a:xfrm>
                <a:off x="1584" y="292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44" name="Line 10"/>
              <p:cNvSpPr>
                <a:spLocks noChangeShapeType="1"/>
              </p:cNvSpPr>
              <p:nvPr/>
            </p:nvSpPr>
            <p:spPr bwMode="auto">
              <a:xfrm flipV="1">
                <a:off x="2064" y="292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45" name="Line 11"/>
              <p:cNvSpPr>
                <a:spLocks noChangeShapeType="1"/>
              </p:cNvSpPr>
              <p:nvPr/>
            </p:nvSpPr>
            <p:spPr bwMode="auto">
              <a:xfrm flipV="1">
                <a:off x="1104" y="292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46" name="Line 12"/>
              <p:cNvSpPr>
                <a:spLocks noChangeShapeType="1"/>
              </p:cNvSpPr>
              <p:nvPr/>
            </p:nvSpPr>
            <p:spPr bwMode="auto">
              <a:xfrm>
                <a:off x="624" y="3408"/>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47" name="Rectangle 13"/>
              <p:cNvSpPr>
                <a:spLocks noChangeArrowheads="1"/>
              </p:cNvSpPr>
              <p:nvPr/>
            </p:nvSpPr>
            <p:spPr bwMode="auto">
              <a:xfrm>
                <a:off x="624"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48" name="Rectangle 14"/>
              <p:cNvSpPr>
                <a:spLocks noChangeArrowheads="1"/>
              </p:cNvSpPr>
              <p:nvPr/>
            </p:nvSpPr>
            <p:spPr bwMode="auto">
              <a:xfrm>
                <a:off x="1584"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49" name="Line 15"/>
              <p:cNvSpPr>
                <a:spLocks noChangeShapeType="1"/>
              </p:cNvSpPr>
              <p:nvPr/>
            </p:nvSpPr>
            <p:spPr bwMode="auto">
              <a:xfrm flipV="1">
                <a:off x="2064" y="196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50" name="Line 16"/>
              <p:cNvSpPr>
                <a:spLocks noChangeShapeType="1"/>
              </p:cNvSpPr>
              <p:nvPr/>
            </p:nvSpPr>
            <p:spPr bwMode="auto">
              <a:xfrm flipV="1">
                <a:off x="1104" y="196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51" name="Line 17"/>
              <p:cNvSpPr>
                <a:spLocks noChangeShapeType="1"/>
              </p:cNvSpPr>
              <p:nvPr/>
            </p:nvSpPr>
            <p:spPr bwMode="auto">
              <a:xfrm>
                <a:off x="624" y="2448"/>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20541" name="Oval 61"/>
            <p:cNvSpPr>
              <a:spLocks noChangeArrowheads="1"/>
            </p:cNvSpPr>
            <p:nvPr/>
          </p:nvSpPr>
          <p:spPr bwMode="auto">
            <a:xfrm>
              <a:off x="480" y="3024"/>
              <a:ext cx="144" cy="9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pSp>
      <p:grpSp>
        <p:nvGrpSpPr>
          <p:cNvPr id="20486" name="Group 75"/>
          <p:cNvGrpSpPr>
            <a:grpSpLocks/>
          </p:cNvGrpSpPr>
          <p:nvPr/>
        </p:nvGrpSpPr>
        <p:grpSpPr bwMode="auto">
          <a:xfrm>
            <a:off x="5435600" y="1628775"/>
            <a:ext cx="3217863" cy="4289425"/>
            <a:chOff x="2736" y="432"/>
            <a:chExt cx="2880" cy="3840"/>
          </a:xfrm>
        </p:grpSpPr>
        <p:grpSp>
          <p:nvGrpSpPr>
            <p:cNvPr id="20492" name="Group 18"/>
            <p:cNvGrpSpPr>
              <a:grpSpLocks/>
            </p:cNvGrpSpPr>
            <p:nvPr/>
          </p:nvGrpSpPr>
          <p:grpSpPr bwMode="auto">
            <a:xfrm rot="-734326">
              <a:off x="3110" y="950"/>
              <a:ext cx="2160" cy="3072"/>
              <a:chOff x="624" y="1968"/>
              <a:chExt cx="1920" cy="1920"/>
            </a:xfrm>
          </p:grpSpPr>
          <p:sp>
            <p:nvSpPr>
              <p:cNvPr id="20530" name="Rectangle 19"/>
              <p:cNvSpPr>
                <a:spLocks noChangeArrowheads="1"/>
              </p:cNvSpPr>
              <p:nvPr/>
            </p:nvSpPr>
            <p:spPr bwMode="auto">
              <a:xfrm>
                <a:off x="624" y="292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31" name="Rectangle 20"/>
              <p:cNvSpPr>
                <a:spLocks noChangeArrowheads="1"/>
              </p:cNvSpPr>
              <p:nvPr/>
            </p:nvSpPr>
            <p:spPr bwMode="auto">
              <a:xfrm>
                <a:off x="1584" y="292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32" name="Line 21"/>
              <p:cNvSpPr>
                <a:spLocks noChangeShapeType="1"/>
              </p:cNvSpPr>
              <p:nvPr/>
            </p:nvSpPr>
            <p:spPr bwMode="auto">
              <a:xfrm flipV="1">
                <a:off x="2064" y="292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33" name="Line 22"/>
              <p:cNvSpPr>
                <a:spLocks noChangeShapeType="1"/>
              </p:cNvSpPr>
              <p:nvPr/>
            </p:nvSpPr>
            <p:spPr bwMode="auto">
              <a:xfrm flipV="1">
                <a:off x="1104" y="292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34" name="Line 23"/>
              <p:cNvSpPr>
                <a:spLocks noChangeShapeType="1"/>
              </p:cNvSpPr>
              <p:nvPr/>
            </p:nvSpPr>
            <p:spPr bwMode="auto">
              <a:xfrm>
                <a:off x="624" y="3408"/>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35" name="Rectangle 24"/>
              <p:cNvSpPr>
                <a:spLocks noChangeArrowheads="1"/>
              </p:cNvSpPr>
              <p:nvPr/>
            </p:nvSpPr>
            <p:spPr bwMode="auto">
              <a:xfrm>
                <a:off x="624"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36" name="Rectangle 25"/>
              <p:cNvSpPr>
                <a:spLocks noChangeArrowheads="1"/>
              </p:cNvSpPr>
              <p:nvPr/>
            </p:nvSpPr>
            <p:spPr bwMode="auto">
              <a:xfrm>
                <a:off x="1584" y="1968"/>
                <a:ext cx="960"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37" name="Line 26"/>
              <p:cNvSpPr>
                <a:spLocks noChangeShapeType="1"/>
              </p:cNvSpPr>
              <p:nvPr/>
            </p:nvSpPr>
            <p:spPr bwMode="auto">
              <a:xfrm flipV="1">
                <a:off x="2064" y="196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38" name="Line 27"/>
              <p:cNvSpPr>
                <a:spLocks noChangeShapeType="1"/>
              </p:cNvSpPr>
              <p:nvPr/>
            </p:nvSpPr>
            <p:spPr bwMode="auto">
              <a:xfrm flipV="1">
                <a:off x="1104" y="196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39" name="Line 28"/>
              <p:cNvSpPr>
                <a:spLocks noChangeShapeType="1"/>
              </p:cNvSpPr>
              <p:nvPr/>
            </p:nvSpPr>
            <p:spPr bwMode="auto">
              <a:xfrm>
                <a:off x="624" y="2448"/>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20493" name="Rectangle 29"/>
            <p:cNvSpPr>
              <a:spLocks noChangeArrowheads="1"/>
            </p:cNvSpPr>
            <p:nvPr/>
          </p:nvSpPr>
          <p:spPr bwMode="auto">
            <a:xfrm>
              <a:off x="2736" y="139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494" name="Rectangle 30"/>
            <p:cNvSpPr>
              <a:spLocks noChangeArrowheads="1"/>
            </p:cNvSpPr>
            <p:nvPr/>
          </p:nvSpPr>
          <p:spPr bwMode="auto">
            <a:xfrm>
              <a:off x="3696" y="139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495" name="Line 31"/>
            <p:cNvSpPr>
              <a:spLocks noChangeShapeType="1"/>
            </p:cNvSpPr>
            <p:nvPr/>
          </p:nvSpPr>
          <p:spPr bwMode="auto">
            <a:xfrm flipV="1">
              <a:off x="4176" y="139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496" name="Line 32"/>
            <p:cNvSpPr>
              <a:spLocks noChangeShapeType="1"/>
            </p:cNvSpPr>
            <p:nvPr/>
          </p:nvSpPr>
          <p:spPr bwMode="auto">
            <a:xfrm flipV="1">
              <a:off x="3216" y="139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497" name="Line 33"/>
            <p:cNvSpPr>
              <a:spLocks noChangeShapeType="1"/>
            </p:cNvSpPr>
            <p:nvPr/>
          </p:nvSpPr>
          <p:spPr bwMode="auto">
            <a:xfrm>
              <a:off x="2736" y="1872"/>
              <a:ext cx="192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498" name="Rectangle 34"/>
            <p:cNvSpPr>
              <a:spLocks noChangeArrowheads="1"/>
            </p:cNvSpPr>
            <p:nvPr/>
          </p:nvSpPr>
          <p:spPr bwMode="auto">
            <a:xfrm>
              <a:off x="2736" y="43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499" name="Rectangle 35"/>
            <p:cNvSpPr>
              <a:spLocks noChangeArrowheads="1"/>
            </p:cNvSpPr>
            <p:nvPr/>
          </p:nvSpPr>
          <p:spPr bwMode="auto">
            <a:xfrm>
              <a:off x="3696" y="43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00" name="Line 36"/>
            <p:cNvSpPr>
              <a:spLocks noChangeShapeType="1"/>
            </p:cNvSpPr>
            <p:nvPr/>
          </p:nvSpPr>
          <p:spPr bwMode="auto">
            <a:xfrm flipV="1">
              <a:off x="4176" y="43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01" name="Line 37"/>
            <p:cNvSpPr>
              <a:spLocks noChangeShapeType="1"/>
            </p:cNvSpPr>
            <p:nvPr/>
          </p:nvSpPr>
          <p:spPr bwMode="auto">
            <a:xfrm flipV="1">
              <a:off x="3216" y="43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02" name="Line 38"/>
            <p:cNvSpPr>
              <a:spLocks noChangeShapeType="1"/>
            </p:cNvSpPr>
            <p:nvPr/>
          </p:nvSpPr>
          <p:spPr bwMode="auto">
            <a:xfrm>
              <a:off x="2736" y="912"/>
              <a:ext cx="192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03" name="Rectangle 39"/>
            <p:cNvSpPr>
              <a:spLocks noChangeArrowheads="1"/>
            </p:cNvSpPr>
            <p:nvPr/>
          </p:nvSpPr>
          <p:spPr bwMode="auto">
            <a:xfrm>
              <a:off x="2736" y="331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04" name="Rectangle 40"/>
            <p:cNvSpPr>
              <a:spLocks noChangeArrowheads="1"/>
            </p:cNvSpPr>
            <p:nvPr/>
          </p:nvSpPr>
          <p:spPr bwMode="auto">
            <a:xfrm>
              <a:off x="3696" y="331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05" name="Line 41"/>
            <p:cNvSpPr>
              <a:spLocks noChangeShapeType="1"/>
            </p:cNvSpPr>
            <p:nvPr/>
          </p:nvSpPr>
          <p:spPr bwMode="auto">
            <a:xfrm flipV="1">
              <a:off x="4176" y="331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06" name="Line 42"/>
            <p:cNvSpPr>
              <a:spLocks noChangeShapeType="1"/>
            </p:cNvSpPr>
            <p:nvPr/>
          </p:nvSpPr>
          <p:spPr bwMode="auto">
            <a:xfrm flipV="1">
              <a:off x="3216" y="331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07" name="Line 43"/>
            <p:cNvSpPr>
              <a:spLocks noChangeShapeType="1"/>
            </p:cNvSpPr>
            <p:nvPr/>
          </p:nvSpPr>
          <p:spPr bwMode="auto">
            <a:xfrm>
              <a:off x="2736" y="3792"/>
              <a:ext cx="192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08" name="Rectangle 44"/>
            <p:cNvSpPr>
              <a:spLocks noChangeArrowheads="1"/>
            </p:cNvSpPr>
            <p:nvPr/>
          </p:nvSpPr>
          <p:spPr bwMode="auto">
            <a:xfrm>
              <a:off x="2736" y="235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09" name="Rectangle 45"/>
            <p:cNvSpPr>
              <a:spLocks noChangeArrowheads="1"/>
            </p:cNvSpPr>
            <p:nvPr/>
          </p:nvSpPr>
          <p:spPr bwMode="auto">
            <a:xfrm>
              <a:off x="3696" y="235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10" name="Line 46"/>
            <p:cNvSpPr>
              <a:spLocks noChangeShapeType="1"/>
            </p:cNvSpPr>
            <p:nvPr/>
          </p:nvSpPr>
          <p:spPr bwMode="auto">
            <a:xfrm flipV="1">
              <a:off x="4176" y="235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11" name="Line 47"/>
            <p:cNvSpPr>
              <a:spLocks noChangeShapeType="1"/>
            </p:cNvSpPr>
            <p:nvPr/>
          </p:nvSpPr>
          <p:spPr bwMode="auto">
            <a:xfrm flipV="1">
              <a:off x="3216" y="235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12" name="Line 48"/>
            <p:cNvSpPr>
              <a:spLocks noChangeShapeType="1"/>
            </p:cNvSpPr>
            <p:nvPr/>
          </p:nvSpPr>
          <p:spPr bwMode="auto">
            <a:xfrm>
              <a:off x="2736" y="2832"/>
              <a:ext cx="192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13" name="Rectangle 49"/>
            <p:cNvSpPr>
              <a:spLocks noChangeArrowheads="1"/>
            </p:cNvSpPr>
            <p:nvPr/>
          </p:nvSpPr>
          <p:spPr bwMode="auto">
            <a:xfrm>
              <a:off x="4656" y="139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14" name="Line 50"/>
            <p:cNvSpPr>
              <a:spLocks noChangeShapeType="1"/>
            </p:cNvSpPr>
            <p:nvPr/>
          </p:nvSpPr>
          <p:spPr bwMode="auto">
            <a:xfrm flipV="1">
              <a:off x="5136" y="139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15" name="Rectangle 51"/>
            <p:cNvSpPr>
              <a:spLocks noChangeArrowheads="1"/>
            </p:cNvSpPr>
            <p:nvPr/>
          </p:nvSpPr>
          <p:spPr bwMode="auto">
            <a:xfrm>
              <a:off x="4656" y="43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16" name="Line 52"/>
            <p:cNvSpPr>
              <a:spLocks noChangeShapeType="1"/>
            </p:cNvSpPr>
            <p:nvPr/>
          </p:nvSpPr>
          <p:spPr bwMode="auto">
            <a:xfrm flipV="1">
              <a:off x="5136" y="43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17" name="Rectangle 53"/>
            <p:cNvSpPr>
              <a:spLocks noChangeArrowheads="1"/>
            </p:cNvSpPr>
            <p:nvPr/>
          </p:nvSpPr>
          <p:spPr bwMode="auto">
            <a:xfrm>
              <a:off x="4656" y="331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18" name="Line 54"/>
            <p:cNvSpPr>
              <a:spLocks noChangeShapeType="1"/>
            </p:cNvSpPr>
            <p:nvPr/>
          </p:nvSpPr>
          <p:spPr bwMode="auto">
            <a:xfrm flipV="1">
              <a:off x="5136" y="331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19" name="Rectangle 55"/>
            <p:cNvSpPr>
              <a:spLocks noChangeArrowheads="1"/>
            </p:cNvSpPr>
            <p:nvPr/>
          </p:nvSpPr>
          <p:spPr bwMode="auto">
            <a:xfrm>
              <a:off x="4656" y="2352"/>
              <a:ext cx="960"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20" name="Line 56"/>
            <p:cNvSpPr>
              <a:spLocks noChangeShapeType="1"/>
            </p:cNvSpPr>
            <p:nvPr/>
          </p:nvSpPr>
          <p:spPr bwMode="auto">
            <a:xfrm flipV="1">
              <a:off x="5136" y="2352"/>
              <a:ext cx="1"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21" name="Line 57"/>
            <p:cNvSpPr>
              <a:spLocks noChangeShapeType="1"/>
            </p:cNvSpPr>
            <p:nvPr/>
          </p:nvSpPr>
          <p:spPr bwMode="auto">
            <a:xfrm>
              <a:off x="4656" y="912"/>
              <a:ext cx="96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22" name="Line 58"/>
            <p:cNvSpPr>
              <a:spLocks noChangeShapeType="1"/>
            </p:cNvSpPr>
            <p:nvPr/>
          </p:nvSpPr>
          <p:spPr bwMode="auto">
            <a:xfrm>
              <a:off x="4656" y="1872"/>
              <a:ext cx="96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23" name="Line 59"/>
            <p:cNvSpPr>
              <a:spLocks noChangeShapeType="1"/>
            </p:cNvSpPr>
            <p:nvPr/>
          </p:nvSpPr>
          <p:spPr bwMode="auto">
            <a:xfrm>
              <a:off x="4656" y="2832"/>
              <a:ext cx="96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24" name="Line 60"/>
            <p:cNvSpPr>
              <a:spLocks noChangeShapeType="1"/>
            </p:cNvSpPr>
            <p:nvPr/>
          </p:nvSpPr>
          <p:spPr bwMode="auto">
            <a:xfrm>
              <a:off x="4656" y="3792"/>
              <a:ext cx="96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25" name="Oval 62"/>
            <p:cNvSpPr>
              <a:spLocks noChangeArrowheads="1"/>
            </p:cNvSpPr>
            <p:nvPr/>
          </p:nvSpPr>
          <p:spPr bwMode="auto">
            <a:xfrm>
              <a:off x="3264" y="2256"/>
              <a:ext cx="96" cy="9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26" name="Rectangle 63"/>
            <p:cNvSpPr>
              <a:spLocks noChangeArrowheads="1"/>
            </p:cNvSpPr>
            <p:nvPr/>
          </p:nvSpPr>
          <p:spPr bwMode="auto">
            <a:xfrm>
              <a:off x="2928" y="2064"/>
              <a:ext cx="96" cy="96"/>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27" name="Rectangle 64"/>
            <p:cNvSpPr>
              <a:spLocks noChangeArrowheads="1"/>
            </p:cNvSpPr>
            <p:nvPr/>
          </p:nvSpPr>
          <p:spPr bwMode="auto">
            <a:xfrm>
              <a:off x="3408" y="2064"/>
              <a:ext cx="96" cy="96"/>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28" name="Rectangle 65"/>
            <p:cNvSpPr>
              <a:spLocks noChangeArrowheads="1"/>
            </p:cNvSpPr>
            <p:nvPr/>
          </p:nvSpPr>
          <p:spPr bwMode="auto">
            <a:xfrm>
              <a:off x="3408" y="2544"/>
              <a:ext cx="96" cy="96"/>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29" name="Rectangle 66"/>
            <p:cNvSpPr>
              <a:spLocks noChangeArrowheads="1"/>
            </p:cNvSpPr>
            <p:nvPr/>
          </p:nvSpPr>
          <p:spPr bwMode="auto">
            <a:xfrm>
              <a:off x="2928" y="2544"/>
              <a:ext cx="96" cy="96"/>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pSp>
      <p:sp>
        <p:nvSpPr>
          <p:cNvPr id="20487" name="Text Box 76"/>
          <p:cNvSpPr txBox="1">
            <a:spLocks noChangeArrowheads="1"/>
          </p:cNvSpPr>
          <p:nvPr/>
        </p:nvSpPr>
        <p:spPr bwMode="auto">
          <a:xfrm>
            <a:off x="2051050" y="5438775"/>
            <a:ext cx="2303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t>IMMAGINE RICAMPIONATA</a:t>
            </a:r>
          </a:p>
        </p:txBody>
      </p:sp>
      <p:sp>
        <p:nvSpPr>
          <p:cNvPr id="20488" name="AutoShape 77"/>
          <p:cNvSpPr>
            <a:spLocks noChangeArrowheads="1"/>
          </p:cNvSpPr>
          <p:nvPr/>
        </p:nvSpPr>
        <p:spPr bwMode="auto">
          <a:xfrm>
            <a:off x="1474788" y="3716338"/>
            <a:ext cx="647700" cy="144462"/>
          </a:xfrm>
          <a:prstGeom prst="rightArrow">
            <a:avLst>
              <a:gd name="adj1" fmla="val 50000"/>
              <a:gd name="adj2" fmla="val 112088"/>
            </a:avLst>
          </a:prstGeom>
          <a:solidFill>
            <a:schemeClr val="folHlink"/>
          </a:solidFill>
          <a:ln w="6350">
            <a:solidFill>
              <a:srgbClr val="000000"/>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489" name="Text Box 146"/>
          <p:cNvSpPr txBox="1">
            <a:spLocks noChangeArrowheads="1"/>
          </p:cNvSpPr>
          <p:nvPr/>
        </p:nvSpPr>
        <p:spPr bwMode="auto">
          <a:xfrm>
            <a:off x="36513" y="3452813"/>
            <a:ext cx="2303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it-IT" altLang="it-IT" sz="1600"/>
              <a:t>PIXEL INCOGNITO</a:t>
            </a:r>
          </a:p>
        </p:txBody>
      </p:sp>
      <p:cxnSp>
        <p:nvCxnSpPr>
          <p:cNvPr id="20490" name="AutoShape 147"/>
          <p:cNvCxnSpPr>
            <a:cxnSpLocks noChangeShapeType="1"/>
            <a:stCxn id="20541" idx="5"/>
            <a:endCxn id="20525" idx="3"/>
          </p:cNvCxnSpPr>
          <p:nvPr/>
        </p:nvCxnSpPr>
        <p:spPr bwMode="auto">
          <a:xfrm rot="5400000" flipH="1" flipV="1">
            <a:off x="4171156" y="1958182"/>
            <a:ext cx="71437" cy="3670300"/>
          </a:xfrm>
          <a:prstGeom prst="curvedConnector3">
            <a:avLst>
              <a:gd name="adj1" fmla="val -342222"/>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491" name="Text Box 148"/>
          <p:cNvSpPr txBox="1">
            <a:spLocks noChangeArrowheads="1"/>
          </p:cNvSpPr>
          <p:nvPr/>
        </p:nvSpPr>
        <p:spPr bwMode="auto">
          <a:xfrm>
            <a:off x="5508625" y="6015038"/>
            <a:ext cx="3167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t>IMMAGINE ORIGINALE</a:t>
            </a:r>
          </a:p>
        </p:txBody>
      </p:sp>
    </p:spTree>
    <p:extLst>
      <p:ext uri="{BB962C8B-B14F-4D97-AF65-F5344CB8AC3E}">
        <p14:creationId xmlns:p14="http://schemas.microsoft.com/office/powerpoint/2010/main" val="104583464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66992D-018E-446C-804C-B81B91EB0E34}" type="slidenum">
              <a:rPr lang="it-IT" altLang="it-IT"/>
              <a:pPr eaLnBrk="1" hangingPunct="1"/>
              <a:t>16</a:t>
            </a:fld>
            <a:endParaRPr lang="it-IT" altLang="it-IT"/>
          </a:p>
        </p:txBody>
      </p:sp>
      <p:sp>
        <p:nvSpPr>
          <p:cNvPr id="569346" name="Rectangle 2"/>
          <p:cNvSpPr>
            <a:spLocks noGrp="1" noChangeArrowheads="1"/>
          </p:cNvSpPr>
          <p:nvPr>
            <p:ph type="title"/>
          </p:nvPr>
        </p:nvSpPr>
        <p:spPr/>
        <p:txBody>
          <a:bodyPr/>
          <a:lstStyle/>
          <a:p>
            <a:pPr eaLnBrk="1" hangingPunct="1">
              <a:defRPr/>
            </a:pPr>
            <a:r>
              <a:rPr lang="it-IT" smtClean="0"/>
              <a:t>METODI DI INTERPOLAZIONE</a:t>
            </a:r>
          </a:p>
        </p:txBody>
      </p:sp>
      <p:sp>
        <p:nvSpPr>
          <p:cNvPr id="569347" name="Rectangle 3"/>
          <p:cNvSpPr>
            <a:spLocks noChangeArrowheads="1"/>
          </p:cNvSpPr>
          <p:nvPr/>
        </p:nvSpPr>
        <p:spPr bwMode="auto">
          <a:xfrm>
            <a:off x="107950" y="620713"/>
            <a:ext cx="5903913" cy="446722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NEAREST NEIGHBOR</a:t>
            </a:r>
            <a:r>
              <a:rPr lang="it-IT">
                <a:effectLst>
                  <a:outerShdw blurRad="38100" dist="38100" dir="2700000" algn="tl">
                    <a:srgbClr val="000000"/>
                  </a:outerShdw>
                </a:effectLst>
                <a:latin typeface="Arial" charset="0"/>
              </a:rPr>
              <a:t>:</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Al pixel ricampionato viene assegnato il valore del pixel più vicino alla sua posizione trasformata nell’immagine originale.</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INTERPOLAZIONE BILINEARE</a:t>
            </a:r>
            <a:r>
              <a:rPr lang="it-IT">
                <a:effectLst>
                  <a:outerShdw blurRad="38100" dist="38100" dir="2700000" algn="tl">
                    <a:srgbClr val="000000"/>
                  </a:outerShdw>
                </a:effectLst>
                <a:latin typeface="Arial" charset="0"/>
              </a:rPr>
              <a:t>:</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Vengono considerati i QUATTRO pixel che circondano la posizione trasformata. Il valore ricampionato si ottiene come:</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INTERPOLAZIONE BICUBICA</a:t>
            </a:r>
            <a:r>
              <a:rPr lang="it-IT">
                <a:effectLst>
                  <a:outerShdw blurRad="38100" dist="38100" dir="2700000" algn="tl">
                    <a:srgbClr val="000000"/>
                  </a:outerShdw>
                </a:effectLst>
                <a:latin typeface="Arial" charset="0"/>
              </a:rPr>
              <a:t>:</a:t>
            </a:r>
          </a:p>
          <a:p>
            <a:pPr algn="l">
              <a:spcBef>
                <a:spcPct val="20000"/>
              </a:spcBef>
              <a:buFont typeface="Wingdings" pitchFamily="2" charset="2"/>
              <a:buNone/>
              <a:defRPr/>
            </a:pPr>
            <a:r>
              <a:rPr lang="it-IT">
                <a:effectLst>
                  <a:outerShdw blurRad="38100" dist="38100" dir="2700000" algn="tl">
                    <a:srgbClr val="000000"/>
                  </a:outerShdw>
                </a:effectLst>
                <a:latin typeface="Arial" charset="0"/>
              </a:rPr>
              <a:t>Vengono considerati i SEDICI pixel che circondano la posizione trasformata. Il valore ricampionato è una media pesata di tutti i 16 pixel.</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p:txBody>
      </p:sp>
      <p:grpSp>
        <p:nvGrpSpPr>
          <p:cNvPr id="21509" name="Group 99"/>
          <p:cNvGrpSpPr>
            <a:grpSpLocks/>
          </p:cNvGrpSpPr>
          <p:nvPr/>
        </p:nvGrpSpPr>
        <p:grpSpPr bwMode="auto">
          <a:xfrm>
            <a:off x="6145213" y="765175"/>
            <a:ext cx="2819400" cy="2971800"/>
            <a:chOff x="3448" y="1014"/>
            <a:chExt cx="1776" cy="1872"/>
          </a:xfrm>
        </p:grpSpPr>
        <p:grpSp>
          <p:nvGrpSpPr>
            <p:cNvPr id="21512" name="Group 71"/>
            <p:cNvGrpSpPr>
              <a:grpSpLocks/>
            </p:cNvGrpSpPr>
            <p:nvPr/>
          </p:nvGrpSpPr>
          <p:grpSpPr bwMode="auto">
            <a:xfrm>
              <a:off x="3448" y="1014"/>
              <a:ext cx="1776" cy="1872"/>
              <a:chOff x="3696" y="1200"/>
              <a:chExt cx="2016" cy="2160"/>
            </a:xfrm>
          </p:grpSpPr>
          <p:sp>
            <p:nvSpPr>
              <p:cNvPr id="21531" name="Rectangle 72"/>
              <p:cNvSpPr>
                <a:spLocks noChangeArrowheads="1"/>
              </p:cNvSpPr>
              <p:nvPr/>
            </p:nvSpPr>
            <p:spPr bwMode="auto">
              <a:xfrm>
                <a:off x="4368" y="192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2" name="Rectangle 73"/>
              <p:cNvSpPr>
                <a:spLocks noChangeArrowheads="1"/>
              </p:cNvSpPr>
              <p:nvPr/>
            </p:nvSpPr>
            <p:spPr bwMode="auto">
              <a:xfrm>
                <a:off x="5040" y="192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3" name="Rectangle 74"/>
              <p:cNvSpPr>
                <a:spLocks noChangeArrowheads="1"/>
              </p:cNvSpPr>
              <p:nvPr/>
            </p:nvSpPr>
            <p:spPr bwMode="auto">
              <a:xfrm>
                <a:off x="3696" y="192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4" name="Rectangle 75"/>
              <p:cNvSpPr>
                <a:spLocks noChangeArrowheads="1"/>
              </p:cNvSpPr>
              <p:nvPr/>
            </p:nvSpPr>
            <p:spPr bwMode="auto">
              <a:xfrm>
                <a:off x="5040" y="120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5" name="Rectangle 76"/>
              <p:cNvSpPr>
                <a:spLocks noChangeArrowheads="1"/>
              </p:cNvSpPr>
              <p:nvPr/>
            </p:nvSpPr>
            <p:spPr bwMode="auto">
              <a:xfrm>
                <a:off x="3696" y="120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6" name="Rectangle 77"/>
              <p:cNvSpPr>
                <a:spLocks noChangeArrowheads="1"/>
              </p:cNvSpPr>
              <p:nvPr/>
            </p:nvSpPr>
            <p:spPr bwMode="auto">
              <a:xfrm>
                <a:off x="3696" y="264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7" name="Rectangle 78"/>
              <p:cNvSpPr>
                <a:spLocks noChangeArrowheads="1"/>
              </p:cNvSpPr>
              <p:nvPr/>
            </p:nvSpPr>
            <p:spPr bwMode="auto">
              <a:xfrm>
                <a:off x="4368" y="264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8" name="Rectangle 79"/>
              <p:cNvSpPr>
                <a:spLocks noChangeArrowheads="1"/>
              </p:cNvSpPr>
              <p:nvPr/>
            </p:nvSpPr>
            <p:spPr bwMode="auto">
              <a:xfrm>
                <a:off x="5040" y="264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39" name="Rectangle 80"/>
              <p:cNvSpPr>
                <a:spLocks noChangeArrowheads="1"/>
              </p:cNvSpPr>
              <p:nvPr/>
            </p:nvSpPr>
            <p:spPr bwMode="auto">
              <a:xfrm>
                <a:off x="4368" y="1200"/>
                <a:ext cx="67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pSp>
        <p:sp>
          <p:nvSpPr>
            <p:cNvPr id="21513" name="Oval 81"/>
            <p:cNvSpPr>
              <a:spLocks noChangeArrowheads="1"/>
            </p:cNvSpPr>
            <p:nvPr/>
          </p:nvSpPr>
          <p:spPr bwMode="auto">
            <a:xfrm>
              <a:off x="4456" y="2104"/>
              <a:ext cx="96" cy="9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1514" name="Text Box 82"/>
            <p:cNvSpPr txBox="1">
              <a:spLocks noChangeArrowheads="1"/>
            </p:cNvSpPr>
            <p:nvPr/>
          </p:nvSpPr>
          <p:spPr bwMode="auto">
            <a:xfrm>
              <a:off x="4168" y="175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3</a:t>
              </a:r>
            </a:p>
          </p:txBody>
        </p:sp>
        <p:sp>
          <p:nvSpPr>
            <p:cNvPr id="21515" name="Text Box 83"/>
            <p:cNvSpPr txBox="1">
              <a:spLocks noChangeArrowheads="1"/>
            </p:cNvSpPr>
            <p:nvPr/>
          </p:nvSpPr>
          <p:spPr bwMode="auto">
            <a:xfrm>
              <a:off x="4888" y="17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4</a:t>
              </a:r>
            </a:p>
          </p:txBody>
        </p:sp>
        <p:sp>
          <p:nvSpPr>
            <p:cNvPr id="21516" name="Text Box 84"/>
            <p:cNvSpPr txBox="1">
              <a:spLocks noChangeArrowheads="1"/>
            </p:cNvSpPr>
            <p:nvPr/>
          </p:nvSpPr>
          <p:spPr bwMode="auto">
            <a:xfrm>
              <a:off x="4884" y="24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2</a:t>
              </a:r>
            </a:p>
          </p:txBody>
        </p:sp>
        <p:sp>
          <p:nvSpPr>
            <p:cNvPr id="21517" name="Text Box 85"/>
            <p:cNvSpPr txBox="1">
              <a:spLocks noChangeArrowheads="1"/>
            </p:cNvSpPr>
            <p:nvPr/>
          </p:nvSpPr>
          <p:spPr bwMode="auto">
            <a:xfrm>
              <a:off x="4168" y="243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1</a:t>
              </a:r>
            </a:p>
          </p:txBody>
        </p:sp>
        <p:sp>
          <p:nvSpPr>
            <p:cNvPr id="21518" name="Text Box 86"/>
            <p:cNvSpPr txBox="1">
              <a:spLocks noChangeArrowheads="1"/>
            </p:cNvSpPr>
            <p:nvPr/>
          </p:nvSpPr>
          <p:spPr bwMode="auto">
            <a:xfrm>
              <a:off x="3588" y="114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7</a:t>
              </a:r>
            </a:p>
          </p:txBody>
        </p:sp>
        <p:sp>
          <p:nvSpPr>
            <p:cNvPr id="21519" name="Text Box 87"/>
            <p:cNvSpPr txBox="1">
              <a:spLocks noChangeArrowheads="1"/>
            </p:cNvSpPr>
            <p:nvPr/>
          </p:nvSpPr>
          <p:spPr bwMode="auto">
            <a:xfrm>
              <a:off x="4116" y="115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6</a:t>
              </a:r>
            </a:p>
          </p:txBody>
        </p:sp>
        <p:sp>
          <p:nvSpPr>
            <p:cNvPr id="21520" name="Text Box 88"/>
            <p:cNvSpPr txBox="1">
              <a:spLocks noChangeArrowheads="1"/>
            </p:cNvSpPr>
            <p:nvPr/>
          </p:nvSpPr>
          <p:spPr bwMode="auto">
            <a:xfrm>
              <a:off x="4744" y="115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5</a:t>
              </a:r>
            </a:p>
          </p:txBody>
        </p:sp>
        <p:sp>
          <p:nvSpPr>
            <p:cNvPr id="21521" name="Text Box 89"/>
            <p:cNvSpPr txBox="1">
              <a:spLocks noChangeArrowheads="1"/>
            </p:cNvSpPr>
            <p:nvPr/>
          </p:nvSpPr>
          <p:spPr bwMode="auto">
            <a:xfrm>
              <a:off x="3588" y="175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8</a:t>
              </a:r>
            </a:p>
          </p:txBody>
        </p:sp>
        <p:sp>
          <p:nvSpPr>
            <p:cNvPr id="21522" name="Text Box 90"/>
            <p:cNvSpPr txBox="1">
              <a:spLocks noChangeArrowheads="1"/>
            </p:cNvSpPr>
            <p:nvPr/>
          </p:nvSpPr>
          <p:spPr bwMode="auto">
            <a:xfrm>
              <a:off x="3588" y="238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9</a:t>
              </a:r>
            </a:p>
          </p:txBody>
        </p:sp>
        <p:sp>
          <p:nvSpPr>
            <p:cNvPr id="21523" name="Line 91"/>
            <p:cNvSpPr>
              <a:spLocks noChangeShapeType="1"/>
            </p:cNvSpPr>
            <p:nvPr/>
          </p:nvSpPr>
          <p:spPr bwMode="auto">
            <a:xfrm>
              <a:off x="4312" y="1624"/>
              <a:ext cx="0" cy="9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sp>
          <p:nvSpPr>
            <p:cNvPr id="21524" name="Line 92"/>
            <p:cNvSpPr>
              <a:spLocks noChangeShapeType="1"/>
            </p:cNvSpPr>
            <p:nvPr/>
          </p:nvSpPr>
          <p:spPr bwMode="auto">
            <a:xfrm>
              <a:off x="4312" y="2536"/>
              <a:ext cx="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1525" name="Line 93"/>
            <p:cNvSpPr>
              <a:spLocks noChangeShapeType="1"/>
            </p:cNvSpPr>
            <p:nvPr/>
          </p:nvSpPr>
          <p:spPr bwMode="auto">
            <a:xfrm>
              <a:off x="4312" y="215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1526" name="Line 94"/>
            <p:cNvSpPr>
              <a:spLocks noChangeShapeType="1"/>
            </p:cNvSpPr>
            <p:nvPr/>
          </p:nvSpPr>
          <p:spPr bwMode="auto">
            <a:xfrm>
              <a:off x="4504" y="220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1527" name="Text Box 95"/>
            <p:cNvSpPr txBox="1">
              <a:spLocks noChangeArrowheads="1"/>
            </p:cNvSpPr>
            <p:nvPr/>
          </p:nvSpPr>
          <p:spPr bwMode="auto">
            <a:xfrm>
              <a:off x="4302" y="195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u</a:t>
              </a:r>
            </a:p>
          </p:txBody>
        </p:sp>
        <p:sp>
          <p:nvSpPr>
            <p:cNvPr id="21528" name="Text Box 96"/>
            <p:cNvSpPr txBox="1">
              <a:spLocks noChangeArrowheads="1"/>
            </p:cNvSpPr>
            <p:nvPr/>
          </p:nvSpPr>
          <p:spPr bwMode="auto">
            <a:xfrm>
              <a:off x="4494" y="2257"/>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sz="2000">
                  <a:latin typeface="Times New Roman" panose="02020603050405020304" pitchFamily="18" charset="0"/>
                </a:rPr>
                <a:t>v</a:t>
              </a:r>
            </a:p>
          </p:txBody>
        </p:sp>
        <p:sp>
          <p:nvSpPr>
            <p:cNvPr id="21529" name="Line 97"/>
            <p:cNvSpPr>
              <a:spLocks noChangeShapeType="1"/>
            </p:cNvSpPr>
            <p:nvPr/>
          </p:nvSpPr>
          <p:spPr bwMode="auto">
            <a:xfrm>
              <a:off x="4312" y="191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1530" name="Line 98"/>
            <p:cNvSpPr>
              <a:spLocks noChangeShapeType="1"/>
            </p:cNvSpPr>
            <p:nvPr/>
          </p:nvSpPr>
          <p:spPr bwMode="auto">
            <a:xfrm rot="-5400000">
              <a:off x="4624" y="2223"/>
              <a:ext cx="6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pic>
        <p:nvPicPr>
          <p:cNvPr id="21510" name="Picture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008438"/>
            <a:ext cx="28352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 name="Rettangolo 2"/>
              <p:cNvSpPr/>
              <p:nvPr/>
            </p:nvSpPr>
            <p:spPr>
              <a:xfrm>
                <a:off x="139646" y="3536156"/>
                <a:ext cx="5482783" cy="69993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a:latin typeface="Cambria Math" panose="02040503050406030204" pitchFamily="18" charset="0"/>
                            </a:rPr>
                          </m:ctrlPr>
                        </m:mPr>
                        <m:mr>
                          <m:e>
                            <m:r>
                              <a:rPr lang="it-IT" i="1">
                                <a:latin typeface="Cambria Math" panose="02040503050406030204" pitchFamily="18" charset="0"/>
                              </a:rPr>
                              <m:t>𝑔</m:t>
                            </m:r>
                            <m:r>
                              <a:rPr lang="it-IT" i="0">
                                <a:latin typeface="Cambria Math" panose="02040503050406030204" pitchFamily="18" charset="0"/>
                              </a:rPr>
                              <m:t>.</m:t>
                            </m:r>
                            <m:r>
                              <a:rPr lang="it-IT" i="1">
                                <a:latin typeface="Cambria Math" panose="02040503050406030204" pitchFamily="18" charset="0"/>
                              </a:rPr>
                              <m:t>𝑣</m:t>
                            </m:r>
                            <m:r>
                              <a:rPr lang="it-IT" i="0">
                                <a:latin typeface="Cambria Math" panose="02040503050406030204" pitchFamily="18" charset="0"/>
                              </a:rPr>
                              <m:t>.=</m:t>
                            </m:r>
                            <m:d>
                              <m:dPr>
                                <m:ctrlPr>
                                  <a:rPr lang="it-IT" i="1">
                                    <a:latin typeface="Cambria Math" panose="02040503050406030204" pitchFamily="18" charset="0"/>
                                  </a:rPr>
                                </m:ctrlPr>
                              </m:dPr>
                              <m:e>
                                <m:r>
                                  <a:rPr lang="it-IT" i="0">
                                    <a:latin typeface="Cambria Math" panose="02040503050406030204" pitchFamily="18" charset="0"/>
                                  </a:rPr>
                                  <m:t>1−</m:t>
                                </m:r>
                                <m:r>
                                  <a:rPr lang="it-IT" i="1">
                                    <a:latin typeface="Cambria Math" panose="02040503050406030204" pitchFamily="18" charset="0"/>
                                  </a:rPr>
                                  <m:t>𝑎</m:t>
                                </m:r>
                              </m:e>
                            </m:d>
                            <m:d>
                              <m:dPr>
                                <m:ctrlPr>
                                  <a:rPr lang="it-IT" i="1">
                                    <a:latin typeface="Cambria Math" panose="02040503050406030204" pitchFamily="18" charset="0"/>
                                  </a:rPr>
                                </m:ctrlPr>
                              </m:dPr>
                              <m:e>
                                <m:r>
                                  <a:rPr lang="it-IT" i="0">
                                    <a:latin typeface="Cambria Math" panose="02040503050406030204" pitchFamily="18" charset="0"/>
                                  </a:rPr>
                                  <m:t>1−</m:t>
                                </m:r>
                                <m:r>
                                  <a:rPr lang="it-IT" i="1">
                                    <a:latin typeface="Cambria Math" panose="02040503050406030204" pitchFamily="18" charset="0"/>
                                  </a:rPr>
                                  <m:t>𝑏</m:t>
                                </m:r>
                              </m:e>
                            </m:d>
                            <m:r>
                              <a:rPr lang="it-IT" i="1">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𝑖</m:t>
                                </m:r>
                                <m:r>
                                  <a:rPr lang="it-IT" i="0">
                                    <a:latin typeface="Cambria Math" panose="02040503050406030204" pitchFamily="18" charset="0"/>
                                  </a:rPr>
                                  <m:t>,</m:t>
                                </m:r>
                                <m:r>
                                  <a:rPr lang="it-IT" i="1">
                                    <a:latin typeface="Cambria Math" panose="02040503050406030204" pitchFamily="18" charset="0"/>
                                  </a:rPr>
                                  <m:t>𝑗</m:t>
                                </m:r>
                              </m:e>
                            </m:d>
                            <m:r>
                              <a:rPr lang="it-IT" i="0">
                                <a:latin typeface="Cambria Math" panose="02040503050406030204" pitchFamily="18" charset="0"/>
                              </a:rPr>
                              <m:t>+</m:t>
                            </m:r>
                            <m:r>
                              <a:rPr lang="it-IT" i="1">
                                <a:latin typeface="Cambria Math" panose="02040503050406030204" pitchFamily="18" charset="0"/>
                              </a:rPr>
                              <m:t>𝑎</m:t>
                            </m:r>
                            <m:r>
                              <a:rPr lang="it-IT" i="0">
                                <a:latin typeface="Cambria Math" panose="02040503050406030204" pitchFamily="18" charset="0"/>
                              </a:rPr>
                              <m:t>⋅</m:t>
                            </m:r>
                            <m:d>
                              <m:dPr>
                                <m:ctrlPr>
                                  <a:rPr lang="it-IT" i="1">
                                    <a:latin typeface="Cambria Math" panose="02040503050406030204" pitchFamily="18" charset="0"/>
                                  </a:rPr>
                                </m:ctrlPr>
                              </m:dPr>
                              <m:e>
                                <m:r>
                                  <a:rPr lang="it-IT" i="0">
                                    <a:latin typeface="Cambria Math" panose="02040503050406030204" pitchFamily="18" charset="0"/>
                                  </a:rPr>
                                  <m:t>1−</m:t>
                                </m:r>
                                <m:r>
                                  <a:rPr lang="it-IT" i="1">
                                    <a:latin typeface="Cambria Math" panose="02040503050406030204" pitchFamily="18" charset="0"/>
                                  </a:rPr>
                                  <m:t>𝑏</m:t>
                                </m:r>
                              </m:e>
                            </m:d>
                            <m:r>
                              <a:rPr lang="it-IT" i="1">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𝑖</m:t>
                                </m:r>
                                <m:r>
                                  <a:rPr lang="it-IT" i="0">
                                    <a:latin typeface="Cambria Math" panose="02040503050406030204" pitchFamily="18" charset="0"/>
                                  </a:rPr>
                                  <m:t>,</m:t>
                                </m:r>
                                <m:r>
                                  <a:rPr lang="it-IT" i="1">
                                    <a:latin typeface="Cambria Math" panose="02040503050406030204" pitchFamily="18" charset="0"/>
                                  </a:rPr>
                                  <m:t>𝑗</m:t>
                                </m:r>
                                <m:r>
                                  <a:rPr lang="it-IT" i="0">
                                    <a:latin typeface="Cambria Math" panose="02040503050406030204" pitchFamily="18" charset="0"/>
                                  </a:rPr>
                                  <m:t>+1</m:t>
                                </m:r>
                              </m:e>
                            </m:d>
                            <m:r>
                              <a:rPr lang="it-IT" i="0">
                                <a:latin typeface="Cambria Math" panose="02040503050406030204" pitchFamily="18" charset="0"/>
                              </a:rPr>
                              <m:t>+</m:t>
                            </m:r>
                          </m:e>
                        </m:mr>
                        <m:mr>
                          <m:e>
                            <m:r>
                              <m:rPr>
                                <m:nor/>
                              </m:rPr>
                              <a:rPr lang="it-IT" i="1">
                                <a:latin typeface="Cambria Math" panose="02040503050406030204" pitchFamily="18" charset="0"/>
                              </a:rPr>
                              <m:t>  </m:t>
                            </m:r>
                            <m:d>
                              <m:dPr>
                                <m:ctrlPr>
                                  <a:rPr lang="it-IT" i="1">
                                    <a:latin typeface="Cambria Math" panose="02040503050406030204" pitchFamily="18" charset="0"/>
                                  </a:rPr>
                                </m:ctrlPr>
                              </m:dPr>
                              <m:e>
                                <m:r>
                                  <a:rPr lang="it-IT" i="0">
                                    <a:latin typeface="Cambria Math" panose="02040503050406030204" pitchFamily="18" charset="0"/>
                                  </a:rPr>
                                  <m:t>1−</m:t>
                                </m:r>
                                <m:r>
                                  <a:rPr lang="it-IT" i="1">
                                    <a:latin typeface="Cambria Math" panose="02040503050406030204" pitchFamily="18" charset="0"/>
                                  </a:rPr>
                                  <m:t>𝑎</m:t>
                                </m:r>
                              </m:e>
                            </m:d>
                            <m:r>
                              <a:rPr lang="it-IT" i="1">
                                <a:latin typeface="Cambria Math" panose="02040503050406030204" pitchFamily="18" charset="0"/>
                              </a:rPr>
                              <m:t>𝑏</m:t>
                            </m:r>
                            <m:r>
                              <a:rPr lang="it-IT" i="0">
                                <a:latin typeface="Cambria Math" panose="02040503050406030204" pitchFamily="18" charset="0"/>
                              </a:rPr>
                              <m:t>⋅</m:t>
                            </m:r>
                            <m:r>
                              <a:rPr lang="it-IT" i="1">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𝑖</m:t>
                                </m:r>
                                <m:r>
                                  <a:rPr lang="it-IT" i="0">
                                    <a:latin typeface="Cambria Math" panose="02040503050406030204" pitchFamily="18" charset="0"/>
                                  </a:rPr>
                                  <m:t>,</m:t>
                                </m:r>
                                <m:r>
                                  <a:rPr lang="it-IT" i="1">
                                    <a:latin typeface="Cambria Math" panose="02040503050406030204" pitchFamily="18" charset="0"/>
                                  </a:rPr>
                                  <m:t>𝑗</m:t>
                                </m:r>
                              </m:e>
                            </m:d>
                            <m:r>
                              <a:rPr lang="it-IT" i="0">
                                <a:latin typeface="Cambria Math" panose="02040503050406030204" pitchFamily="18" charset="0"/>
                              </a:rPr>
                              <m:t>+</m:t>
                            </m:r>
                            <m:r>
                              <a:rPr lang="it-IT" i="1">
                                <a:latin typeface="Cambria Math" panose="02040503050406030204" pitchFamily="18" charset="0"/>
                              </a:rPr>
                              <m:t>𝑎</m:t>
                            </m:r>
                            <m:r>
                              <a:rPr lang="it-IT" i="0">
                                <a:latin typeface="Cambria Math" panose="02040503050406030204" pitchFamily="18" charset="0"/>
                              </a:rPr>
                              <m:t>⋅</m:t>
                            </m:r>
                            <m:r>
                              <a:rPr lang="it-IT" i="1">
                                <a:latin typeface="Cambria Math" panose="02040503050406030204" pitchFamily="18" charset="0"/>
                              </a:rPr>
                              <m:t>𝑏</m:t>
                            </m:r>
                            <m:r>
                              <a:rPr lang="it-IT" i="0">
                                <a:latin typeface="Cambria Math" panose="02040503050406030204" pitchFamily="18" charset="0"/>
                              </a:rPr>
                              <m:t>⋅</m:t>
                            </m:r>
                            <m:r>
                              <a:rPr lang="it-IT" i="1">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𝑖</m:t>
                                </m:r>
                                <m:r>
                                  <a:rPr lang="it-IT" i="0">
                                    <a:latin typeface="Cambria Math" panose="02040503050406030204" pitchFamily="18" charset="0"/>
                                  </a:rPr>
                                  <m:t>,</m:t>
                                </m:r>
                                <m:r>
                                  <a:rPr lang="it-IT" i="1">
                                    <a:latin typeface="Cambria Math" panose="02040503050406030204" pitchFamily="18" charset="0"/>
                                  </a:rPr>
                                  <m:t>𝑗</m:t>
                                </m:r>
                              </m:e>
                            </m:d>
                          </m:e>
                        </m:mr>
                      </m:m>
                    </m:oMath>
                  </m:oMathPara>
                </a14:m>
                <a:endParaRPr lang="it-IT" dirty="0"/>
              </a:p>
            </p:txBody>
          </p:sp>
        </mc:Choice>
        <mc:Fallback>
          <p:sp>
            <p:nvSpPr>
              <p:cNvPr id="3" name="Rettangolo 2"/>
              <p:cNvSpPr>
                <a:spLocks noRot="1" noChangeAspect="1" noMove="1" noResize="1" noEditPoints="1" noAdjustHandles="1" noChangeArrowheads="1" noChangeShapeType="1" noTextEdit="1"/>
              </p:cNvSpPr>
              <p:nvPr/>
            </p:nvSpPr>
            <p:spPr>
              <a:xfrm>
                <a:off x="139646" y="3536156"/>
                <a:ext cx="5482783" cy="699935"/>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4856752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FAF355-6C4C-49C6-BEC1-E6D958B29C9B}" type="slidenum">
              <a:rPr lang="it-IT" altLang="it-IT"/>
              <a:pPr eaLnBrk="1" hangingPunct="1"/>
              <a:t>17</a:t>
            </a:fld>
            <a:endParaRPr lang="it-IT" altLang="it-IT"/>
          </a:p>
        </p:txBody>
      </p:sp>
      <p:sp>
        <p:nvSpPr>
          <p:cNvPr id="570370" name="Rectangle 2"/>
          <p:cNvSpPr>
            <a:spLocks noGrp="1" noChangeArrowheads="1"/>
          </p:cNvSpPr>
          <p:nvPr>
            <p:ph type="title"/>
          </p:nvPr>
        </p:nvSpPr>
        <p:spPr/>
        <p:txBody>
          <a:bodyPr/>
          <a:lstStyle/>
          <a:p>
            <a:pPr eaLnBrk="1" hangingPunct="1">
              <a:defRPr/>
            </a:pPr>
            <a:r>
              <a:rPr lang="it-IT" smtClean="0"/>
              <a:t>METODI DI INTERPOLAZIONE</a:t>
            </a:r>
          </a:p>
        </p:txBody>
      </p:sp>
      <p:sp>
        <p:nvSpPr>
          <p:cNvPr id="570371" name="Rectangle 3"/>
          <p:cNvSpPr>
            <a:spLocks noChangeArrowheads="1"/>
          </p:cNvSpPr>
          <p:nvPr/>
        </p:nvSpPr>
        <p:spPr bwMode="auto">
          <a:xfrm>
            <a:off x="1042988" y="620713"/>
            <a:ext cx="5903912" cy="425132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NEAREST NEIGHBOR</a:t>
            </a:r>
            <a:r>
              <a:rPr lang="it-IT">
                <a:effectLst>
                  <a:outerShdw blurRad="38100" dist="38100" dir="2700000" algn="tl">
                    <a:srgbClr val="000000"/>
                  </a:outerShdw>
                </a:effectLst>
                <a:latin typeface="Arial" charset="0"/>
              </a:rPr>
              <a:t>:</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INTERPOLAZIONE BILINEARE</a:t>
            </a:r>
            <a:r>
              <a:rPr lang="it-IT">
                <a:effectLst>
                  <a:outerShdw blurRad="38100" dist="38100" dir="2700000" algn="tl">
                    <a:srgbClr val="000000"/>
                  </a:outerShdw>
                </a:effectLst>
                <a:latin typeface="Arial" charset="0"/>
              </a:rPr>
              <a:t>:</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a:solidFill>
                  <a:schemeClr val="folHlink"/>
                </a:solidFill>
                <a:effectLst>
                  <a:outerShdw blurRad="38100" dist="38100" dir="2700000" algn="tl">
                    <a:srgbClr val="000000"/>
                  </a:outerShdw>
                </a:effectLst>
                <a:latin typeface="Arial" charset="0"/>
              </a:rPr>
              <a:t>INTERPOLAZIONE BICUBICA</a:t>
            </a:r>
            <a:r>
              <a:rPr lang="it-IT">
                <a:effectLst>
                  <a:outerShdw blurRad="38100" dist="38100" dir="2700000" algn="tl">
                    <a:srgbClr val="000000"/>
                  </a:outerShdw>
                </a:effectLst>
                <a:latin typeface="Arial" charset="0"/>
              </a:rPr>
              <a:t>:</a:t>
            </a:r>
          </a:p>
          <a:p>
            <a:pPr algn="l">
              <a:spcBef>
                <a:spcPct val="20000"/>
              </a:spcBef>
              <a:buFont typeface="Wingdings" pitchFamily="2" charset="2"/>
              <a:buNone/>
              <a:defRPr/>
            </a:pPr>
            <a:endParaRPr lang="it-IT">
              <a:effectLst>
                <a:outerShdw blurRad="38100" dist="38100" dir="2700000" algn="tl">
                  <a:srgbClr val="000000"/>
                </a:outerShdw>
              </a:effectLst>
              <a:latin typeface="Arial" charset="0"/>
            </a:endParaRPr>
          </a:p>
        </p:txBody>
      </p:sp>
      <p:pic>
        <p:nvPicPr>
          <p:cNvPr id="22533" name="Picture 36" descr="tut_interp2_bilinear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068638"/>
            <a:ext cx="184943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7" descr="interpolate_bicubic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724400"/>
            <a:ext cx="42941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8" descr="interpolate_bilin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2852738"/>
            <a:ext cx="4286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39" descr="interpolate_exa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052513"/>
            <a:ext cx="14795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0" descr="interpolate_nearestneig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946150"/>
            <a:ext cx="4289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41" descr="tut_interp2_bicubicdi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4906963"/>
            <a:ext cx="19907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2" descr="tut_interp2_NNdi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1125538"/>
            <a:ext cx="184943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42330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18</a:t>
            </a:fld>
            <a:endParaRPr lang="it-IT" altLang="it-IT" smtClean="0"/>
          </a:p>
        </p:txBody>
      </p:sp>
      <p:sp>
        <p:nvSpPr>
          <p:cNvPr id="599042" name="Rectangle 2"/>
          <p:cNvSpPr>
            <a:spLocks noGrp="1" noChangeArrowheads="1"/>
          </p:cNvSpPr>
          <p:nvPr>
            <p:ph type="title"/>
          </p:nvPr>
        </p:nvSpPr>
        <p:spPr/>
        <p:txBody>
          <a:bodyPr/>
          <a:lstStyle/>
          <a:p>
            <a:pPr eaLnBrk="1" hangingPunct="1">
              <a:defRPr/>
            </a:pPr>
            <a:r>
              <a:rPr lang="it-IT" dirty="0"/>
              <a:t>CONCETTI FONDAMENTALI – REALTA’ FISICA</a:t>
            </a:r>
            <a:endParaRPr lang="it-IT" dirty="0" smtClean="0"/>
          </a:p>
        </p:txBody>
      </p:sp>
      <p:graphicFrame>
        <p:nvGraphicFramePr>
          <p:cNvPr id="81" name="Object 7"/>
          <p:cNvGraphicFramePr>
            <a:graphicFrameLocks noChangeAspect="1"/>
          </p:cNvGraphicFramePr>
          <p:nvPr>
            <p:extLst/>
          </p:nvPr>
        </p:nvGraphicFramePr>
        <p:xfrm>
          <a:off x="3402995" y="3789040"/>
          <a:ext cx="937004" cy="571848"/>
        </p:xfrm>
        <a:graphic>
          <a:graphicData uri="http://schemas.openxmlformats.org/presentationml/2006/ole">
            <mc:AlternateContent xmlns:mc="http://schemas.openxmlformats.org/markup-compatibility/2006">
              <mc:Choice xmlns:v="urn:schemas-microsoft-com:vml" Requires="v">
                <p:oleObj spid="_x0000_s72730" name="Equation" r:id="rId3" imgW="545760" imgH="330120" progId="Equation.DSMT4">
                  <p:embed/>
                </p:oleObj>
              </mc:Choice>
              <mc:Fallback>
                <p:oleObj name="Equation" r:id="rId3" imgW="545760" imgH="330120" progId="Equation.DSMT4">
                  <p:embed/>
                  <p:pic>
                    <p:nvPicPr>
                      <p:cNvPr id="8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995" y="3789040"/>
                        <a:ext cx="937004" cy="57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8"/>
          <p:cNvGraphicFramePr>
            <a:graphicFrameLocks noChangeAspect="1"/>
          </p:cNvGraphicFramePr>
          <p:nvPr>
            <p:extLst/>
          </p:nvPr>
        </p:nvGraphicFramePr>
        <p:xfrm>
          <a:off x="5038619" y="3789040"/>
          <a:ext cx="763383" cy="571848"/>
        </p:xfrm>
        <a:graphic>
          <a:graphicData uri="http://schemas.openxmlformats.org/presentationml/2006/ole">
            <mc:AlternateContent xmlns:mc="http://schemas.openxmlformats.org/markup-compatibility/2006">
              <mc:Choice xmlns:v="urn:schemas-microsoft-com:vml" Requires="v">
                <p:oleObj spid="_x0000_s72731" name="Equation" r:id="rId5" imgW="444240" imgH="330120" progId="Equation.DSMT4">
                  <p:embed/>
                </p:oleObj>
              </mc:Choice>
              <mc:Fallback>
                <p:oleObj name="Equation" r:id="rId5" imgW="444240" imgH="330120" progId="Equation.DSMT4">
                  <p:embed/>
                  <p:pic>
                    <p:nvPicPr>
                      <p:cNvPr id="8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619" y="3789040"/>
                        <a:ext cx="763383" cy="57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 Box 9"/>
          <p:cNvSpPr txBox="1">
            <a:spLocks noChangeArrowheads="1"/>
          </p:cNvSpPr>
          <p:nvPr/>
        </p:nvSpPr>
        <p:spPr bwMode="auto">
          <a:xfrm>
            <a:off x="445455" y="3930163"/>
            <a:ext cx="200078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t>Flusso</a:t>
            </a:r>
            <a:r>
              <a:rPr lang="en-US" dirty="0"/>
              <a:t> </a:t>
            </a:r>
            <a:r>
              <a:rPr lang="en-US" dirty="0" err="1"/>
              <a:t>radiante</a:t>
            </a:r>
            <a:r>
              <a:rPr lang="en-US" dirty="0"/>
              <a:t> </a:t>
            </a:r>
            <a:r>
              <a:rPr lang="el-GR" sz="2000" i="1" dirty="0">
                <a:latin typeface="Times New Roman" pitchFamily="18" charset="0"/>
              </a:rPr>
              <a:t>Φ</a:t>
            </a:r>
            <a:r>
              <a:rPr lang="el-GR" sz="2000" dirty="0">
                <a:latin typeface="Times New Roman" pitchFamily="18" charset="0"/>
              </a:rPr>
              <a:t>(</a:t>
            </a:r>
            <a:r>
              <a:rPr lang="en-US" sz="2000" i="1" dirty="0">
                <a:latin typeface="Times New Roman" pitchFamily="18" charset="0"/>
              </a:rPr>
              <a:t>t</a:t>
            </a:r>
            <a:r>
              <a:rPr lang="en-US" sz="2000" dirty="0">
                <a:latin typeface="Times New Roman" pitchFamily="18" charset="0"/>
              </a:rPr>
              <a:t>)</a:t>
            </a:r>
            <a:r>
              <a:rPr lang="en-US" dirty="0"/>
              <a:t>:</a:t>
            </a:r>
            <a:endParaRPr lang="el-GR" dirty="0"/>
          </a:p>
        </p:txBody>
      </p:sp>
      <p:sp>
        <p:nvSpPr>
          <p:cNvPr id="85" name="Text Box 11"/>
          <p:cNvSpPr txBox="1">
            <a:spLocks noChangeArrowheads="1"/>
          </p:cNvSpPr>
          <p:nvPr/>
        </p:nvSpPr>
        <p:spPr bwMode="auto">
          <a:xfrm>
            <a:off x="445455" y="4586067"/>
            <a:ext cx="2911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Emittanza</a:t>
            </a:r>
            <a:r>
              <a:rPr lang="en-US" dirty="0" smtClean="0"/>
              <a:t> </a:t>
            </a:r>
            <a:r>
              <a:rPr lang="en-US" dirty="0" err="1"/>
              <a:t>radiante</a:t>
            </a:r>
            <a:r>
              <a:rPr lang="en-US" dirty="0"/>
              <a:t> </a:t>
            </a:r>
            <a:r>
              <a:rPr lang="en-US" sz="2000" i="1" dirty="0">
                <a:latin typeface="Times New Roman" pitchFamily="18" charset="0"/>
              </a:rPr>
              <a:t>M</a:t>
            </a:r>
            <a:r>
              <a:rPr lang="en-US" sz="2000" dirty="0">
                <a:latin typeface="Times New Roman" pitchFamily="18" charset="0"/>
              </a:rPr>
              <a:t>(</a:t>
            </a:r>
            <a:r>
              <a:rPr lang="en-US" sz="2000" i="1" dirty="0" err="1">
                <a:latin typeface="Times New Roman" pitchFamily="18" charset="0"/>
              </a:rPr>
              <a:t>t</a:t>
            </a:r>
            <a:r>
              <a:rPr lang="en-US" sz="2000" dirty="0" err="1">
                <a:latin typeface="Times New Roman" pitchFamily="18" charset="0"/>
              </a:rPr>
              <a:t>,</a:t>
            </a:r>
            <a:r>
              <a:rPr lang="en-US" sz="2000" i="1" dirty="0" err="1">
                <a:latin typeface="Times New Roman" pitchFamily="18" charset="0"/>
              </a:rPr>
              <a:t>P</a:t>
            </a:r>
            <a:r>
              <a:rPr lang="en-US" sz="2000" dirty="0">
                <a:latin typeface="Times New Roman" pitchFamily="18" charset="0"/>
              </a:rPr>
              <a:t>)</a:t>
            </a:r>
            <a:r>
              <a:rPr lang="en-US" dirty="0"/>
              <a:t>:</a:t>
            </a:r>
            <a:endParaRPr lang="el-GR" dirty="0"/>
          </a:p>
        </p:txBody>
      </p:sp>
      <p:grpSp>
        <p:nvGrpSpPr>
          <p:cNvPr id="3" name="Gruppo 2"/>
          <p:cNvGrpSpPr/>
          <p:nvPr/>
        </p:nvGrpSpPr>
        <p:grpSpPr>
          <a:xfrm>
            <a:off x="4953846" y="1066701"/>
            <a:ext cx="3962978" cy="2474794"/>
            <a:chOff x="3898592" y="548680"/>
            <a:chExt cx="3962978" cy="2474794"/>
          </a:xfrm>
        </p:grpSpPr>
        <p:pic>
          <p:nvPicPr>
            <p:cNvPr id="78" name="Picture 4" descr="Landsat7_FINAL"/>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0795" y="548680"/>
              <a:ext cx="3400775" cy="169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3898592" y="1250055"/>
              <a:ext cx="1242909" cy="1773419"/>
              <a:chOff x="3898592" y="1250055"/>
              <a:chExt cx="1242909" cy="1773419"/>
            </a:xfrm>
          </p:grpSpPr>
          <p:sp>
            <p:nvSpPr>
              <p:cNvPr id="76" name="AutoShape 2"/>
              <p:cNvSpPr>
                <a:spLocks noChangeArrowheads="1"/>
              </p:cNvSpPr>
              <p:nvPr/>
            </p:nvSpPr>
            <p:spPr bwMode="auto">
              <a:xfrm>
                <a:off x="3996427" y="2695522"/>
                <a:ext cx="438187" cy="217716"/>
              </a:xfrm>
              <a:prstGeom prst="parallelogram">
                <a:avLst>
                  <a:gd name="adj" fmla="val 50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7" name="Text Box 3"/>
              <p:cNvSpPr txBox="1">
                <a:spLocks noChangeArrowheads="1"/>
              </p:cNvSpPr>
              <p:nvPr/>
            </p:nvSpPr>
            <p:spPr bwMode="auto">
              <a:xfrm>
                <a:off x="4305087" y="2678987"/>
                <a:ext cx="436809"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latin typeface="Times New Roman" pitchFamily="18" charset="0"/>
                  </a:rPr>
                  <a:t>Δ</a:t>
                </a:r>
                <a:r>
                  <a:rPr lang="el-GR" sz="2000" i="1">
                    <a:latin typeface="Times New Roman" pitchFamily="18" charset="0"/>
                  </a:rPr>
                  <a:t>Α</a:t>
                </a:r>
              </a:p>
            </p:txBody>
          </p:sp>
          <p:sp>
            <p:nvSpPr>
              <p:cNvPr id="79" name="Freeform 5"/>
              <p:cNvSpPr>
                <a:spLocks/>
              </p:cNvSpPr>
              <p:nvPr/>
            </p:nvSpPr>
            <p:spPr bwMode="auto">
              <a:xfrm>
                <a:off x="4215520" y="1250055"/>
                <a:ext cx="925981" cy="1568104"/>
              </a:xfrm>
              <a:custGeom>
                <a:avLst/>
                <a:gdLst>
                  <a:gd name="T0" fmla="*/ 2 w 672"/>
                  <a:gd name="T1" fmla="*/ 1134 h 1138"/>
                  <a:gd name="T2" fmla="*/ 494 w 672"/>
                  <a:gd name="T3" fmla="*/ 51 h 1138"/>
                  <a:gd name="T4" fmla="*/ 591 w 672"/>
                  <a:gd name="T5" fmla="*/ 0 h 1138"/>
                  <a:gd name="T6" fmla="*/ 672 w 672"/>
                  <a:gd name="T7" fmla="*/ 52 h 1138"/>
                  <a:gd name="T8" fmla="*/ 2 w 672"/>
                  <a:gd name="T9" fmla="*/ 1134 h 1138"/>
                </a:gdLst>
                <a:ahLst/>
                <a:cxnLst>
                  <a:cxn ang="0">
                    <a:pos x="T0" y="T1"/>
                  </a:cxn>
                  <a:cxn ang="0">
                    <a:pos x="T2" y="T3"/>
                  </a:cxn>
                  <a:cxn ang="0">
                    <a:pos x="T4" y="T5"/>
                  </a:cxn>
                  <a:cxn ang="0">
                    <a:pos x="T6" y="T7"/>
                  </a:cxn>
                  <a:cxn ang="0">
                    <a:pos x="T8" y="T9"/>
                  </a:cxn>
                </a:cxnLst>
                <a:rect l="0" t="0" r="r" b="b"/>
                <a:pathLst>
                  <a:path w="672" h="1138">
                    <a:moveTo>
                      <a:pt x="2" y="1134"/>
                    </a:moveTo>
                    <a:cubicBezTo>
                      <a:pt x="495" y="52"/>
                      <a:pt x="3" y="1135"/>
                      <a:pt x="494" y="51"/>
                    </a:cubicBezTo>
                    <a:cubicBezTo>
                      <a:pt x="552" y="22"/>
                      <a:pt x="542" y="21"/>
                      <a:pt x="591" y="0"/>
                    </a:cubicBezTo>
                    <a:cubicBezTo>
                      <a:pt x="639" y="27"/>
                      <a:pt x="621" y="15"/>
                      <a:pt x="672" y="52"/>
                    </a:cubicBezTo>
                    <a:cubicBezTo>
                      <a:pt x="0" y="1138"/>
                      <a:pt x="672" y="55"/>
                      <a:pt x="2" y="1134"/>
                    </a:cubicBezTo>
                    <a:close/>
                  </a:path>
                </a:pathLst>
              </a:custGeom>
              <a:gradFill rotWithShape="1">
                <a:gsLst>
                  <a:gs pos="0">
                    <a:schemeClr val="accent1">
                      <a:alpha val="50000"/>
                    </a:schemeClr>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 name="Text Box 6"/>
              <p:cNvSpPr txBox="1">
                <a:spLocks noChangeArrowheads="1"/>
              </p:cNvSpPr>
              <p:nvPr/>
            </p:nvSpPr>
            <p:spPr bwMode="auto">
              <a:xfrm>
                <a:off x="4554496" y="1973478"/>
                <a:ext cx="465746"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latin typeface="Times New Roman" pitchFamily="18" charset="0"/>
                  </a:rPr>
                  <a:t>ΔΩ</a:t>
                </a:r>
              </a:p>
            </p:txBody>
          </p:sp>
          <p:sp>
            <p:nvSpPr>
              <p:cNvPr id="86" name="Oval 12"/>
              <p:cNvSpPr>
                <a:spLocks noChangeArrowheads="1"/>
              </p:cNvSpPr>
              <p:nvPr/>
            </p:nvSpPr>
            <p:spPr bwMode="auto">
              <a:xfrm>
                <a:off x="4179694" y="2774065"/>
                <a:ext cx="63386" cy="6338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 name="Text Box 13"/>
              <p:cNvSpPr txBox="1">
                <a:spLocks noChangeArrowheads="1"/>
              </p:cNvSpPr>
              <p:nvPr/>
            </p:nvSpPr>
            <p:spPr bwMode="auto">
              <a:xfrm>
                <a:off x="3898592" y="2459893"/>
                <a:ext cx="294881"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Times New Roman" pitchFamily="18" charset="0"/>
                  </a:rPr>
                  <a:t>P</a:t>
                </a:r>
                <a:endParaRPr lang="el-GR" sz="2000" i="1">
                  <a:latin typeface="Times New Roman" pitchFamily="18" charset="0"/>
                </a:endParaRPr>
              </a:p>
            </p:txBody>
          </p:sp>
        </p:grpSp>
      </p:grpSp>
      <p:sp>
        <p:nvSpPr>
          <p:cNvPr id="88" name="Text Box 14"/>
          <p:cNvSpPr txBox="1">
            <a:spLocks noChangeArrowheads="1"/>
          </p:cNvSpPr>
          <p:nvPr/>
        </p:nvSpPr>
        <p:spPr bwMode="auto">
          <a:xfrm>
            <a:off x="445455" y="5241970"/>
            <a:ext cx="1683852"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Irradianza </a:t>
            </a:r>
            <a:r>
              <a:rPr lang="en-US" sz="2000" i="1">
                <a:latin typeface="Times New Roman" pitchFamily="18" charset="0"/>
              </a:rPr>
              <a:t>E</a:t>
            </a:r>
            <a:r>
              <a:rPr lang="en-US" sz="2000">
                <a:latin typeface="Times New Roman" pitchFamily="18" charset="0"/>
              </a:rPr>
              <a:t>(</a:t>
            </a:r>
            <a:r>
              <a:rPr lang="en-US" sz="2000" i="1">
                <a:latin typeface="Times New Roman" pitchFamily="18" charset="0"/>
              </a:rPr>
              <a:t>t</a:t>
            </a:r>
            <a:r>
              <a:rPr lang="en-US" sz="2000">
                <a:latin typeface="Times New Roman" pitchFamily="18" charset="0"/>
              </a:rPr>
              <a:t>,</a:t>
            </a:r>
            <a:r>
              <a:rPr lang="en-US" sz="2000" i="1">
                <a:latin typeface="Times New Roman" pitchFamily="18" charset="0"/>
              </a:rPr>
              <a:t>P</a:t>
            </a:r>
            <a:r>
              <a:rPr lang="en-US" sz="2000">
                <a:latin typeface="Times New Roman" pitchFamily="18" charset="0"/>
              </a:rPr>
              <a:t>)</a:t>
            </a:r>
            <a:r>
              <a:rPr lang="en-US"/>
              <a:t>:</a:t>
            </a:r>
            <a:endParaRPr lang="el-GR"/>
          </a:p>
        </p:txBody>
      </p:sp>
      <p:graphicFrame>
        <p:nvGraphicFramePr>
          <p:cNvPr id="89" name="Object 15"/>
          <p:cNvGraphicFramePr>
            <a:graphicFrameLocks noChangeAspect="1"/>
          </p:cNvGraphicFramePr>
          <p:nvPr>
            <p:extLst/>
          </p:nvPr>
        </p:nvGraphicFramePr>
        <p:xfrm>
          <a:off x="3402995" y="4444943"/>
          <a:ext cx="981099" cy="571848"/>
        </p:xfrm>
        <a:graphic>
          <a:graphicData uri="http://schemas.openxmlformats.org/presentationml/2006/ole">
            <mc:AlternateContent xmlns:mc="http://schemas.openxmlformats.org/markup-compatibility/2006">
              <mc:Choice xmlns:v="urn:schemas-microsoft-com:vml" Requires="v">
                <p:oleObj spid="_x0000_s72732" name="Equation" r:id="rId8" imgW="571320" imgH="330120" progId="Equation.DSMT4">
                  <p:embed/>
                </p:oleObj>
              </mc:Choice>
              <mc:Fallback>
                <p:oleObj name="Equation" r:id="rId8" imgW="571320" imgH="330120" progId="Equation.DSMT4">
                  <p:embed/>
                  <p:pic>
                    <p:nvPicPr>
                      <p:cNvPr id="89"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2995" y="4444943"/>
                        <a:ext cx="981099" cy="57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Object 16"/>
          <p:cNvGraphicFramePr>
            <a:graphicFrameLocks noChangeAspect="1"/>
          </p:cNvGraphicFramePr>
          <p:nvPr>
            <p:extLst/>
          </p:nvPr>
        </p:nvGraphicFramePr>
        <p:xfrm>
          <a:off x="5038619" y="4444943"/>
          <a:ext cx="829525" cy="571848"/>
        </p:xfrm>
        <a:graphic>
          <a:graphicData uri="http://schemas.openxmlformats.org/presentationml/2006/ole">
            <mc:AlternateContent xmlns:mc="http://schemas.openxmlformats.org/markup-compatibility/2006">
              <mc:Choice xmlns:v="urn:schemas-microsoft-com:vml" Requires="v">
                <p:oleObj spid="_x0000_s72733" name="Equation" r:id="rId10" imgW="482400" imgH="330120" progId="Equation.DSMT4">
                  <p:embed/>
                </p:oleObj>
              </mc:Choice>
              <mc:Fallback>
                <p:oleObj name="Equation" r:id="rId10" imgW="482400" imgH="330120" progId="Equation.DSMT4">
                  <p:embed/>
                  <p:pic>
                    <p:nvPicPr>
                      <p:cNvPr id="9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8619" y="4444943"/>
                        <a:ext cx="829525" cy="57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18"/>
          <p:cNvGraphicFramePr>
            <a:graphicFrameLocks noChangeAspect="1"/>
          </p:cNvGraphicFramePr>
          <p:nvPr>
            <p:extLst/>
          </p:nvPr>
        </p:nvGraphicFramePr>
        <p:xfrm>
          <a:off x="3402995" y="5100846"/>
          <a:ext cx="894288" cy="571848"/>
        </p:xfrm>
        <a:graphic>
          <a:graphicData uri="http://schemas.openxmlformats.org/presentationml/2006/ole">
            <mc:AlternateContent xmlns:mc="http://schemas.openxmlformats.org/markup-compatibility/2006">
              <mc:Choice xmlns:v="urn:schemas-microsoft-com:vml" Requires="v">
                <p:oleObj spid="_x0000_s72734" name="Equation" r:id="rId12" imgW="520560" imgH="330120" progId="Equation.DSMT4">
                  <p:embed/>
                </p:oleObj>
              </mc:Choice>
              <mc:Fallback>
                <p:oleObj name="Equation" r:id="rId12" imgW="520560" imgH="330120" progId="Equation.DSMT4">
                  <p:embed/>
                  <p:pic>
                    <p:nvPicPr>
                      <p:cNvPr id="92"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2995" y="5100846"/>
                        <a:ext cx="894288" cy="57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 name="Object 19"/>
          <p:cNvGraphicFramePr>
            <a:graphicFrameLocks noChangeAspect="1"/>
          </p:cNvGraphicFramePr>
          <p:nvPr>
            <p:extLst/>
          </p:nvPr>
        </p:nvGraphicFramePr>
        <p:xfrm>
          <a:off x="5038619" y="5100846"/>
          <a:ext cx="742714" cy="571848"/>
        </p:xfrm>
        <a:graphic>
          <a:graphicData uri="http://schemas.openxmlformats.org/presentationml/2006/ole">
            <mc:AlternateContent xmlns:mc="http://schemas.openxmlformats.org/markup-compatibility/2006">
              <mc:Choice xmlns:v="urn:schemas-microsoft-com:vml" Requires="v">
                <p:oleObj spid="_x0000_s72735" name="Equation" r:id="rId14" imgW="431640" imgH="330120" progId="Equation.DSMT4">
                  <p:embed/>
                </p:oleObj>
              </mc:Choice>
              <mc:Fallback>
                <p:oleObj name="Equation" r:id="rId14" imgW="431640" imgH="330120" progId="Equation.DSMT4">
                  <p:embed/>
                  <p:pic>
                    <p:nvPicPr>
                      <p:cNvPr id="93"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8619" y="5100846"/>
                        <a:ext cx="742714" cy="57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 name="Text Box 21"/>
          <p:cNvSpPr txBox="1">
            <a:spLocks noChangeArrowheads="1"/>
          </p:cNvSpPr>
          <p:nvPr/>
        </p:nvSpPr>
        <p:spPr bwMode="auto">
          <a:xfrm>
            <a:off x="6194253" y="4612247"/>
            <a:ext cx="986611" cy="31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(emessa)</a:t>
            </a:r>
            <a:endParaRPr lang="el-GR"/>
          </a:p>
        </p:txBody>
      </p:sp>
      <p:sp>
        <p:nvSpPr>
          <p:cNvPr id="96" name="Text Box 22"/>
          <p:cNvSpPr txBox="1">
            <a:spLocks noChangeArrowheads="1"/>
          </p:cNvSpPr>
          <p:nvPr/>
        </p:nvSpPr>
        <p:spPr bwMode="auto">
          <a:xfrm>
            <a:off x="6224568" y="5259882"/>
            <a:ext cx="1085823" cy="31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(incidente)</a:t>
            </a:r>
            <a:endParaRPr lang="el-GR"/>
          </a:p>
        </p:txBody>
      </p:sp>
      <p:sp>
        <p:nvSpPr>
          <p:cNvPr id="97" name="Text Box 23"/>
          <p:cNvSpPr txBox="1">
            <a:spLocks noChangeArrowheads="1"/>
          </p:cNvSpPr>
          <p:nvPr/>
        </p:nvSpPr>
        <p:spPr bwMode="auto">
          <a:xfrm>
            <a:off x="6194253" y="3946699"/>
            <a:ext cx="997634" cy="31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t>(</a:t>
            </a:r>
            <a:r>
              <a:rPr lang="en-US"/>
              <a:t>potenza)</a:t>
            </a:r>
            <a:endParaRPr lang="el-GR"/>
          </a:p>
        </p:txBody>
      </p:sp>
      <p:sp>
        <p:nvSpPr>
          <p:cNvPr id="98" name="Text Box 25"/>
          <p:cNvSpPr txBox="1">
            <a:spLocks noChangeArrowheads="1"/>
          </p:cNvSpPr>
          <p:nvPr/>
        </p:nvSpPr>
        <p:spPr bwMode="auto">
          <a:xfrm>
            <a:off x="179511" y="585884"/>
            <a:ext cx="70123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I </a:t>
            </a:r>
            <a:r>
              <a:rPr lang="en-US" dirty="0" err="1"/>
              <a:t>sensori</a:t>
            </a:r>
            <a:r>
              <a:rPr lang="en-US" dirty="0"/>
              <a:t> </a:t>
            </a:r>
            <a:r>
              <a:rPr lang="en-US" dirty="0" err="1"/>
              <a:t>raccolgono</a:t>
            </a:r>
            <a:r>
              <a:rPr lang="en-US" dirty="0"/>
              <a:t> </a:t>
            </a:r>
            <a:r>
              <a:rPr lang="en-US" dirty="0" err="1"/>
              <a:t>l’energia</a:t>
            </a:r>
            <a:r>
              <a:rPr lang="en-US" dirty="0"/>
              <a:t> </a:t>
            </a:r>
            <a:r>
              <a:rPr lang="en-US" dirty="0" err="1"/>
              <a:t>elettromagnetica</a:t>
            </a:r>
            <a:r>
              <a:rPr lang="en-US" dirty="0"/>
              <a:t> </a:t>
            </a:r>
            <a:r>
              <a:rPr lang="el-GR" sz="2000" dirty="0">
                <a:latin typeface="Times New Roman" pitchFamily="18" charset="0"/>
              </a:rPr>
              <a:t>Δ</a:t>
            </a:r>
            <a:r>
              <a:rPr lang="en-US" sz="2000" i="1" dirty="0">
                <a:latin typeface="Times New Roman" pitchFamily="18" charset="0"/>
              </a:rPr>
              <a:t>Q</a:t>
            </a:r>
            <a:r>
              <a:rPr lang="en-US" dirty="0"/>
              <a:t> </a:t>
            </a:r>
            <a:endParaRPr lang="el-GR" dirty="0"/>
          </a:p>
          <a:p>
            <a:r>
              <a:rPr lang="en-US" dirty="0" err="1"/>
              <a:t>emessa</a:t>
            </a:r>
            <a:r>
              <a:rPr lang="en-US" dirty="0"/>
              <a:t>  da un </a:t>
            </a:r>
            <a:r>
              <a:rPr lang="en-US" dirty="0" err="1"/>
              <a:t>elemento</a:t>
            </a:r>
            <a:r>
              <a:rPr lang="en-US" dirty="0"/>
              <a:t> di </a:t>
            </a:r>
            <a:r>
              <a:rPr lang="en-US" dirty="0" err="1"/>
              <a:t>superficie</a:t>
            </a:r>
            <a:r>
              <a:rPr lang="en-US" dirty="0"/>
              <a:t> </a:t>
            </a:r>
            <a:r>
              <a:rPr lang="el-GR" sz="2000" dirty="0">
                <a:latin typeface="Times New Roman" pitchFamily="18" charset="0"/>
              </a:rPr>
              <a:t>Δ</a:t>
            </a:r>
            <a:r>
              <a:rPr lang="el-GR" sz="2000" i="1" dirty="0">
                <a:latin typeface="Times New Roman" pitchFamily="18" charset="0"/>
              </a:rPr>
              <a:t>Α</a:t>
            </a:r>
            <a:r>
              <a:rPr lang="en-US" dirty="0"/>
              <a:t> (pixel),</a:t>
            </a:r>
            <a:r>
              <a:rPr lang="el-GR" dirty="0"/>
              <a:t> </a:t>
            </a:r>
          </a:p>
          <a:p>
            <a:r>
              <a:rPr lang="en-US" dirty="0" err="1"/>
              <a:t>durante</a:t>
            </a:r>
            <a:r>
              <a:rPr lang="en-US" dirty="0"/>
              <a:t> un </a:t>
            </a:r>
            <a:r>
              <a:rPr lang="en-US" dirty="0" err="1"/>
              <a:t>intervallo</a:t>
            </a:r>
            <a:r>
              <a:rPr lang="en-US" dirty="0"/>
              <a:t> di tempo </a:t>
            </a:r>
            <a:r>
              <a:rPr lang="el-GR" sz="2000" dirty="0">
                <a:latin typeface="Times New Roman" pitchFamily="18" charset="0"/>
              </a:rPr>
              <a:t>Δ</a:t>
            </a:r>
            <a:r>
              <a:rPr lang="en-US" sz="2000" i="1" dirty="0">
                <a:latin typeface="Times New Roman" pitchFamily="18" charset="0"/>
              </a:rPr>
              <a:t>t</a:t>
            </a:r>
            <a:r>
              <a:rPr lang="en-US" dirty="0"/>
              <a:t>, </a:t>
            </a:r>
            <a:r>
              <a:rPr lang="en-US" dirty="0" smtClean="0"/>
              <a:t> e </a:t>
            </a:r>
            <a:r>
              <a:rPr lang="en-US" dirty="0" err="1"/>
              <a:t>relativa</a:t>
            </a:r>
            <a:r>
              <a:rPr lang="en-US" dirty="0"/>
              <a:t> </a:t>
            </a:r>
            <a:r>
              <a:rPr lang="en-US" dirty="0" err="1"/>
              <a:t>all’angolo</a:t>
            </a:r>
            <a:r>
              <a:rPr lang="en-US" dirty="0"/>
              <a:t> </a:t>
            </a:r>
            <a:endParaRPr lang="en-US" dirty="0" smtClean="0"/>
          </a:p>
          <a:p>
            <a:r>
              <a:rPr lang="en-US" dirty="0" err="1" smtClean="0"/>
              <a:t>solido</a:t>
            </a:r>
            <a:r>
              <a:rPr lang="en-US" dirty="0" smtClean="0"/>
              <a:t> </a:t>
            </a:r>
            <a:r>
              <a:rPr lang="el-GR" sz="2000" dirty="0">
                <a:latin typeface="Times New Roman" pitchFamily="18" charset="0"/>
              </a:rPr>
              <a:t>ΔΩ</a:t>
            </a:r>
            <a:r>
              <a:rPr lang="it-IT" sz="2000" dirty="0">
                <a:latin typeface="Arial Unicode MS" pitchFamily="34" charset="-128"/>
              </a:rPr>
              <a:t> </a:t>
            </a:r>
            <a:r>
              <a:rPr lang="it-IT" sz="2000" dirty="0" smtClean="0">
                <a:latin typeface="Arial Unicode MS" pitchFamily="34" charset="-128"/>
              </a:rPr>
              <a:t>fra </a:t>
            </a:r>
            <a:r>
              <a:rPr lang="it-IT" sz="2000" dirty="0">
                <a:latin typeface="Arial Unicode MS" pitchFamily="34" charset="-128"/>
              </a:rPr>
              <a:t>pixel e sensore.</a:t>
            </a:r>
            <a:endParaRPr lang="en-US" sz="2000" dirty="0">
              <a:latin typeface="Arial Unicode MS" pitchFamily="34" charset="-128"/>
            </a:endParaRPr>
          </a:p>
        </p:txBody>
      </p:sp>
      <p:sp>
        <p:nvSpPr>
          <p:cNvPr id="99" name="Text Box 26"/>
          <p:cNvSpPr txBox="1">
            <a:spLocks noChangeArrowheads="1"/>
          </p:cNvSpPr>
          <p:nvPr/>
        </p:nvSpPr>
        <p:spPr bwMode="auto">
          <a:xfrm>
            <a:off x="179511" y="1908970"/>
            <a:ext cx="3797624" cy="82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Per caratterizzare l’energia incidente </a:t>
            </a:r>
          </a:p>
          <a:p>
            <a:r>
              <a:rPr lang="it-IT" dirty="0"/>
              <a:t>è necessario rimuovere dall’osservazione</a:t>
            </a:r>
          </a:p>
          <a:p>
            <a:r>
              <a:rPr lang="it-IT" dirty="0"/>
              <a:t>la dipendenza da</a:t>
            </a:r>
            <a:r>
              <a:rPr lang="en-US" dirty="0"/>
              <a:t> </a:t>
            </a:r>
            <a:r>
              <a:rPr lang="el-GR" sz="2000" dirty="0">
                <a:latin typeface="Times New Roman" pitchFamily="18" charset="0"/>
              </a:rPr>
              <a:t>Δ</a:t>
            </a:r>
            <a:r>
              <a:rPr lang="el-GR" sz="2000" i="1" dirty="0">
                <a:latin typeface="Times New Roman" pitchFamily="18" charset="0"/>
              </a:rPr>
              <a:t>Α</a:t>
            </a:r>
            <a:r>
              <a:rPr lang="el-GR" dirty="0"/>
              <a:t>, </a:t>
            </a:r>
            <a:r>
              <a:rPr lang="el-GR" sz="2000" dirty="0">
                <a:latin typeface="Times New Roman" pitchFamily="18" charset="0"/>
              </a:rPr>
              <a:t>Δ</a:t>
            </a:r>
            <a:r>
              <a:rPr lang="en-US" sz="2000" i="1" dirty="0">
                <a:latin typeface="Times New Roman" pitchFamily="18" charset="0"/>
              </a:rPr>
              <a:t>t</a:t>
            </a:r>
            <a:r>
              <a:rPr lang="en-US" dirty="0"/>
              <a:t> e</a:t>
            </a:r>
            <a:r>
              <a:rPr lang="el-GR" dirty="0"/>
              <a:t> </a:t>
            </a:r>
            <a:r>
              <a:rPr lang="el-GR" sz="2000" dirty="0">
                <a:latin typeface="Times New Roman" pitchFamily="18" charset="0"/>
              </a:rPr>
              <a:t>ΔΩ</a:t>
            </a:r>
            <a:r>
              <a:rPr lang="en-US" dirty="0"/>
              <a:t>.</a:t>
            </a:r>
            <a:endParaRPr lang="el-GR" dirty="0"/>
          </a:p>
        </p:txBody>
      </p:sp>
      <p:sp>
        <p:nvSpPr>
          <p:cNvPr id="100" name="Text Box 27"/>
          <p:cNvSpPr txBox="1">
            <a:spLocks noChangeArrowheads="1"/>
          </p:cNvSpPr>
          <p:nvPr/>
        </p:nvSpPr>
        <p:spPr bwMode="auto">
          <a:xfrm>
            <a:off x="267277" y="2883740"/>
            <a:ext cx="3691438" cy="400110"/>
          </a:xfrm>
          <a:prstGeom prst="rect">
            <a:avLst/>
          </a:prstGeom>
          <a:solidFill>
            <a:schemeClr val="accent1"/>
          </a:solidFill>
          <a:ln w="9525">
            <a:solidFill>
              <a:schemeClr val="tx1"/>
            </a:solidFill>
            <a:miter lim="800000"/>
            <a:headEnd/>
            <a:tailEnd/>
          </a:ln>
          <a:effectLst>
            <a:outerShdw dist="71842" dir="2700000" algn="ctr" rotWithShape="0">
              <a:schemeClr val="bg2">
                <a:alpha val="50000"/>
              </a:schemeClr>
            </a:outerShdw>
          </a:effectLst>
        </p:spPr>
        <p:txBody>
          <a:bodyPr wrap="square">
            <a:spAutoFit/>
          </a:bodyPr>
          <a:lstStyle/>
          <a:p>
            <a:r>
              <a:rPr lang="en-US" dirty="0" err="1"/>
              <a:t>Definizioni</a:t>
            </a:r>
            <a:r>
              <a:rPr lang="en-US" dirty="0"/>
              <a:t> di base (</a:t>
            </a:r>
            <a:r>
              <a:rPr lang="en-US" sz="2000" i="1" dirty="0">
                <a:latin typeface="Times New Roman" pitchFamily="18" charset="0"/>
              </a:rPr>
              <a:t>Q</a:t>
            </a:r>
            <a:r>
              <a:rPr lang="en-US" dirty="0"/>
              <a:t> = </a:t>
            </a:r>
            <a:r>
              <a:rPr lang="en-US" dirty="0" err="1"/>
              <a:t>energia</a:t>
            </a:r>
            <a:r>
              <a:rPr lang="en-US" dirty="0"/>
              <a:t>)</a:t>
            </a:r>
            <a:endParaRPr lang="el-GR" sz="2000" i="1" dirty="0">
              <a:latin typeface="Times New Roman" pitchFamily="18" charset="0"/>
            </a:endParaRPr>
          </a:p>
        </p:txBody>
      </p:sp>
      <p:sp>
        <p:nvSpPr>
          <p:cNvPr id="101" name="Text Box 28"/>
          <p:cNvSpPr txBox="1">
            <a:spLocks noChangeArrowheads="1"/>
          </p:cNvSpPr>
          <p:nvPr/>
        </p:nvSpPr>
        <p:spPr bwMode="auto">
          <a:xfrm>
            <a:off x="445455" y="5897873"/>
            <a:ext cx="1230508"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Radianza </a:t>
            </a:r>
            <a:r>
              <a:rPr lang="en-US" sz="2000" i="1">
                <a:latin typeface="Times New Roman" pitchFamily="18" charset="0"/>
              </a:rPr>
              <a:t>L</a:t>
            </a:r>
            <a:r>
              <a:rPr lang="en-US"/>
              <a:t>:</a:t>
            </a:r>
            <a:endParaRPr lang="el-GR"/>
          </a:p>
        </p:txBody>
      </p:sp>
      <p:graphicFrame>
        <p:nvGraphicFramePr>
          <p:cNvPr id="102" name="Object 29"/>
          <p:cNvGraphicFramePr>
            <a:graphicFrameLocks noChangeAspect="1"/>
          </p:cNvGraphicFramePr>
          <p:nvPr>
            <p:extLst/>
          </p:nvPr>
        </p:nvGraphicFramePr>
        <p:xfrm>
          <a:off x="4940785" y="5747103"/>
          <a:ext cx="785430" cy="593896"/>
        </p:xfrm>
        <a:graphic>
          <a:graphicData uri="http://schemas.openxmlformats.org/presentationml/2006/ole">
            <mc:AlternateContent xmlns:mc="http://schemas.openxmlformats.org/markup-compatibility/2006">
              <mc:Choice xmlns:v="urn:schemas-microsoft-com:vml" Requires="v">
                <p:oleObj spid="_x0000_s72736" name="Equation" r:id="rId16" imgW="457200" imgH="342720" progId="Equation.DSMT4">
                  <p:embed/>
                </p:oleObj>
              </mc:Choice>
              <mc:Fallback>
                <p:oleObj name="Equation" r:id="rId16" imgW="457200" imgH="342720" progId="Equation.DSMT4">
                  <p:embed/>
                  <p:pic>
                    <p:nvPicPr>
                      <p:cNvPr id="102"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40785" y="5747103"/>
                        <a:ext cx="785430" cy="593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038453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SOMMARIO</a:t>
            </a:r>
            <a:endParaRPr lang="it-IT" dirty="0" smtClean="0"/>
          </a:p>
        </p:txBody>
      </p:sp>
      <p:sp>
        <p:nvSpPr>
          <p:cNvPr id="322563" name="Rectangle 3"/>
          <p:cNvSpPr>
            <a:spLocks noGrp="1" noChangeArrowheads="1"/>
          </p:cNvSpPr>
          <p:nvPr>
            <p:ph idx="1"/>
          </p:nvPr>
        </p:nvSpPr>
        <p:spPr>
          <a:xfrm>
            <a:off x="107950" y="1628800"/>
            <a:ext cx="8928100" cy="4772000"/>
          </a:xfrm>
        </p:spPr>
        <p:txBody>
          <a:bodyPr/>
          <a:lstStyle/>
          <a:p>
            <a:pPr eaLnBrk="1" hangingPunct="1">
              <a:lnSpc>
                <a:spcPct val="90000"/>
              </a:lnSpc>
              <a:defRPr/>
            </a:pPr>
            <a:r>
              <a:rPr lang="it-IT" sz="2400" b="1" dirty="0" smtClean="0">
                <a:cs typeface="Times New Roman" pitchFamily="18" charset="0"/>
              </a:rPr>
              <a:t>IMMAGINI DIGITALI – STRUTTURA E OPERAZIONI ELEMENTARI</a:t>
            </a:r>
          </a:p>
          <a:p>
            <a:pPr eaLnBrk="1" hangingPunct="1">
              <a:lnSpc>
                <a:spcPct val="90000"/>
              </a:lnSpc>
              <a:defRPr/>
            </a:pPr>
            <a:endParaRPr lang="it-IT" sz="2400" b="1" dirty="0">
              <a:cs typeface="Times New Roman" pitchFamily="18" charset="0"/>
            </a:endParaRPr>
          </a:p>
          <a:p>
            <a:pPr eaLnBrk="1" hangingPunct="1">
              <a:lnSpc>
                <a:spcPct val="90000"/>
              </a:lnSpc>
              <a:defRPr/>
            </a:pPr>
            <a:r>
              <a:rPr lang="it-IT" sz="2400" b="1" dirty="0" smtClean="0">
                <a:cs typeface="Times New Roman" pitchFamily="18" charset="0"/>
              </a:rPr>
              <a:t>ESEMPIO DI MANIPOLAZIONE DI UN’IMMAGINE DIGITALE (MATLAB)</a:t>
            </a:r>
          </a:p>
          <a:p>
            <a:pPr eaLnBrk="1" hangingPunct="1">
              <a:lnSpc>
                <a:spcPct val="90000"/>
              </a:lnSpc>
              <a:defRPr/>
            </a:pPr>
            <a:endParaRPr lang="it-IT" sz="2400" b="1" dirty="0" smtClean="0">
              <a:cs typeface="Times New Roman" pitchFamily="18" charset="0"/>
            </a:endParaRPr>
          </a:p>
          <a:p>
            <a:pPr eaLnBrk="1" hangingPunct="1">
              <a:lnSpc>
                <a:spcPct val="90000"/>
              </a:lnSpc>
              <a:defRPr/>
            </a:pPr>
            <a:r>
              <a:rPr lang="it-IT" sz="2400" b="1" dirty="0" smtClean="0">
                <a:cs typeface="Times New Roman" pitchFamily="18" charset="0"/>
              </a:rPr>
              <a:t>LO SPETTRO E LA RADIAZIONE ELETTROMAGNETICA</a:t>
            </a:r>
          </a:p>
          <a:p>
            <a:pPr eaLnBrk="1" hangingPunct="1">
              <a:lnSpc>
                <a:spcPct val="90000"/>
              </a:lnSpc>
              <a:defRPr/>
            </a:pPr>
            <a:endParaRPr lang="it-IT" sz="2400" b="1" dirty="0" smtClean="0">
              <a:cs typeface="Times New Roman" pitchFamily="18" charset="0"/>
            </a:endParaRPr>
          </a:p>
          <a:p>
            <a:pPr eaLnBrk="1" hangingPunct="1">
              <a:lnSpc>
                <a:spcPct val="90000"/>
              </a:lnSpc>
              <a:defRPr/>
            </a:pPr>
            <a:r>
              <a:rPr lang="it-IT" sz="2400" b="1" dirty="0" smtClean="0">
                <a:cs typeface="Times New Roman" pitchFamily="18" charset="0"/>
              </a:rPr>
              <a:t>SENSORI DI IMMAGINE</a:t>
            </a:r>
          </a:p>
          <a:p>
            <a:pPr marL="0" indent="0" eaLnBrk="1" hangingPunct="1">
              <a:lnSpc>
                <a:spcPct val="90000"/>
              </a:lnSpc>
              <a:buNone/>
              <a:defRPr/>
            </a:pPr>
            <a:r>
              <a:rPr lang="it-IT" sz="2400" b="1" dirty="0" smtClean="0">
                <a:cs typeface="Times New Roman" pitchFamily="18" charset="0"/>
              </a:rPr>
              <a:t>	</a:t>
            </a:r>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1</a:t>
            </a:fld>
            <a:endParaRPr lang="it-IT" altLang="it-IT"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19</a:t>
            </a:fld>
            <a:endParaRPr lang="it-IT" altLang="it-IT" smtClean="0"/>
          </a:p>
        </p:txBody>
      </p:sp>
      <p:sp>
        <p:nvSpPr>
          <p:cNvPr id="599042" name="Rectangle 2"/>
          <p:cNvSpPr>
            <a:spLocks noGrp="1" noChangeArrowheads="1"/>
          </p:cNvSpPr>
          <p:nvPr>
            <p:ph type="title"/>
          </p:nvPr>
        </p:nvSpPr>
        <p:spPr/>
        <p:txBody>
          <a:bodyPr/>
          <a:lstStyle/>
          <a:p>
            <a:pPr eaLnBrk="1" hangingPunct="1">
              <a:defRPr/>
            </a:pPr>
            <a:r>
              <a:rPr lang="it-IT" dirty="0" smtClean="0"/>
              <a:t>LO SPETTRO ELETTROMAGNETICO</a:t>
            </a:r>
          </a:p>
        </p:txBody>
      </p:sp>
      <p:grpSp>
        <p:nvGrpSpPr>
          <p:cNvPr id="4" name="Gruppo 3"/>
          <p:cNvGrpSpPr/>
          <p:nvPr/>
        </p:nvGrpSpPr>
        <p:grpSpPr>
          <a:xfrm>
            <a:off x="413543" y="952421"/>
            <a:ext cx="8316913" cy="5159375"/>
            <a:chOff x="323850" y="1233488"/>
            <a:chExt cx="8316913" cy="5159375"/>
          </a:xfrm>
        </p:grpSpPr>
        <p:sp>
          <p:nvSpPr>
            <p:cNvPr id="6" name="Rectangle 2"/>
            <p:cNvSpPr>
              <a:spLocks noChangeArrowheads="1"/>
            </p:cNvSpPr>
            <p:nvPr/>
          </p:nvSpPr>
          <p:spPr bwMode="auto">
            <a:xfrm>
              <a:off x="539750" y="1917700"/>
              <a:ext cx="8064500" cy="1008063"/>
            </a:xfrm>
            <a:prstGeom prst="rect">
              <a:avLst/>
            </a:prstGeom>
            <a:solidFill>
              <a:schemeClr val="accent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Line 3"/>
            <p:cNvSpPr>
              <a:spLocks noChangeShapeType="1"/>
            </p:cNvSpPr>
            <p:nvPr/>
          </p:nvSpPr>
          <p:spPr bwMode="auto">
            <a:xfrm>
              <a:off x="504825" y="1917700"/>
              <a:ext cx="8135938" cy="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 name="Line 4"/>
            <p:cNvSpPr>
              <a:spLocks noChangeShapeType="1"/>
            </p:cNvSpPr>
            <p:nvPr/>
          </p:nvSpPr>
          <p:spPr bwMode="auto">
            <a:xfrm>
              <a:off x="504825" y="2925763"/>
              <a:ext cx="8135938" cy="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 name="Line 5"/>
            <p:cNvSpPr>
              <a:spLocks noChangeShapeType="1"/>
            </p:cNvSpPr>
            <p:nvPr/>
          </p:nvSpPr>
          <p:spPr bwMode="auto">
            <a:xfrm>
              <a:off x="971550"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 name="Line 6"/>
            <p:cNvSpPr>
              <a:spLocks noChangeShapeType="1"/>
            </p:cNvSpPr>
            <p:nvPr/>
          </p:nvSpPr>
          <p:spPr bwMode="auto">
            <a:xfrm>
              <a:off x="1363663"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 name="Line 7"/>
            <p:cNvSpPr>
              <a:spLocks noChangeShapeType="1"/>
            </p:cNvSpPr>
            <p:nvPr/>
          </p:nvSpPr>
          <p:spPr bwMode="auto">
            <a:xfrm>
              <a:off x="1778000"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 name="Line 8"/>
            <p:cNvSpPr>
              <a:spLocks noChangeShapeType="1"/>
            </p:cNvSpPr>
            <p:nvPr/>
          </p:nvSpPr>
          <p:spPr bwMode="auto">
            <a:xfrm>
              <a:off x="2173288"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 name="Line 9"/>
            <p:cNvSpPr>
              <a:spLocks noChangeShapeType="1"/>
            </p:cNvSpPr>
            <p:nvPr/>
          </p:nvSpPr>
          <p:spPr bwMode="auto">
            <a:xfrm>
              <a:off x="2579688" y="1917700"/>
              <a:ext cx="0" cy="100647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 name="Line 10"/>
            <p:cNvSpPr>
              <a:spLocks noChangeShapeType="1"/>
            </p:cNvSpPr>
            <p:nvPr/>
          </p:nvSpPr>
          <p:spPr bwMode="auto">
            <a:xfrm>
              <a:off x="2971800"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 name="Line 11"/>
            <p:cNvSpPr>
              <a:spLocks noChangeShapeType="1"/>
            </p:cNvSpPr>
            <p:nvPr/>
          </p:nvSpPr>
          <p:spPr bwMode="auto">
            <a:xfrm>
              <a:off x="3379788" y="2206625"/>
              <a:ext cx="0" cy="719138"/>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 name="Line 12"/>
            <p:cNvSpPr>
              <a:spLocks noChangeShapeType="1"/>
            </p:cNvSpPr>
            <p:nvPr/>
          </p:nvSpPr>
          <p:spPr bwMode="auto">
            <a:xfrm>
              <a:off x="3779838"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 name="Line 14"/>
            <p:cNvSpPr>
              <a:spLocks noChangeShapeType="1"/>
            </p:cNvSpPr>
            <p:nvPr/>
          </p:nvSpPr>
          <p:spPr bwMode="auto">
            <a:xfrm>
              <a:off x="4581525"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 name="Line 15"/>
            <p:cNvSpPr>
              <a:spLocks noChangeShapeType="1"/>
            </p:cNvSpPr>
            <p:nvPr/>
          </p:nvSpPr>
          <p:spPr bwMode="auto">
            <a:xfrm>
              <a:off x="4987925"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 name="Line 16"/>
            <p:cNvSpPr>
              <a:spLocks noChangeShapeType="1"/>
            </p:cNvSpPr>
            <p:nvPr/>
          </p:nvSpPr>
          <p:spPr bwMode="auto">
            <a:xfrm>
              <a:off x="5387975" y="1917700"/>
              <a:ext cx="0" cy="100647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 name="Line 17"/>
            <p:cNvSpPr>
              <a:spLocks noChangeShapeType="1"/>
            </p:cNvSpPr>
            <p:nvPr/>
          </p:nvSpPr>
          <p:spPr bwMode="auto">
            <a:xfrm>
              <a:off x="5786438"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 name="Line 18"/>
            <p:cNvSpPr>
              <a:spLocks noChangeShapeType="1"/>
            </p:cNvSpPr>
            <p:nvPr/>
          </p:nvSpPr>
          <p:spPr bwMode="auto">
            <a:xfrm>
              <a:off x="6189663" y="2206625"/>
              <a:ext cx="0" cy="719138"/>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 name="Line 19"/>
            <p:cNvSpPr>
              <a:spLocks noChangeShapeType="1"/>
            </p:cNvSpPr>
            <p:nvPr/>
          </p:nvSpPr>
          <p:spPr bwMode="auto">
            <a:xfrm>
              <a:off x="6588125" y="1917700"/>
              <a:ext cx="0" cy="100647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 name="Line 20"/>
            <p:cNvSpPr>
              <a:spLocks noChangeShapeType="1"/>
            </p:cNvSpPr>
            <p:nvPr/>
          </p:nvSpPr>
          <p:spPr bwMode="auto">
            <a:xfrm>
              <a:off x="6988175"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 name="Line 21"/>
            <p:cNvSpPr>
              <a:spLocks noChangeShapeType="1"/>
            </p:cNvSpPr>
            <p:nvPr/>
          </p:nvSpPr>
          <p:spPr bwMode="auto">
            <a:xfrm>
              <a:off x="7391400"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 name="Line 22"/>
            <p:cNvSpPr>
              <a:spLocks noChangeShapeType="1"/>
            </p:cNvSpPr>
            <p:nvPr/>
          </p:nvSpPr>
          <p:spPr bwMode="auto">
            <a:xfrm>
              <a:off x="7797800" y="2205038"/>
              <a:ext cx="0" cy="719137"/>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 name="Line 23"/>
            <p:cNvSpPr>
              <a:spLocks noChangeShapeType="1"/>
            </p:cNvSpPr>
            <p:nvPr/>
          </p:nvSpPr>
          <p:spPr bwMode="auto">
            <a:xfrm>
              <a:off x="762000"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 name="Line 24"/>
            <p:cNvSpPr>
              <a:spLocks noChangeShapeType="1"/>
            </p:cNvSpPr>
            <p:nvPr/>
          </p:nvSpPr>
          <p:spPr bwMode="auto">
            <a:xfrm>
              <a:off x="1169988"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 name="Line 25"/>
            <p:cNvSpPr>
              <a:spLocks noChangeShapeType="1"/>
            </p:cNvSpPr>
            <p:nvPr/>
          </p:nvSpPr>
          <p:spPr bwMode="auto">
            <a:xfrm>
              <a:off x="1573213"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 name="Line 26"/>
            <p:cNvSpPr>
              <a:spLocks noChangeShapeType="1"/>
            </p:cNvSpPr>
            <p:nvPr/>
          </p:nvSpPr>
          <p:spPr bwMode="auto">
            <a:xfrm>
              <a:off x="1971675"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 name="Line 27"/>
            <p:cNvSpPr>
              <a:spLocks noChangeShapeType="1"/>
            </p:cNvSpPr>
            <p:nvPr/>
          </p:nvSpPr>
          <p:spPr bwMode="auto">
            <a:xfrm>
              <a:off x="2371725"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 name="Line 28"/>
            <p:cNvSpPr>
              <a:spLocks noChangeShapeType="1"/>
            </p:cNvSpPr>
            <p:nvPr/>
          </p:nvSpPr>
          <p:spPr bwMode="auto">
            <a:xfrm>
              <a:off x="2767013"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 name="Line 29"/>
            <p:cNvSpPr>
              <a:spLocks noChangeShapeType="1"/>
            </p:cNvSpPr>
            <p:nvPr/>
          </p:nvSpPr>
          <p:spPr bwMode="auto">
            <a:xfrm>
              <a:off x="3168650"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 name="Line 30"/>
            <p:cNvSpPr>
              <a:spLocks noChangeShapeType="1"/>
            </p:cNvSpPr>
            <p:nvPr/>
          </p:nvSpPr>
          <p:spPr bwMode="auto">
            <a:xfrm>
              <a:off x="3576638"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 name="Line 31"/>
            <p:cNvSpPr>
              <a:spLocks noChangeShapeType="1"/>
            </p:cNvSpPr>
            <p:nvPr/>
          </p:nvSpPr>
          <p:spPr bwMode="auto">
            <a:xfrm>
              <a:off x="3976688"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 name="Line 32"/>
            <p:cNvSpPr>
              <a:spLocks noChangeShapeType="1"/>
            </p:cNvSpPr>
            <p:nvPr/>
          </p:nvSpPr>
          <p:spPr bwMode="auto">
            <a:xfrm>
              <a:off x="4379913"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6" name="Line 33"/>
            <p:cNvSpPr>
              <a:spLocks noChangeShapeType="1"/>
            </p:cNvSpPr>
            <p:nvPr/>
          </p:nvSpPr>
          <p:spPr bwMode="auto">
            <a:xfrm>
              <a:off x="5184775"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 name="Line 34"/>
            <p:cNvSpPr>
              <a:spLocks noChangeShapeType="1"/>
            </p:cNvSpPr>
            <p:nvPr/>
          </p:nvSpPr>
          <p:spPr bwMode="auto">
            <a:xfrm>
              <a:off x="5580063"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8" name="Line 35"/>
            <p:cNvSpPr>
              <a:spLocks noChangeShapeType="1"/>
            </p:cNvSpPr>
            <p:nvPr/>
          </p:nvSpPr>
          <p:spPr bwMode="auto">
            <a:xfrm>
              <a:off x="5981700"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 name="Line 36"/>
            <p:cNvSpPr>
              <a:spLocks noChangeShapeType="1"/>
            </p:cNvSpPr>
            <p:nvPr/>
          </p:nvSpPr>
          <p:spPr bwMode="auto">
            <a:xfrm>
              <a:off x="6383338"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0" name="Line 37"/>
            <p:cNvSpPr>
              <a:spLocks noChangeShapeType="1"/>
            </p:cNvSpPr>
            <p:nvPr/>
          </p:nvSpPr>
          <p:spPr bwMode="auto">
            <a:xfrm>
              <a:off x="6791325"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 name="Line 38"/>
            <p:cNvSpPr>
              <a:spLocks noChangeShapeType="1"/>
            </p:cNvSpPr>
            <p:nvPr/>
          </p:nvSpPr>
          <p:spPr bwMode="auto">
            <a:xfrm>
              <a:off x="7186613"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 name="Line 39"/>
            <p:cNvSpPr>
              <a:spLocks noChangeShapeType="1"/>
            </p:cNvSpPr>
            <p:nvPr/>
          </p:nvSpPr>
          <p:spPr bwMode="auto">
            <a:xfrm>
              <a:off x="4775200"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 name="Line 40"/>
            <p:cNvSpPr>
              <a:spLocks noChangeShapeType="1"/>
            </p:cNvSpPr>
            <p:nvPr/>
          </p:nvSpPr>
          <p:spPr bwMode="auto">
            <a:xfrm>
              <a:off x="7589838"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4" name="Line 41"/>
            <p:cNvSpPr>
              <a:spLocks noChangeShapeType="1"/>
            </p:cNvSpPr>
            <p:nvPr/>
          </p:nvSpPr>
          <p:spPr bwMode="auto">
            <a:xfrm>
              <a:off x="7989888" y="2457450"/>
              <a:ext cx="0" cy="466725"/>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 name="Line 42"/>
            <p:cNvSpPr>
              <a:spLocks noChangeShapeType="1"/>
            </p:cNvSpPr>
            <p:nvPr/>
          </p:nvSpPr>
          <p:spPr bwMode="auto">
            <a:xfrm flipV="1">
              <a:off x="7797800"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 name="Line 43"/>
            <p:cNvSpPr>
              <a:spLocks noChangeShapeType="1"/>
            </p:cNvSpPr>
            <p:nvPr/>
          </p:nvSpPr>
          <p:spPr bwMode="auto">
            <a:xfrm flipV="1">
              <a:off x="7391400"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 name="Line 44"/>
            <p:cNvSpPr>
              <a:spLocks noChangeShapeType="1"/>
            </p:cNvSpPr>
            <p:nvPr/>
          </p:nvSpPr>
          <p:spPr bwMode="auto">
            <a:xfrm flipV="1">
              <a:off x="6988175"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 name="Line 45"/>
            <p:cNvSpPr>
              <a:spLocks noChangeShapeType="1"/>
            </p:cNvSpPr>
            <p:nvPr/>
          </p:nvSpPr>
          <p:spPr bwMode="auto">
            <a:xfrm flipV="1">
              <a:off x="6189663"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9" name="Line 46"/>
            <p:cNvSpPr>
              <a:spLocks noChangeShapeType="1"/>
            </p:cNvSpPr>
            <p:nvPr/>
          </p:nvSpPr>
          <p:spPr bwMode="auto">
            <a:xfrm flipV="1">
              <a:off x="5786438"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 name="Line 47"/>
            <p:cNvSpPr>
              <a:spLocks noChangeShapeType="1"/>
            </p:cNvSpPr>
            <p:nvPr/>
          </p:nvSpPr>
          <p:spPr bwMode="auto">
            <a:xfrm flipV="1">
              <a:off x="4987925"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 name="Line 48"/>
            <p:cNvSpPr>
              <a:spLocks noChangeShapeType="1"/>
            </p:cNvSpPr>
            <p:nvPr/>
          </p:nvSpPr>
          <p:spPr bwMode="auto">
            <a:xfrm flipV="1">
              <a:off x="4581525"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 name="Line 49"/>
            <p:cNvSpPr>
              <a:spLocks noChangeShapeType="1"/>
            </p:cNvSpPr>
            <p:nvPr/>
          </p:nvSpPr>
          <p:spPr bwMode="auto">
            <a:xfrm flipV="1">
              <a:off x="3779838"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 name="Line 50"/>
            <p:cNvSpPr>
              <a:spLocks noChangeShapeType="1"/>
            </p:cNvSpPr>
            <p:nvPr/>
          </p:nvSpPr>
          <p:spPr bwMode="auto">
            <a:xfrm flipV="1">
              <a:off x="3379788"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 name="Line 51"/>
            <p:cNvSpPr>
              <a:spLocks noChangeShapeType="1"/>
            </p:cNvSpPr>
            <p:nvPr/>
          </p:nvSpPr>
          <p:spPr bwMode="auto">
            <a:xfrm flipV="1">
              <a:off x="2971800"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 name="Line 52"/>
            <p:cNvSpPr>
              <a:spLocks noChangeShapeType="1"/>
            </p:cNvSpPr>
            <p:nvPr/>
          </p:nvSpPr>
          <p:spPr bwMode="auto">
            <a:xfrm flipV="1">
              <a:off x="2173288"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6" name="Line 53"/>
            <p:cNvSpPr>
              <a:spLocks noChangeShapeType="1"/>
            </p:cNvSpPr>
            <p:nvPr/>
          </p:nvSpPr>
          <p:spPr bwMode="auto">
            <a:xfrm flipV="1">
              <a:off x="1778000"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 name="Line 54"/>
            <p:cNvSpPr>
              <a:spLocks noChangeShapeType="1"/>
            </p:cNvSpPr>
            <p:nvPr/>
          </p:nvSpPr>
          <p:spPr bwMode="auto">
            <a:xfrm flipV="1">
              <a:off x="1363663"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8" name="Line 55"/>
            <p:cNvSpPr>
              <a:spLocks noChangeShapeType="1"/>
            </p:cNvSpPr>
            <p:nvPr/>
          </p:nvSpPr>
          <p:spPr bwMode="auto">
            <a:xfrm flipV="1">
              <a:off x="971550" y="1917700"/>
              <a:ext cx="0" cy="107950"/>
            </a:xfrm>
            <a:prstGeom prst="line">
              <a:avLst/>
            </a:prstGeom>
            <a:noFill/>
            <a:ln w="25400">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 name="Text Box 56"/>
            <p:cNvSpPr txBox="1">
              <a:spLocks noChangeArrowheads="1"/>
            </p:cNvSpPr>
            <p:nvPr/>
          </p:nvSpPr>
          <p:spPr bwMode="auto">
            <a:xfrm>
              <a:off x="7380288" y="2205038"/>
              <a:ext cx="427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300</a:t>
              </a:r>
              <a:endParaRPr lang="el-GR" sz="1400">
                <a:latin typeface="Arial Narrow" pitchFamily="34" charset="0"/>
                <a:ea typeface="Arial Unicode MS" pitchFamily="34" charset="-128"/>
              </a:endParaRPr>
            </a:p>
          </p:txBody>
        </p:sp>
        <p:sp>
          <p:nvSpPr>
            <p:cNvPr id="60" name="Text Box 57"/>
            <p:cNvSpPr txBox="1">
              <a:spLocks noChangeArrowheads="1"/>
            </p:cNvSpPr>
            <p:nvPr/>
          </p:nvSpPr>
          <p:spPr bwMode="auto">
            <a:xfrm>
              <a:off x="7021513" y="220503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a:t>
              </a:r>
              <a:endParaRPr lang="el-GR" sz="1400">
                <a:latin typeface="Arial Narrow" pitchFamily="34" charset="0"/>
                <a:ea typeface="Arial Unicode MS" pitchFamily="34" charset="-128"/>
              </a:endParaRPr>
            </a:p>
          </p:txBody>
        </p:sp>
        <p:sp>
          <p:nvSpPr>
            <p:cNvPr id="61" name="Text Box 58"/>
            <p:cNvSpPr txBox="1">
              <a:spLocks noChangeArrowheads="1"/>
            </p:cNvSpPr>
            <p:nvPr/>
          </p:nvSpPr>
          <p:spPr bwMode="auto">
            <a:xfrm>
              <a:off x="6661150" y="2205038"/>
              <a:ext cx="265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a:t>
              </a:r>
              <a:endParaRPr lang="el-GR" sz="1400">
                <a:latin typeface="Arial Narrow" pitchFamily="34" charset="0"/>
                <a:ea typeface="Arial Unicode MS" pitchFamily="34" charset="-128"/>
              </a:endParaRPr>
            </a:p>
          </p:txBody>
        </p:sp>
        <p:sp>
          <p:nvSpPr>
            <p:cNvPr id="62" name="Text Box 59"/>
            <p:cNvSpPr txBox="1">
              <a:spLocks noChangeArrowheads="1"/>
            </p:cNvSpPr>
            <p:nvPr/>
          </p:nvSpPr>
          <p:spPr bwMode="auto">
            <a:xfrm>
              <a:off x="6156325" y="2205038"/>
              <a:ext cx="427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300</a:t>
              </a:r>
              <a:endParaRPr lang="el-GR" sz="1400">
                <a:latin typeface="Arial Narrow" pitchFamily="34" charset="0"/>
                <a:ea typeface="Arial Unicode MS" pitchFamily="34" charset="-128"/>
              </a:endParaRPr>
            </a:p>
          </p:txBody>
        </p:sp>
        <p:sp>
          <p:nvSpPr>
            <p:cNvPr id="63" name="Text Box 60"/>
            <p:cNvSpPr txBox="1">
              <a:spLocks noChangeArrowheads="1"/>
            </p:cNvSpPr>
            <p:nvPr/>
          </p:nvSpPr>
          <p:spPr bwMode="auto">
            <a:xfrm>
              <a:off x="5797550" y="220503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a:t>
              </a:r>
              <a:endParaRPr lang="el-GR" sz="1400">
                <a:latin typeface="Arial Narrow" pitchFamily="34" charset="0"/>
                <a:ea typeface="Arial Unicode MS" pitchFamily="34" charset="-128"/>
              </a:endParaRPr>
            </a:p>
          </p:txBody>
        </p:sp>
        <p:sp>
          <p:nvSpPr>
            <p:cNvPr id="64" name="Text Box 61"/>
            <p:cNvSpPr txBox="1">
              <a:spLocks noChangeArrowheads="1"/>
            </p:cNvSpPr>
            <p:nvPr/>
          </p:nvSpPr>
          <p:spPr bwMode="auto">
            <a:xfrm>
              <a:off x="5437188" y="2205038"/>
              <a:ext cx="265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a:t>
              </a:r>
              <a:endParaRPr lang="el-GR" sz="1400">
                <a:latin typeface="Arial Narrow" pitchFamily="34" charset="0"/>
                <a:ea typeface="Arial Unicode MS" pitchFamily="34" charset="-128"/>
              </a:endParaRPr>
            </a:p>
          </p:txBody>
        </p:sp>
        <p:sp>
          <p:nvSpPr>
            <p:cNvPr id="65" name="Text Box 62"/>
            <p:cNvSpPr txBox="1">
              <a:spLocks noChangeArrowheads="1"/>
            </p:cNvSpPr>
            <p:nvPr/>
          </p:nvSpPr>
          <p:spPr bwMode="auto">
            <a:xfrm>
              <a:off x="5005388" y="220503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a:t>
              </a:r>
              <a:endParaRPr lang="el-GR" sz="1400">
                <a:latin typeface="Arial Narrow" pitchFamily="34" charset="0"/>
                <a:ea typeface="Arial Unicode MS" pitchFamily="34" charset="-128"/>
              </a:endParaRPr>
            </a:p>
          </p:txBody>
        </p:sp>
        <p:sp>
          <p:nvSpPr>
            <p:cNvPr id="66" name="Text Box 63"/>
            <p:cNvSpPr txBox="1">
              <a:spLocks noChangeArrowheads="1"/>
            </p:cNvSpPr>
            <p:nvPr/>
          </p:nvSpPr>
          <p:spPr bwMode="auto">
            <a:xfrm>
              <a:off x="4645025" y="2205038"/>
              <a:ext cx="265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a:t>
              </a:r>
              <a:endParaRPr lang="el-GR" sz="1400">
                <a:latin typeface="Arial Narrow" pitchFamily="34" charset="0"/>
                <a:ea typeface="Arial Unicode MS" pitchFamily="34" charset="-128"/>
              </a:endParaRPr>
            </a:p>
          </p:txBody>
        </p:sp>
        <p:sp>
          <p:nvSpPr>
            <p:cNvPr id="67" name="Text Box 64"/>
            <p:cNvSpPr txBox="1">
              <a:spLocks noChangeArrowheads="1"/>
            </p:cNvSpPr>
            <p:nvPr/>
          </p:nvSpPr>
          <p:spPr bwMode="auto">
            <a:xfrm>
              <a:off x="2159000" y="2205038"/>
              <a:ext cx="427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300</a:t>
              </a:r>
              <a:endParaRPr lang="el-GR" sz="1400">
                <a:latin typeface="Arial Narrow" pitchFamily="34" charset="0"/>
                <a:ea typeface="Arial Unicode MS" pitchFamily="34" charset="-128"/>
              </a:endParaRPr>
            </a:p>
          </p:txBody>
        </p:sp>
        <p:sp>
          <p:nvSpPr>
            <p:cNvPr id="68" name="Text Box 65"/>
            <p:cNvSpPr txBox="1">
              <a:spLocks noChangeArrowheads="1"/>
            </p:cNvSpPr>
            <p:nvPr/>
          </p:nvSpPr>
          <p:spPr bwMode="auto">
            <a:xfrm>
              <a:off x="1800225" y="220503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a:t>
              </a:r>
              <a:endParaRPr lang="el-GR" sz="1400">
                <a:latin typeface="Arial Narrow" pitchFamily="34" charset="0"/>
                <a:ea typeface="Arial Unicode MS" pitchFamily="34" charset="-128"/>
              </a:endParaRPr>
            </a:p>
          </p:txBody>
        </p:sp>
        <p:sp>
          <p:nvSpPr>
            <p:cNvPr id="69" name="Text Box 66"/>
            <p:cNvSpPr txBox="1">
              <a:spLocks noChangeArrowheads="1"/>
            </p:cNvSpPr>
            <p:nvPr/>
          </p:nvSpPr>
          <p:spPr bwMode="auto">
            <a:xfrm>
              <a:off x="1439863" y="2205038"/>
              <a:ext cx="265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a:t>
              </a:r>
              <a:endParaRPr lang="el-GR" sz="1400">
                <a:latin typeface="Arial Narrow" pitchFamily="34" charset="0"/>
                <a:ea typeface="Arial Unicode MS" pitchFamily="34" charset="-128"/>
              </a:endParaRPr>
            </a:p>
          </p:txBody>
        </p:sp>
        <p:sp>
          <p:nvSpPr>
            <p:cNvPr id="70" name="Text Box 67"/>
            <p:cNvSpPr txBox="1">
              <a:spLocks noChangeArrowheads="1"/>
            </p:cNvSpPr>
            <p:nvPr/>
          </p:nvSpPr>
          <p:spPr bwMode="auto">
            <a:xfrm>
              <a:off x="3398838" y="220503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a:t>
              </a:r>
              <a:endParaRPr lang="el-GR" sz="1400">
                <a:latin typeface="Arial Narrow" pitchFamily="34" charset="0"/>
                <a:ea typeface="Arial Unicode MS" pitchFamily="34" charset="-128"/>
              </a:endParaRPr>
            </a:p>
          </p:txBody>
        </p:sp>
        <p:sp>
          <p:nvSpPr>
            <p:cNvPr id="71" name="Text Box 68"/>
            <p:cNvSpPr txBox="1">
              <a:spLocks noChangeArrowheads="1"/>
            </p:cNvSpPr>
            <p:nvPr/>
          </p:nvSpPr>
          <p:spPr bwMode="auto">
            <a:xfrm>
              <a:off x="3038475" y="2205038"/>
              <a:ext cx="265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a:t>
              </a:r>
              <a:endParaRPr lang="el-GR" sz="1400">
                <a:latin typeface="Arial Narrow" pitchFamily="34" charset="0"/>
                <a:ea typeface="Arial Unicode MS" pitchFamily="34" charset="-128"/>
              </a:endParaRPr>
            </a:p>
          </p:txBody>
        </p:sp>
        <p:sp>
          <p:nvSpPr>
            <p:cNvPr id="72" name="Text Box 69"/>
            <p:cNvSpPr txBox="1">
              <a:spLocks noChangeArrowheads="1"/>
            </p:cNvSpPr>
            <p:nvPr/>
          </p:nvSpPr>
          <p:spPr bwMode="auto">
            <a:xfrm>
              <a:off x="2592388" y="220503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0.3</a:t>
              </a:r>
              <a:endParaRPr lang="el-GR" sz="1400">
                <a:latin typeface="Arial Narrow" pitchFamily="34" charset="0"/>
                <a:ea typeface="Arial Unicode MS" pitchFamily="34" charset="-128"/>
              </a:endParaRPr>
            </a:p>
          </p:txBody>
        </p:sp>
        <p:sp>
          <p:nvSpPr>
            <p:cNvPr id="73" name="Text Box 70"/>
            <p:cNvSpPr txBox="1">
              <a:spLocks noChangeArrowheads="1"/>
            </p:cNvSpPr>
            <p:nvPr/>
          </p:nvSpPr>
          <p:spPr bwMode="auto">
            <a:xfrm>
              <a:off x="576263" y="220503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0.3</a:t>
              </a:r>
              <a:endParaRPr lang="el-GR" sz="1400">
                <a:latin typeface="Arial Narrow" pitchFamily="34" charset="0"/>
                <a:ea typeface="Arial Unicode MS" pitchFamily="34" charset="-128"/>
              </a:endParaRPr>
            </a:p>
          </p:txBody>
        </p:sp>
        <p:sp>
          <p:nvSpPr>
            <p:cNvPr id="74" name="Text Box 71"/>
            <p:cNvSpPr txBox="1">
              <a:spLocks noChangeArrowheads="1"/>
            </p:cNvSpPr>
            <p:nvPr/>
          </p:nvSpPr>
          <p:spPr bwMode="auto">
            <a:xfrm>
              <a:off x="971550" y="220503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0.2</a:t>
              </a:r>
              <a:endParaRPr lang="el-GR" sz="1400">
                <a:latin typeface="Arial Narrow" pitchFamily="34" charset="0"/>
                <a:ea typeface="Arial Unicode MS" pitchFamily="34" charset="-128"/>
              </a:endParaRPr>
            </a:p>
          </p:txBody>
        </p:sp>
        <p:sp>
          <p:nvSpPr>
            <p:cNvPr id="75" name="Text Box 72"/>
            <p:cNvSpPr txBox="1">
              <a:spLocks noChangeArrowheads="1"/>
            </p:cNvSpPr>
            <p:nvPr/>
          </p:nvSpPr>
          <p:spPr bwMode="auto">
            <a:xfrm>
              <a:off x="765175" y="157638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0.1</a:t>
              </a:r>
              <a:endParaRPr lang="el-GR" sz="1400">
                <a:latin typeface="Arial Narrow" pitchFamily="34" charset="0"/>
                <a:ea typeface="Arial Unicode MS" pitchFamily="34" charset="-128"/>
              </a:endParaRPr>
            </a:p>
          </p:txBody>
        </p:sp>
        <p:sp>
          <p:nvSpPr>
            <p:cNvPr id="76" name="Text Box 73"/>
            <p:cNvSpPr txBox="1">
              <a:spLocks noChangeArrowheads="1"/>
            </p:cNvSpPr>
            <p:nvPr/>
          </p:nvSpPr>
          <p:spPr bwMode="auto">
            <a:xfrm>
              <a:off x="1223963" y="1576388"/>
              <a:ext cx="265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a:t>
              </a:r>
              <a:endParaRPr lang="el-GR" sz="1400">
                <a:latin typeface="Arial Narrow" pitchFamily="34" charset="0"/>
                <a:ea typeface="Arial Unicode MS" pitchFamily="34" charset="-128"/>
              </a:endParaRPr>
            </a:p>
          </p:txBody>
        </p:sp>
        <p:sp>
          <p:nvSpPr>
            <p:cNvPr id="77" name="Text Box 74"/>
            <p:cNvSpPr txBox="1">
              <a:spLocks noChangeArrowheads="1"/>
            </p:cNvSpPr>
            <p:nvPr/>
          </p:nvSpPr>
          <p:spPr bwMode="auto">
            <a:xfrm>
              <a:off x="1606550" y="157638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endParaRPr lang="el-GR" sz="1400">
                <a:latin typeface="Arial Narrow" pitchFamily="34" charset="0"/>
                <a:ea typeface="Arial Unicode MS" pitchFamily="34" charset="-128"/>
              </a:endParaRPr>
            </a:p>
          </p:txBody>
        </p:sp>
        <p:sp>
          <p:nvSpPr>
            <p:cNvPr id="78" name="Text Box 75"/>
            <p:cNvSpPr txBox="1">
              <a:spLocks noChangeArrowheads="1"/>
            </p:cNvSpPr>
            <p:nvPr/>
          </p:nvSpPr>
          <p:spPr bwMode="auto">
            <a:xfrm>
              <a:off x="1993900" y="1573213"/>
              <a:ext cx="398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2</a:t>
              </a:r>
              <a:endParaRPr lang="el-GR" sz="1400" baseline="30000">
                <a:latin typeface="Arial Narrow" pitchFamily="34" charset="0"/>
                <a:ea typeface="Arial Unicode MS" pitchFamily="34" charset="-128"/>
              </a:endParaRPr>
            </a:p>
          </p:txBody>
        </p:sp>
        <p:sp>
          <p:nvSpPr>
            <p:cNvPr id="79" name="Text Box 76"/>
            <p:cNvSpPr txBox="1">
              <a:spLocks noChangeArrowheads="1"/>
            </p:cNvSpPr>
            <p:nvPr/>
          </p:nvSpPr>
          <p:spPr bwMode="auto">
            <a:xfrm>
              <a:off x="2409825" y="1576388"/>
              <a:ext cx="398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3</a:t>
              </a:r>
              <a:endParaRPr lang="el-GR" sz="1400" baseline="30000">
                <a:latin typeface="Arial Narrow" pitchFamily="34" charset="0"/>
                <a:ea typeface="Arial Unicode MS" pitchFamily="34" charset="-128"/>
              </a:endParaRPr>
            </a:p>
          </p:txBody>
        </p:sp>
        <p:sp>
          <p:nvSpPr>
            <p:cNvPr id="80" name="Text Box 77"/>
            <p:cNvSpPr txBox="1">
              <a:spLocks noChangeArrowheads="1"/>
            </p:cNvSpPr>
            <p:nvPr/>
          </p:nvSpPr>
          <p:spPr bwMode="auto">
            <a:xfrm>
              <a:off x="2805113" y="1576388"/>
              <a:ext cx="39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4</a:t>
              </a:r>
              <a:endParaRPr lang="el-GR" sz="1400" baseline="30000">
                <a:latin typeface="Arial Narrow" pitchFamily="34" charset="0"/>
                <a:ea typeface="Arial Unicode MS" pitchFamily="34" charset="-128"/>
              </a:endParaRPr>
            </a:p>
          </p:txBody>
        </p:sp>
        <p:sp>
          <p:nvSpPr>
            <p:cNvPr id="81" name="Text Box 78"/>
            <p:cNvSpPr txBox="1">
              <a:spLocks noChangeArrowheads="1"/>
            </p:cNvSpPr>
            <p:nvPr/>
          </p:nvSpPr>
          <p:spPr bwMode="auto">
            <a:xfrm>
              <a:off x="3203575" y="1576388"/>
              <a:ext cx="398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5</a:t>
              </a:r>
              <a:endParaRPr lang="el-GR" sz="1400" baseline="30000">
                <a:latin typeface="Arial Narrow" pitchFamily="34" charset="0"/>
                <a:ea typeface="Arial Unicode MS" pitchFamily="34" charset="-128"/>
              </a:endParaRPr>
            </a:p>
          </p:txBody>
        </p:sp>
        <p:sp>
          <p:nvSpPr>
            <p:cNvPr id="82" name="Text Box 79"/>
            <p:cNvSpPr txBox="1">
              <a:spLocks noChangeArrowheads="1"/>
            </p:cNvSpPr>
            <p:nvPr/>
          </p:nvSpPr>
          <p:spPr bwMode="auto">
            <a:xfrm>
              <a:off x="3600450" y="1576388"/>
              <a:ext cx="398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6</a:t>
              </a:r>
              <a:endParaRPr lang="el-GR" sz="1400" baseline="30000">
                <a:latin typeface="Arial Narrow" pitchFamily="34" charset="0"/>
                <a:ea typeface="Arial Unicode MS" pitchFamily="34" charset="-128"/>
              </a:endParaRPr>
            </a:p>
          </p:txBody>
        </p:sp>
        <p:sp>
          <p:nvSpPr>
            <p:cNvPr id="83" name="Text Box 80"/>
            <p:cNvSpPr txBox="1">
              <a:spLocks noChangeArrowheads="1"/>
            </p:cNvSpPr>
            <p:nvPr/>
          </p:nvSpPr>
          <p:spPr bwMode="auto">
            <a:xfrm>
              <a:off x="3995738" y="157638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0.1</a:t>
              </a:r>
              <a:endParaRPr lang="el-GR" sz="1400">
                <a:latin typeface="Arial Narrow" pitchFamily="34" charset="0"/>
                <a:ea typeface="Arial Unicode MS" pitchFamily="34" charset="-128"/>
              </a:endParaRPr>
            </a:p>
          </p:txBody>
        </p:sp>
        <p:sp>
          <p:nvSpPr>
            <p:cNvPr id="84" name="Text Box 81"/>
            <p:cNvSpPr txBox="1">
              <a:spLocks noChangeArrowheads="1"/>
            </p:cNvSpPr>
            <p:nvPr/>
          </p:nvSpPr>
          <p:spPr bwMode="auto">
            <a:xfrm>
              <a:off x="4454525" y="1576388"/>
              <a:ext cx="265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a:t>
              </a:r>
              <a:endParaRPr lang="el-GR" sz="1400">
                <a:latin typeface="Arial Narrow" pitchFamily="34" charset="0"/>
                <a:ea typeface="Arial Unicode MS" pitchFamily="34" charset="-128"/>
              </a:endParaRPr>
            </a:p>
          </p:txBody>
        </p:sp>
        <p:sp>
          <p:nvSpPr>
            <p:cNvPr id="85" name="Text Box 82"/>
            <p:cNvSpPr txBox="1">
              <a:spLocks noChangeArrowheads="1"/>
            </p:cNvSpPr>
            <p:nvPr/>
          </p:nvSpPr>
          <p:spPr bwMode="auto">
            <a:xfrm>
              <a:off x="4837113" y="1576388"/>
              <a:ext cx="34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endParaRPr lang="el-GR" sz="1400">
                <a:latin typeface="Arial Narrow" pitchFamily="34" charset="0"/>
                <a:ea typeface="Arial Unicode MS" pitchFamily="34" charset="-128"/>
              </a:endParaRPr>
            </a:p>
          </p:txBody>
        </p:sp>
        <p:sp>
          <p:nvSpPr>
            <p:cNvPr id="86" name="Text Box 83"/>
            <p:cNvSpPr txBox="1">
              <a:spLocks noChangeArrowheads="1"/>
            </p:cNvSpPr>
            <p:nvPr/>
          </p:nvSpPr>
          <p:spPr bwMode="auto">
            <a:xfrm>
              <a:off x="5224463" y="1573213"/>
              <a:ext cx="39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2</a:t>
              </a:r>
              <a:endParaRPr lang="el-GR" sz="1400" baseline="30000">
                <a:latin typeface="Arial Narrow" pitchFamily="34" charset="0"/>
                <a:ea typeface="Arial Unicode MS" pitchFamily="34" charset="-128"/>
              </a:endParaRPr>
            </a:p>
          </p:txBody>
        </p:sp>
        <p:sp>
          <p:nvSpPr>
            <p:cNvPr id="87" name="Text Box 84"/>
            <p:cNvSpPr txBox="1">
              <a:spLocks noChangeArrowheads="1"/>
            </p:cNvSpPr>
            <p:nvPr/>
          </p:nvSpPr>
          <p:spPr bwMode="auto">
            <a:xfrm>
              <a:off x="5640388" y="1576388"/>
              <a:ext cx="39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3</a:t>
              </a:r>
              <a:endParaRPr lang="el-GR" sz="1400" baseline="30000">
                <a:latin typeface="Arial Narrow" pitchFamily="34" charset="0"/>
                <a:ea typeface="Arial Unicode MS" pitchFamily="34" charset="-128"/>
              </a:endParaRPr>
            </a:p>
          </p:txBody>
        </p:sp>
        <p:sp>
          <p:nvSpPr>
            <p:cNvPr id="88" name="Text Box 85"/>
            <p:cNvSpPr txBox="1">
              <a:spLocks noChangeArrowheads="1"/>
            </p:cNvSpPr>
            <p:nvPr/>
          </p:nvSpPr>
          <p:spPr bwMode="auto">
            <a:xfrm>
              <a:off x="6035675" y="1576388"/>
              <a:ext cx="398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4</a:t>
              </a:r>
              <a:endParaRPr lang="el-GR" sz="1400" baseline="30000">
                <a:latin typeface="Arial Narrow" pitchFamily="34" charset="0"/>
                <a:ea typeface="Arial Unicode MS" pitchFamily="34" charset="-128"/>
              </a:endParaRPr>
            </a:p>
          </p:txBody>
        </p:sp>
        <p:sp>
          <p:nvSpPr>
            <p:cNvPr id="89" name="Text Box 86"/>
            <p:cNvSpPr txBox="1">
              <a:spLocks noChangeArrowheads="1"/>
            </p:cNvSpPr>
            <p:nvPr/>
          </p:nvSpPr>
          <p:spPr bwMode="auto">
            <a:xfrm>
              <a:off x="6434138" y="1576388"/>
              <a:ext cx="39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5</a:t>
              </a:r>
              <a:endParaRPr lang="el-GR" sz="1400" baseline="30000">
                <a:latin typeface="Arial Narrow" pitchFamily="34" charset="0"/>
                <a:ea typeface="Arial Unicode MS" pitchFamily="34" charset="-128"/>
              </a:endParaRPr>
            </a:p>
          </p:txBody>
        </p:sp>
        <p:sp>
          <p:nvSpPr>
            <p:cNvPr id="90" name="Text Box 87"/>
            <p:cNvSpPr txBox="1">
              <a:spLocks noChangeArrowheads="1"/>
            </p:cNvSpPr>
            <p:nvPr/>
          </p:nvSpPr>
          <p:spPr bwMode="auto">
            <a:xfrm>
              <a:off x="6831013" y="1576388"/>
              <a:ext cx="39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6</a:t>
              </a:r>
              <a:endParaRPr lang="el-GR" sz="1400" baseline="30000">
                <a:latin typeface="Arial Narrow" pitchFamily="34" charset="0"/>
                <a:ea typeface="Arial Unicode MS" pitchFamily="34" charset="-128"/>
              </a:endParaRPr>
            </a:p>
          </p:txBody>
        </p:sp>
        <p:sp>
          <p:nvSpPr>
            <p:cNvPr id="91" name="Text Box 88"/>
            <p:cNvSpPr txBox="1">
              <a:spLocks noChangeArrowheads="1"/>
            </p:cNvSpPr>
            <p:nvPr/>
          </p:nvSpPr>
          <p:spPr bwMode="auto">
            <a:xfrm>
              <a:off x="7234238" y="1576388"/>
              <a:ext cx="39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10</a:t>
              </a:r>
              <a:r>
                <a:rPr lang="en-US" sz="1400" baseline="30000">
                  <a:latin typeface="Arial Narrow" pitchFamily="34" charset="0"/>
                  <a:ea typeface="Arial Unicode MS" pitchFamily="34" charset="-128"/>
                </a:rPr>
                <a:t>7</a:t>
              </a:r>
              <a:endParaRPr lang="el-GR" sz="1400" baseline="30000">
                <a:latin typeface="Arial Narrow" pitchFamily="34" charset="0"/>
                <a:ea typeface="Arial Unicode MS" pitchFamily="34" charset="-128"/>
              </a:endParaRPr>
            </a:p>
          </p:txBody>
        </p:sp>
        <p:sp>
          <p:nvSpPr>
            <p:cNvPr id="92" name="Text Box 89"/>
            <p:cNvSpPr txBox="1">
              <a:spLocks noChangeArrowheads="1"/>
            </p:cNvSpPr>
            <p:nvPr/>
          </p:nvSpPr>
          <p:spPr bwMode="auto">
            <a:xfrm>
              <a:off x="5832475" y="1268413"/>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a typeface="Arial Unicode MS" pitchFamily="34" charset="-128"/>
                </a:rPr>
                <a:t>cm</a:t>
              </a:r>
              <a:endParaRPr lang="el-GR" sz="1400">
                <a:ea typeface="Arial Unicode MS" pitchFamily="34" charset="-128"/>
              </a:endParaRPr>
            </a:p>
          </p:txBody>
        </p:sp>
        <p:sp>
          <p:nvSpPr>
            <p:cNvPr id="93" name="Text Box 90"/>
            <p:cNvSpPr txBox="1">
              <a:spLocks noChangeArrowheads="1"/>
            </p:cNvSpPr>
            <p:nvPr/>
          </p:nvSpPr>
          <p:spPr bwMode="auto">
            <a:xfrm>
              <a:off x="4572000" y="1952625"/>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a typeface="Arial Unicode MS" pitchFamily="34" charset="-128"/>
                </a:rPr>
                <a:t>cm</a:t>
              </a:r>
              <a:endParaRPr lang="el-GR" sz="1400">
                <a:ea typeface="Arial Unicode MS" pitchFamily="34" charset="-128"/>
              </a:endParaRPr>
            </a:p>
          </p:txBody>
        </p:sp>
        <p:sp>
          <p:nvSpPr>
            <p:cNvPr id="94" name="Text Box 91"/>
            <p:cNvSpPr txBox="1">
              <a:spLocks noChangeArrowheads="1"/>
            </p:cNvSpPr>
            <p:nvPr/>
          </p:nvSpPr>
          <p:spPr bwMode="auto">
            <a:xfrm>
              <a:off x="5832475" y="1936750"/>
              <a:ext cx="331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a typeface="Arial Unicode MS" pitchFamily="34" charset="-128"/>
                </a:rPr>
                <a:t>m</a:t>
              </a:r>
              <a:endParaRPr lang="el-GR" sz="1400">
                <a:ea typeface="Arial Unicode MS" pitchFamily="34" charset="-128"/>
              </a:endParaRPr>
            </a:p>
          </p:txBody>
        </p:sp>
        <p:sp>
          <p:nvSpPr>
            <p:cNvPr id="95" name="Text Box 92"/>
            <p:cNvSpPr txBox="1">
              <a:spLocks noChangeArrowheads="1"/>
            </p:cNvSpPr>
            <p:nvPr/>
          </p:nvSpPr>
          <p:spPr bwMode="auto">
            <a:xfrm>
              <a:off x="7200900" y="1936750"/>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a typeface="Arial Unicode MS" pitchFamily="34" charset="-128"/>
                </a:rPr>
                <a:t>km</a:t>
              </a:r>
              <a:endParaRPr lang="el-GR" sz="1400">
                <a:ea typeface="Arial Unicode MS" pitchFamily="34" charset="-128"/>
              </a:endParaRPr>
            </a:p>
          </p:txBody>
        </p:sp>
        <p:sp>
          <p:nvSpPr>
            <p:cNvPr id="96" name="Text Box 93"/>
            <p:cNvSpPr txBox="1">
              <a:spLocks noChangeArrowheads="1"/>
            </p:cNvSpPr>
            <p:nvPr/>
          </p:nvSpPr>
          <p:spPr bwMode="auto">
            <a:xfrm>
              <a:off x="1411288" y="1936750"/>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a typeface="Arial Unicode MS" pitchFamily="34" charset="-128"/>
                </a:rPr>
                <a:t>A</a:t>
              </a:r>
              <a:endParaRPr lang="el-GR" sz="1400">
                <a:ea typeface="Arial Unicode MS" pitchFamily="34" charset="-128"/>
              </a:endParaRPr>
            </a:p>
          </p:txBody>
        </p:sp>
        <p:sp>
          <p:nvSpPr>
            <p:cNvPr id="97" name="Text Box 94"/>
            <p:cNvSpPr txBox="1">
              <a:spLocks noChangeArrowheads="1"/>
            </p:cNvSpPr>
            <p:nvPr/>
          </p:nvSpPr>
          <p:spPr bwMode="auto">
            <a:xfrm>
              <a:off x="2166938" y="1287463"/>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a typeface="Arial Unicode MS" pitchFamily="34" charset="-128"/>
                </a:rPr>
                <a:t>A</a:t>
              </a:r>
              <a:endParaRPr lang="el-GR" sz="1400">
                <a:ea typeface="Arial Unicode MS" pitchFamily="34" charset="-128"/>
              </a:endParaRPr>
            </a:p>
          </p:txBody>
        </p:sp>
        <p:sp>
          <p:nvSpPr>
            <p:cNvPr id="98" name="Text Box 95"/>
            <p:cNvSpPr txBox="1">
              <a:spLocks noChangeArrowheads="1"/>
            </p:cNvSpPr>
            <p:nvPr/>
          </p:nvSpPr>
          <p:spPr bwMode="auto">
            <a:xfrm>
              <a:off x="3751263" y="2205038"/>
              <a:ext cx="427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300</a:t>
              </a:r>
              <a:endParaRPr lang="el-GR" sz="1400">
                <a:latin typeface="Arial Narrow" pitchFamily="34" charset="0"/>
                <a:ea typeface="Arial Unicode MS" pitchFamily="34" charset="-128"/>
              </a:endParaRPr>
            </a:p>
          </p:txBody>
        </p:sp>
        <p:sp>
          <p:nvSpPr>
            <p:cNvPr id="99" name="Text Box 96"/>
            <p:cNvSpPr txBox="1">
              <a:spLocks noChangeArrowheads="1"/>
            </p:cNvSpPr>
            <p:nvPr/>
          </p:nvSpPr>
          <p:spPr bwMode="auto">
            <a:xfrm>
              <a:off x="4184650" y="220503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Narrow" pitchFamily="34" charset="0"/>
                  <a:ea typeface="Arial Unicode MS" pitchFamily="34" charset="-128"/>
                </a:rPr>
                <a:t>0.3</a:t>
              </a:r>
              <a:endParaRPr lang="el-GR" sz="1400">
                <a:latin typeface="Arial Narrow" pitchFamily="34" charset="0"/>
                <a:ea typeface="Arial Unicode MS" pitchFamily="34" charset="-128"/>
              </a:endParaRPr>
            </a:p>
          </p:txBody>
        </p:sp>
        <p:sp>
          <p:nvSpPr>
            <p:cNvPr id="100" name="Text Box 97"/>
            <p:cNvSpPr txBox="1">
              <a:spLocks noChangeArrowheads="1"/>
            </p:cNvSpPr>
            <p:nvPr/>
          </p:nvSpPr>
          <p:spPr bwMode="auto">
            <a:xfrm>
              <a:off x="3248025" y="1909763"/>
              <a:ext cx="293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latin typeface="Times New Roman" pitchFamily="18" charset="0"/>
                </a:rPr>
                <a:t>μ</a:t>
              </a:r>
            </a:p>
          </p:txBody>
        </p:sp>
        <p:sp>
          <p:nvSpPr>
            <p:cNvPr id="101" name="Text Box 98"/>
            <p:cNvSpPr txBox="1">
              <a:spLocks noChangeArrowheads="1"/>
            </p:cNvSpPr>
            <p:nvPr/>
          </p:nvSpPr>
          <p:spPr bwMode="auto">
            <a:xfrm>
              <a:off x="612775" y="2997200"/>
              <a:ext cx="27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latin typeface="Times New Roman" pitchFamily="18" charset="0"/>
                </a:rPr>
                <a:t>γ</a:t>
              </a:r>
            </a:p>
          </p:txBody>
        </p:sp>
        <p:sp>
          <p:nvSpPr>
            <p:cNvPr id="102" name="Text Box 99"/>
            <p:cNvSpPr txBox="1">
              <a:spLocks noChangeArrowheads="1"/>
            </p:cNvSpPr>
            <p:nvPr/>
          </p:nvSpPr>
          <p:spPr bwMode="auto">
            <a:xfrm>
              <a:off x="8137525" y="1233488"/>
              <a:ext cx="28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latin typeface="Times New Roman" pitchFamily="18" charset="0"/>
                </a:rPr>
                <a:t>λ</a:t>
              </a:r>
            </a:p>
          </p:txBody>
        </p:sp>
        <p:sp>
          <p:nvSpPr>
            <p:cNvPr id="103" name="Line 100"/>
            <p:cNvSpPr>
              <a:spLocks noChangeShapeType="1"/>
            </p:cNvSpPr>
            <p:nvPr/>
          </p:nvSpPr>
          <p:spPr bwMode="auto">
            <a:xfrm>
              <a:off x="7885113" y="1665288"/>
              <a:ext cx="719137"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 name="Text Box 101"/>
            <p:cNvSpPr txBox="1">
              <a:spLocks noChangeArrowheads="1"/>
            </p:cNvSpPr>
            <p:nvPr/>
          </p:nvSpPr>
          <p:spPr bwMode="auto">
            <a:xfrm>
              <a:off x="1620838" y="3427413"/>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400"/>
                <a:t>Χ</a:t>
              </a:r>
            </a:p>
          </p:txBody>
        </p:sp>
        <p:sp>
          <p:nvSpPr>
            <p:cNvPr id="105" name="Text Box 102"/>
            <p:cNvSpPr txBox="1">
              <a:spLocks noChangeArrowheads="1"/>
            </p:cNvSpPr>
            <p:nvPr/>
          </p:nvSpPr>
          <p:spPr bwMode="auto">
            <a:xfrm>
              <a:off x="2382838" y="4494213"/>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UV</a:t>
              </a:r>
              <a:endParaRPr lang="el-GR" sz="1400"/>
            </a:p>
          </p:txBody>
        </p:sp>
        <p:sp>
          <p:nvSpPr>
            <p:cNvPr id="106" name="Text Box 103"/>
            <p:cNvSpPr txBox="1">
              <a:spLocks noChangeArrowheads="1"/>
            </p:cNvSpPr>
            <p:nvPr/>
          </p:nvSpPr>
          <p:spPr bwMode="auto">
            <a:xfrm>
              <a:off x="3390900" y="44577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IR</a:t>
              </a:r>
              <a:endParaRPr lang="el-GR" sz="1400"/>
            </a:p>
          </p:txBody>
        </p:sp>
        <p:sp>
          <p:nvSpPr>
            <p:cNvPr id="107" name="Text Box 104"/>
            <p:cNvSpPr txBox="1">
              <a:spLocks noChangeArrowheads="1"/>
            </p:cNvSpPr>
            <p:nvPr/>
          </p:nvSpPr>
          <p:spPr bwMode="auto">
            <a:xfrm>
              <a:off x="2484438" y="4962525"/>
              <a:ext cx="906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VISIBILE</a:t>
              </a:r>
              <a:endParaRPr lang="el-GR" sz="1400"/>
            </a:p>
          </p:txBody>
        </p:sp>
        <p:sp>
          <p:nvSpPr>
            <p:cNvPr id="108" name="Text Box 105"/>
            <p:cNvSpPr txBox="1">
              <a:spLocks noChangeArrowheads="1"/>
            </p:cNvSpPr>
            <p:nvPr/>
          </p:nvSpPr>
          <p:spPr bwMode="auto">
            <a:xfrm>
              <a:off x="4183063" y="3773488"/>
              <a:ext cx="1290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MICROONDE</a:t>
              </a:r>
              <a:endParaRPr lang="el-GR" sz="1400"/>
            </a:p>
          </p:txBody>
        </p:sp>
        <p:sp>
          <p:nvSpPr>
            <p:cNvPr id="109" name="Text Box 106"/>
            <p:cNvSpPr txBox="1">
              <a:spLocks noChangeArrowheads="1"/>
            </p:cNvSpPr>
            <p:nvPr/>
          </p:nvSpPr>
          <p:spPr bwMode="auto">
            <a:xfrm>
              <a:off x="4608513" y="2925763"/>
              <a:ext cx="808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RADAR</a:t>
              </a:r>
              <a:endParaRPr lang="el-GR" sz="1400"/>
            </a:p>
          </p:txBody>
        </p:sp>
        <p:sp>
          <p:nvSpPr>
            <p:cNvPr id="110" name="Text Box 107"/>
            <p:cNvSpPr txBox="1">
              <a:spLocks noChangeArrowheads="1"/>
            </p:cNvSpPr>
            <p:nvPr/>
          </p:nvSpPr>
          <p:spPr bwMode="auto">
            <a:xfrm>
              <a:off x="5688013" y="3160713"/>
              <a:ext cx="747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RADIO</a:t>
              </a:r>
              <a:endParaRPr lang="el-GR" sz="1400"/>
            </a:p>
          </p:txBody>
        </p:sp>
        <p:sp>
          <p:nvSpPr>
            <p:cNvPr id="111" name="Text Box 108"/>
            <p:cNvSpPr txBox="1">
              <a:spLocks noChangeArrowheads="1"/>
            </p:cNvSpPr>
            <p:nvPr/>
          </p:nvSpPr>
          <p:spPr bwMode="auto">
            <a:xfrm>
              <a:off x="7200900" y="3160713"/>
              <a:ext cx="747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AUDIO</a:t>
              </a:r>
              <a:endParaRPr lang="el-GR" sz="1400">
                <a:solidFill>
                  <a:schemeClr val="bg2"/>
                </a:solidFill>
              </a:endParaRPr>
            </a:p>
          </p:txBody>
        </p:sp>
        <p:sp>
          <p:nvSpPr>
            <p:cNvPr id="112" name="Text Box 109"/>
            <p:cNvSpPr txBox="1">
              <a:spLocks noChangeArrowheads="1"/>
            </p:cNvSpPr>
            <p:nvPr/>
          </p:nvSpPr>
          <p:spPr bwMode="auto">
            <a:xfrm>
              <a:off x="7977188" y="3160713"/>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AC</a:t>
              </a:r>
              <a:endParaRPr lang="el-GR" sz="1400">
                <a:solidFill>
                  <a:schemeClr val="bg2"/>
                </a:solidFill>
              </a:endParaRPr>
            </a:p>
          </p:txBody>
        </p:sp>
        <p:sp>
          <p:nvSpPr>
            <p:cNvPr id="113" name="Line 110"/>
            <p:cNvSpPr>
              <a:spLocks noChangeShapeType="1"/>
            </p:cNvSpPr>
            <p:nvPr/>
          </p:nvSpPr>
          <p:spPr bwMode="auto">
            <a:xfrm>
              <a:off x="684213" y="1268413"/>
              <a:ext cx="3168650"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 name="Line 111"/>
            <p:cNvSpPr>
              <a:spLocks noChangeShapeType="1"/>
            </p:cNvSpPr>
            <p:nvPr/>
          </p:nvSpPr>
          <p:spPr bwMode="auto">
            <a:xfrm>
              <a:off x="4103688" y="1268413"/>
              <a:ext cx="3817937"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 name="Line 112"/>
            <p:cNvSpPr>
              <a:spLocks noChangeShapeType="1"/>
            </p:cNvSpPr>
            <p:nvPr/>
          </p:nvSpPr>
          <p:spPr bwMode="auto">
            <a:xfrm>
              <a:off x="684213" y="1268413"/>
              <a:ext cx="0" cy="144462"/>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6" name="Line 113"/>
            <p:cNvSpPr>
              <a:spLocks noChangeShapeType="1"/>
            </p:cNvSpPr>
            <p:nvPr/>
          </p:nvSpPr>
          <p:spPr bwMode="auto">
            <a:xfrm>
              <a:off x="3852863" y="1268413"/>
              <a:ext cx="0" cy="144462"/>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7" name="Line 114"/>
            <p:cNvSpPr>
              <a:spLocks noChangeShapeType="1"/>
            </p:cNvSpPr>
            <p:nvPr/>
          </p:nvSpPr>
          <p:spPr bwMode="auto">
            <a:xfrm flipV="1">
              <a:off x="4103688" y="1268413"/>
              <a:ext cx="0" cy="180975"/>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 name="Line 115"/>
            <p:cNvSpPr>
              <a:spLocks noChangeShapeType="1"/>
            </p:cNvSpPr>
            <p:nvPr/>
          </p:nvSpPr>
          <p:spPr bwMode="auto">
            <a:xfrm>
              <a:off x="7921625" y="1268413"/>
              <a:ext cx="0" cy="180975"/>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 name="Line 116"/>
            <p:cNvSpPr>
              <a:spLocks noChangeShapeType="1"/>
            </p:cNvSpPr>
            <p:nvPr/>
          </p:nvSpPr>
          <p:spPr bwMode="auto">
            <a:xfrm>
              <a:off x="504825" y="3392488"/>
              <a:ext cx="863600"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0" name="Line 117"/>
            <p:cNvSpPr>
              <a:spLocks noChangeShapeType="1"/>
            </p:cNvSpPr>
            <p:nvPr/>
          </p:nvSpPr>
          <p:spPr bwMode="auto">
            <a:xfrm flipV="1">
              <a:off x="1368425" y="2997200"/>
              <a:ext cx="0" cy="395288"/>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1" name="Line 118"/>
            <p:cNvSpPr>
              <a:spLocks noChangeShapeType="1"/>
            </p:cNvSpPr>
            <p:nvPr/>
          </p:nvSpPr>
          <p:spPr bwMode="auto">
            <a:xfrm>
              <a:off x="971550" y="3752850"/>
              <a:ext cx="1620838"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 name="Line 119"/>
            <p:cNvSpPr>
              <a:spLocks noChangeShapeType="1"/>
            </p:cNvSpPr>
            <p:nvPr/>
          </p:nvSpPr>
          <p:spPr bwMode="auto">
            <a:xfrm flipV="1">
              <a:off x="971550" y="3609975"/>
              <a:ext cx="0" cy="142875"/>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 name="Line 120"/>
            <p:cNvSpPr>
              <a:spLocks noChangeShapeType="1"/>
            </p:cNvSpPr>
            <p:nvPr/>
          </p:nvSpPr>
          <p:spPr bwMode="auto">
            <a:xfrm flipV="1">
              <a:off x="2592388" y="2997200"/>
              <a:ext cx="0" cy="75565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4" name="Line 121"/>
            <p:cNvSpPr>
              <a:spLocks noChangeShapeType="1"/>
            </p:cNvSpPr>
            <p:nvPr/>
          </p:nvSpPr>
          <p:spPr bwMode="auto">
            <a:xfrm>
              <a:off x="2413000" y="4402138"/>
              <a:ext cx="358775"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5" name="Line 122"/>
            <p:cNvSpPr>
              <a:spLocks noChangeShapeType="1"/>
            </p:cNvSpPr>
            <p:nvPr/>
          </p:nvSpPr>
          <p:spPr bwMode="auto">
            <a:xfrm flipV="1">
              <a:off x="2413000" y="3933825"/>
              <a:ext cx="0" cy="468313"/>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6" name="Line 123"/>
            <p:cNvSpPr>
              <a:spLocks noChangeShapeType="1"/>
            </p:cNvSpPr>
            <p:nvPr/>
          </p:nvSpPr>
          <p:spPr bwMode="auto">
            <a:xfrm>
              <a:off x="3024188" y="4402138"/>
              <a:ext cx="1547812"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7" name="Line 124"/>
            <p:cNvSpPr>
              <a:spLocks noChangeShapeType="1"/>
            </p:cNvSpPr>
            <p:nvPr/>
          </p:nvSpPr>
          <p:spPr bwMode="auto">
            <a:xfrm>
              <a:off x="4572000" y="4041775"/>
              <a:ext cx="0" cy="360363"/>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8" name="Line 125"/>
            <p:cNvSpPr>
              <a:spLocks noChangeShapeType="1"/>
            </p:cNvSpPr>
            <p:nvPr/>
          </p:nvSpPr>
          <p:spPr bwMode="auto">
            <a:xfrm>
              <a:off x="4176713" y="2997200"/>
              <a:ext cx="0" cy="75565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 name="Line 126"/>
            <p:cNvSpPr>
              <a:spLocks noChangeShapeType="1"/>
            </p:cNvSpPr>
            <p:nvPr/>
          </p:nvSpPr>
          <p:spPr bwMode="auto">
            <a:xfrm>
              <a:off x="4176713" y="3752850"/>
              <a:ext cx="1187450"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0" name="Line 127"/>
            <p:cNvSpPr>
              <a:spLocks noChangeShapeType="1"/>
            </p:cNvSpPr>
            <p:nvPr/>
          </p:nvSpPr>
          <p:spPr bwMode="auto">
            <a:xfrm>
              <a:off x="5364163" y="2997200"/>
              <a:ext cx="0" cy="75565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1" name="Line 128"/>
            <p:cNvSpPr>
              <a:spLocks noChangeShapeType="1"/>
            </p:cNvSpPr>
            <p:nvPr/>
          </p:nvSpPr>
          <p:spPr bwMode="auto">
            <a:xfrm>
              <a:off x="4537075" y="2997200"/>
              <a:ext cx="0" cy="287338"/>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 name="Line 129"/>
            <p:cNvSpPr>
              <a:spLocks noChangeShapeType="1"/>
            </p:cNvSpPr>
            <p:nvPr/>
          </p:nvSpPr>
          <p:spPr bwMode="auto">
            <a:xfrm>
              <a:off x="4537075" y="3284538"/>
              <a:ext cx="971550"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 name="Line 130"/>
            <p:cNvSpPr>
              <a:spLocks noChangeShapeType="1"/>
            </p:cNvSpPr>
            <p:nvPr/>
          </p:nvSpPr>
          <p:spPr bwMode="auto">
            <a:xfrm flipV="1">
              <a:off x="5508625" y="2997200"/>
              <a:ext cx="0" cy="287338"/>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 name="Line 131"/>
            <p:cNvSpPr>
              <a:spLocks noChangeShapeType="1"/>
            </p:cNvSpPr>
            <p:nvPr/>
          </p:nvSpPr>
          <p:spPr bwMode="auto">
            <a:xfrm>
              <a:off x="4968875" y="3465513"/>
              <a:ext cx="2016125" cy="0"/>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 name="Line 132"/>
            <p:cNvSpPr>
              <a:spLocks noChangeShapeType="1"/>
            </p:cNvSpPr>
            <p:nvPr/>
          </p:nvSpPr>
          <p:spPr bwMode="auto">
            <a:xfrm flipV="1">
              <a:off x="4968875" y="3176588"/>
              <a:ext cx="0" cy="288925"/>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6" name="Line 133"/>
            <p:cNvSpPr>
              <a:spLocks noChangeShapeType="1"/>
            </p:cNvSpPr>
            <p:nvPr/>
          </p:nvSpPr>
          <p:spPr bwMode="auto">
            <a:xfrm flipV="1">
              <a:off x="6985000" y="3068638"/>
              <a:ext cx="0" cy="396875"/>
            </a:xfrm>
            <a:prstGeom prst="line">
              <a:avLst/>
            </a:prstGeom>
            <a:noFill/>
            <a:ln w="25400">
              <a:solidFill>
                <a:srgbClr val="101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7" name="Rectangle 134"/>
            <p:cNvSpPr>
              <a:spLocks noChangeArrowheads="1"/>
            </p:cNvSpPr>
            <p:nvPr/>
          </p:nvSpPr>
          <p:spPr bwMode="auto">
            <a:xfrm>
              <a:off x="2817813" y="2744788"/>
              <a:ext cx="179387" cy="2124075"/>
            </a:xfrm>
            <a:prstGeom prst="rect">
              <a:avLst/>
            </a:prstGeom>
            <a:solidFill>
              <a:srgbClr val="969696"/>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38" name="Group 136"/>
            <p:cNvGrpSpPr>
              <a:grpSpLocks/>
            </p:cNvGrpSpPr>
            <p:nvPr/>
          </p:nvGrpSpPr>
          <p:grpSpPr bwMode="auto">
            <a:xfrm>
              <a:off x="2259013" y="5697538"/>
              <a:ext cx="1295400" cy="395287"/>
              <a:chOff x="3833" y="3725"/>
              <a:chExt cx="816" cy="249"/>
            </a:xfrm>
          </p:grpSpPr>
          <p:sp>
            <p:nvSpPr>
              <p:cNvPr id="142" name="Rectangle 137"/>
              <p:cNvSpPr>
                <a:spLocks noChangeArrowheads="1"/>
              </p:cNvSpPr>
              <p:nvPr/>
            </p:nvSpPr>
            <p:spPr bwMode="auto">
              <a:xfrm>
                <a:off x="3901" y="3725"/>
                <a:ext cx="136" cy="249"/>
              </a:xfrm>
              <a:prstGeom prst="rect">
                <a:avLst/>
              </a:prstGeom>
              <a:gradFill rotWithShape="1">
                <a:gsLst>
                  <a:gs pos="0">
                    <a:srgbClr val="FF3399"/>
                  </a:gs>
                  <a:gs pos="100000">
                    <a:srgbClr val="00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3" name="Rectangle 138"/>
              <p:cNvSpPr>
                <a:spLocks noChangeArrowheads="1"/>
              </p:cNvSpPr>
              <p:nvPr/>
            </p:nvSpPr>
            <p:spPr bwMode="auto">
              <a:xfrm>
                <a:off x="4037" y="3725"/>
                <a:ext cx="136" cy="249"/>
              </a:xfrm>
              <a:prstGeom prst="rect">
                <a:avLst/>
              </a:prstGeom>
              <a:gradFill rotWithShape="1">
                <a:gsLst>
                  <a:gs pos="0">
                    <a:srgbClr val="0099FF"/>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4" name="Rectangle 139"/>
              <p:cNvSpPr>
                <a:spLocks noChangeArrowheads="1"/>
              </p:cNvSpPr>
              <p:nvPr/>
            </p:nvSpPr>
            <p:spPr bwMode="auto">
              <a:xfrm>
                <a:off x="4173" y="3725"/>
                <a:ext cx="136" cy="249"/>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5" name="Rectangle 140"/>
              <p:cNvSpPr>
                <a:spLocks noChangeArrowheads="1"/>
              </p:cNvSpPr>
              <p:nvPr/>
            </p:nvSpPr>
            <p:spPr bwMode="auto">
              <a:xfrm>
                <a:off x="4309" y="3725"/>
                <a:ext cx="136" cy="249"/>
              </a:xfrm>
              <a:prstGeom prst="rect">
                <a:avLst/>
              </a:prstGeom>
              <a:gradFill rotWithShape="1">
                <a:gsLst>
                  <a:gs pos="0">
                    <a:srgbClr val="FFFF00"/>
                  </a:gs>
                  <a:gs pos="100000">
                    <a:srgbClr val="FFCC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6" name="Rectangle 141"/>
              <p:cNvSpPr>
                <a:spLocks noChangeArrowheads="1"/>
              </p:cNvSpPr>
              <p:nvPr/>
            </p:nvSpPr>
            <p:spPr bwMode="auto">
              <a:xfrm>
                <a:off x="4445" y="3725"/>
                <a:ext cx="136" cy="249"/>
              </a:xfrm>
              <a:prstGeom prst="rect">
                <a:avLst/>
              </a:prstGeom>
              <a:gradFill rotWithShape="1">
                <a:gsLst>
                  <a:gs pos="0">
                    <a:srgbClr val="FFCC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7" name="Rectangle 142"/>
              <p:cNvSpPr>
                <a:spLocks noChangeArrowheads="1"/>
              </p:cNvSpPr>
              <p:nvPr/>
            </p:nvSpPr>
            <p:spPr bwMode="auto">
              <a:xfrm>
                <a:off x="4581" y="3725"/>
                <a:ext cx="68" cy="24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8" name="Rectangle 143"/>
              <p:cNvSpPr>
                <a:spLocks noChangeArrowheads="1"/>
              </p:cNvSpPr>
              <p:nvPr/>
            </p:nvSpPr>
            <p:spPr bwMode="auto">
              <a:xfrm>
                <a:off x="3833" y="3725"/>
                <a:ext cx="68" cy="249"/>
              </a:xfrm>
              <a:prstGeom prst="rect">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39" name="AutoShape 144"/>
            <p:cNvSpPr>
              <a:spLocks/>
            </p:cNvSpPr>
            <p:nvPr/>
          </p:nvSpPr>
          <p:spPr bwMode="auto">
            <a:xfrm rot="-5400000">
              <a:off x="2808288" y="4833938"/>
              <a:ext cx="179387" cy="1258887"/>
            </a:xfrm>
            <a:prstGeom prst="rightBrace">
              <a:avLst>
                <a:gd name="adj1" fmla="val 5848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0" name="Text Box 145"/>
            <p:cNvSpPr txBox="1">
              <a:spLocks noChangeArrowheads="1"/>
            </p:cNvSpPr>
            <p:nvPr/>
          </p:nvSpPr>
          <p:spPr bwMode="auto">
            <a:xfrm>
              <a:off x="3157538" y="6088063"/>
              <a:ext cx="209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Rosso </a:t>
              </a:r>
              <a:r>
                <a:rPr lang="en-US" sz="1400">
                  <a:sym typeface="Symbol" pitchFamily="18" charset="2"/>
                </a:rPr>
                <a:t> IR (Infrarosso)</a:t>
              </a:r>
            </a:p>
          </p:txBody>
        </p:sp>
        <p:sp>
          <p:nvSpPr>
            <p:cNvPr id="141" name="Text Box 146"/>
            <p:cNvSpPr txBox="1">
              <a:spLocks noChangeArrowheads="1"/>
            </p:cNvSpPr>
            <p:nvPr/>
          </p:nvSpPr>
          <p:spPr bwMode="auto">
            <a:xfrm>
              <a:off x="323850" y="6088063"/>
              <a:ext cx="2401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UV (Ultravioletto) </a:t>
              </a:r>
              <a:r>
                <a:rPr lang="en-US" sz="1400">
                  <a:sym typeface="Symbol" pitchFamily="18" charset="2"/>
                </a:rPr>
                <a:t> Violetto</a:t>
              </a:r>
            </a:p>
          </p:txBody>
        </p:sp>
      </p:grpSp>
    </p:spTree>
    <p:extLst>
      <p:ext uri="{BB962C8B-B14F-4D97-AF65-F5344CB8AC3E}">
        <p14:creationId xmlns:p14="http://schemas.microsoft.com/office/powerpoint/2010/main" val="372504040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20</a:t>
            </a:fld>
            <a:endParaRPr lang="it-IT" altLang="it-IT" smtClean="0"/>
          </a:p>
        </p:txBody>
      </p:sp>
      <p:sp>
        <p:nvSpPr>
          <p:cNvPr id="599042" name="Rectangle 2"/>
          <p:cNvSpPr>
            <a:spLocks noGrp="1" noChangeArrowheads="1"/>
          </p:cNvSpPr>
          <p:nvPr>
            <p:ph type="title"/>
          </p:nvPr>
        </p:nvSpPr>
        <p:spPr/>
        <p:txBody>
          <a:bodyPr/>
          <a:lstStyle/>
          <a:p>
            <a:pPr eaLnBrk="1" hangingPunct="1">
              <a:defRPr/>
            </a:pPr>
            <a:r>
              <a:rPr lang="it-IT" sz="2600" dirty="0" smtClean="0"/>
              <a:t>LE LEGGI DELLA RADIAZIONE ELETTROMAGNETICA</a:t>
            </a:r>
          </a:p>
        </p:txBody>
      </p:sp>
      <p:sp>
        <p:nvSpPr>
          <p:cNvPr id="4" name="Text Box 26"/>
          <p:cNvSpPr txBox="1">
            <a:spLocks noChangeArrowheads="1"/>
          </p:cNvSpPr>
          <p:nvPr/>
        </p:nvSpPr>
        <p:spPr bwMode="auto">
          <a:xfrm>
            <a:off x="1258888" y="4509120"/>
            <a:ext cx="6848475" cy="1627188"/>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spAutoFit/>
          </a:bodyPr>
          <a:lstStyle>
            <a:lvl1pPr>
              <a:tabLst>
                <a:tab pos="1968500" algn="l"/>
              </a:tabLst>
              <a:defRPr>
                <a:solidFill>
                  <a:schemeClr val="tx1"/>
                </a:solidFill>
                <a:latin typeface="Arial" pitchFamily="34" charset="0"/>
              </a:defRPr>
            </a:lvl1pPr>
            <a:lvl2pPr>
              <a:tabLst>
                <a:tab pos="1968500" algn="l"/>
              </a:tabLst>
              <a:defRPr>
                <a:solidFill>
                  <a:schemeClr val="tx1"/>
                </a:solidFill>
                <a:latin typeface="Arial" pitchFamily="34" charset="0"/>
              </a:defRPr>
            </a:lvl2pPr>
            <a:lvl3pPr>
              <a:tabLst>
                <a:tab pos="1968500" algn="l"/>
              </a:tabLst>
              <a:defRPr>
                <a:solidFill>
                  <a:schemeClr val="tx1"/>
                </a:solidFill>
                <a:latin typeface="Arial" pitchFamily="34" charset="0"/>
              </a:defRPr>
            </a:lvl3pPr>
            <a:lvl4pPr>
              <a:tabLst>
                <a:tab pos="1968500" algn="l"/>
              </a:tabLst>
              <a:defRPr>
                <a:solidFill>
                  <a:schemeClr val="tx1"/>
                </a:solidFill>
                <a:latin typeface="Arial" pitchFamily="34" charset="0"/>
              </a:defRPr>
            </a:lvl4pPr>
            <a:lvl5pPr>
              <a:tabLst>
                <a:tab pos="1968500" algn="l"/>
              </a:tabLst>
              <a:defRPr>
                <a:solidFill>
                  <a:schemeClr val="tx1"/>
                </a:solidFill>
                <a:latin typeface="Arial" pitchFamily="34" charset="0"/>
              </a:defRPr>
            </a:lvl5pPr>
            <a:lvl6pPr fontAlgn="base">
              <a:spcBef>
                <a:spcPct val="0"/>
              </a:spcBef>
              <a:spcAft>
                <a:spcPct val="0"/>
              </a:spcAft>
              <a:tabLst>
                <a:tab pos="1968500" algn="l"/>
              </a:tabLst>
              <a:defRPr>
                <a:solidFill>
                  <a:schemeClr val="tx1"/>
                </a:solidFill>
                <a:latin typeface="Arial" pitchFamily="34" charset="0"/>
              </a:defRPr>
            </a:lvl6pPr>
            <a:lvl7pPr fontAlgn="base">
              <a:spcBef>
                <a:spcPct val="0"/>
              </a:spcBef>
              <a:spcAft>
                <a:spcPct val="0"/>
              </a:spcAft>
              <a:tabLst>
                <a:tab pos="1968500" algn="l"/>
              </a:tabLst>
              <a:defRPr>
                <a:solidFill>
                  <a:schemeClr val="tx1"/>
                </a:solidFill>
                <a:latin typeface="Arial" pitchFamily="34" charset="0"/>
              </a:defRPr>
            </a:lvl7pPr>
            <a:lvl8pPr fontAlgn="base">
              <a:spcBef>
                <a:spcPct val="0"/>
              </a:spcBef>
              <a:spcAft>
                <a:spcPct val="0"/>
              </a:spcAft>
              <a:tabLst>
                <a:tab pos="1968500" algn="l"/>
              </a:tabLst>
              <a:defRPr>
                <a:solidFill>
                  <a:schemeClr val="tx1"/>
                </a:solidFill>
                <a:latin typeface="Arial" pitchFamily="34" charset="0"/>
              </a:defRPr>
            </a:lvl8pPr>
            <a:lvl9pPr fontAlgn="base">
              <a:spcBef>
                <a:spcPct val="0"/>
              </a:spcBef>
              <a:spcAft>
                <a:spcPct val="0"/>
              </a:spcAft>
              <a:tabLst>
                <a:tab pos="1968500" algn="l"/>
              </a:tabLst>
              <a:defRPr>
                <a:solidFill>
                  <a:schemeClr val="tx1"/>
                </a:solidFill>
                <a:latin typeface="Arial" pitchFamily="34" charset="0"/>
              </a:defRPr>
            </a:lvl9pPr>
          </a:lstStyle>
          <a:p>
            <a:r>
              <a:rPr lang="en-US" b="1" i="1"/>
              <a:t>Corpo nero</a:t>
            </a:r>
            <a:r>
              <a:rPr lang="en-US"/>
              <a:t>:</a:t>
            </a:r>
          </a:p>
          <a:p>
            <a:r>
              <a:rPr lang="en-US"/>
              <a:t>Un corpo ideale,</a:t>
            </a:r>
          </a:p>
          <a:p>
            <a:r>
              <a:rPr lang="en-US"/>
              <a:t>assorbe completamente la radiazione a tutte le lunghezze d’onda,</a:t>
            </a:r>
          </a:p>
          <a:p>
            <a:r>
              <a:rPr lang="en-US"/>
              <a:t>emette in base a leggi ideali la radiazione elettromagnetica.</a:t>
            </a:r>
          </a:p>
          <a:p>
            <a:endParaRPr lang="en-US" sz="1000"/>
          </a:p>
          <a:p>
            <a:r>
              <a:rPr lang="en-US"/>
              <a:t>Approssimazione fisica: il Sole.</a:t>
            </a:r>
            <a:endParaRPr lang="en-US" sz="1000"/>
          </a:p>
        </p:txBody>
      </p:sp>
      <p:sp>
        <p:nvSpPr>
          <p:cNvPr id="6" name="Text Box 31"/>
          <p:cNvSpPr txBox="1">
            <a:spLocks noChangeArrowheads="1"/>
          </p:cNvSpPr>
          <p:nvPr/>
        </p:nvSpPr>
        <p:spPr bwMode="auto">
          <a:xfrm>
            <a:off x="1258888" y="908050"/>
            <a:ext cx="6045245" cy="2862322"/>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spAutoFit/>
          </a:bodyPr>
          <a:lstStyle>
            <a:lvl1pPr>
              <a:tabLst>
                <a:tab pos="1968500" algn="l"/>
              </a:tabLst>
              <a:defRPr>
                <a:solidFill>
                  <a:schemeClr val="tx1"/>
                </a:solidFill>
                <a:latin typeface="Arial" pitchFamily="34" charset="0"/>
              </a:defRPr>
            </a:lvl1pPr>
            <a:lvl2pPr>
              <a:tabLst>
                <a:tab pos="1968500" algn="l"/>
              </a:tabLst>
              <a:defRPr>
                <a:solidFill>
                  <a:schemeClr val="tx1"/>
                </a:solidFill>
                <a:latin typeface="Arial" pitchFamily="34" charset="0"/>
              </a:defRPr>
            </a:lvl2pPr>
            <a:lvl3pPr>
              <a:tabLst>
                <a:tab pos="1968500" algn="l"/>
              </a:tabLst>
              <a:defRPr>
                <a:solidFill>
                  <a:schemeClr val="tx1"/>
                </a:solidFill>
                <a:latin typeface="Arial" pitchFamily="34" charset="0"/>
              </a:defRPr>
            </a:lvl3pPr>
            <a:lvl4pPr>
              <a:tabLst>
                <a:tab pos="1968500" algn="l"/>
              </a:tabLst>
              <a:defRPr>
                <a:solidFill>
                  <a:schemeClr val="tx1"/>
                </a:solidFill>
                <a:latin typeface="Arial" pitchFamily="34" charset="0"/>
              </a:defRPr>
            </a:lvl4pPr>
            <a:lvl5pPr>
              <a:tabLst>
                <a:tab pos="1968500" algn="l"/>
              </a:tabLst>
              <a:defRPr>
                <a:solidFill>
                  <a:schemeClr val="tx1"/>
                </a:solidFill>
                <a:latin typeface="Arial" pitchFamily="34" charset="0"/>
              </a:defRPr>
            </a:lvl5pPr>
            <a:lvl6pPr fontAlgn="base">
              <a:spcBef>
                <a:spcPct val="0"/>
              </a:spcBef>
              <a:spcAft>
                <a:spcPct val="0"/>
              </a:spcAft>
              <a:tabLst>
                <a:tab pos="1968500" algn="l"/>
              </a:tabLst>
              <a:defRPr>
                <a:solidFill>
                  <a:schemeClr val="tx1"/>
                </a:solidFill>
                <a:latin typeface="Arial" pitchFamily="34" charset="0"/>
              </a:defRPr>
            </a:lvl6pPr>
            <a:lvl7pPr fontAlgn="base">
              <a:spcBef>
                <a:spcPct val="0"/>
              </a:spcBef>
              <a:spcAft>
                <a:spcPct val="0"/>
              </a:spcAft>
              <a:tabLst>
                <a:tab pos="1968500" algn="l"/>
              </a:tabLst>
              <a:defRPr>
                <a:solidFill>
                  <a:schemeClr val="tx1"/>
                </a:solidFill>
                <a:latin typeface="Arial" pitchFamily="34" charset="0"/>
              </a:defRPr>
            </a:lvl7pPr>
            <a:lvl8pPr fontAlgn="base">
              <a:spcBef>
                <a:spcPct val="0"/>
              </a:spcBef>
              <a:spcAft>
                <a:spcPct val="0"/>
              </a:spcAft>
              <a:tabLst>
                <a:tab pos="1968500" algn="l"/>
              </a:tabLst>
              <a:defRPr>
                <a:solidFill>
                  <a:schemeClr val="tx1"/>
                </a:solidFill>
                <a:latin typeface="Arial" pitchFamily="34" charset="0"/>
              </a:defRPr>
            </a:lvl8pPr>
            <a:lvl9pPr fontAlgn="base">
              <a:spcBef>
                <a:spcPct val="0"/>
              </a:spcBef>
              <a:spcAft>
                <a:spcPct val="0"/>
              </a:spcAft>
              <a:tabLst>
                <a:tab pos="1968500" algn="l"/>
              </a:tabLst>
              <a:defRPr>
                <a:solidFill>
                  <a:schemeClr val="tx1"/>
                </a:solidFill>
                <a:latin typeface="Arial" pitchFamily="34" charset="0"/>
              </a:defRPr>
            </a:lvl9pPr>
          </a:lstStyle>
          <a:p>
            <a:r>
              <a:rPr lang="en-US" b="1" i="1" dirty="0"/>
              <a:t>Un </a:t>
            </a:r>
            <a:r>
              <a:rPr lang="en-US" b="1" i="1" dirty="0" err="1"/>
              <a:t>corpo</a:t>
            </a:r>
            <a:r>
              <a:rPr lang="en-US" b="1" i="1" dirty="0"/>
              <a:t> (la </a:t>
            </a:r>
            <a:r>
              <a:rPr lang="en-US" b="1" i="1" dirty="0" err="1"/>
              <a:t>superficie</a:t>
            </a:r>
            <a:r>
              <a:rPr lang="en-US" b="1" i="1" dirty="0"/>
              <a:t> di un </a:t>
            </a:r>
            <a:r>
              <a:rPr lang="en-US" b="1" i="1" dirty="0" err="1"/>
              <a:t>corpo</a:t>
            </a:r>
            <a:r>
              <a:rPr lang="en-US" b="1" i="1" dirty="0"/>
              <a:t>) </a:t>
            </a:r>
            <a:r>
              <a:rPr lang="en-US" b="1" i="1" dirty="0" err="1"/>
              <a:t>può</a:t>
            </a:r>
            <a:r>
              <a:rPr lang="en-US" dirty="0"/>
              <a:t>:</a:t>
            </a:r>
          </a:p>
          <a:p>
            <a:r>
              <a:rPr lang="en-US" dirty="0"/>
              <a:t>1. </a:t>
            </a:r>
            <a:r>
              <a:rPr lang="en-US" dirty="0" err="1"/>
              <a:t>assorbire</a:t>
            </a:r>
            <a:r>
              <a:rPr lang="en-US" dirty="0"/>
              <a:t> la </a:t>
            </a:r>
            <a:r>
              <a:rPr lang="en-US" dirty="0" err="1"/>
              <a:t>radiazione</a:t>
            </a:r>
            <a:r>
              <a:rPr lang="en-US" dirty="0"/>
              <a:t> </a:t>
            </a:r>
            <a:r>
              <a:rPr lang="en-US" dirty="0" err="1"/>
              <a:t>incidente</a:t>
            </a:r>
            <a:r>
              <a:rPr lang="en-US" dirty="0"/>
              <a:t>,</a:t>
            </a:r>
          </a:p>
          <a:p>
            <a:r>
              <a:rPr lang="en-US" dirty="0"/>
              <a:t>2. </a:t>
            </a:r>
            <a:r>
              <a:rPr lang="en-US" dirty="0" err="1"/>
              <a:t>riflettere</a:t>
            </a:r>
            <a:r>
              <a:rPr lang="en-US" dirty="0"/>
              <a:t> la </a:t>
            </a:r>
            <a:r>
              <a:rPr lang="en-US" dirty="0" err="1"/>
              <a:t>radiazione</a:t>
            </a:r>
            <a:r>
              <a:rPr lang="en-US" dirty="0"/>
              <a:t> </a:t>
            </a:r>
            <a:r>
              <a:rPr lang="en-US" dirty="0" err="1"/>
              <a:t>incidente</a:t>
            </a:r>
            <a:r>
              <a:rPr lang="en-US" dirty="0"/>
              <a:t>,</a:t>
            </a:r>
          </a:p>
          <a:p>
            <a:r>
              <a:rPr lang="en-US" dirty="0"/>
              <a:t>	a) </a:t>
            </a:r>
            <a:r>
              <a:rPr lang="en-US" dirty="0" err="1"/>
              <a:t>specularmente</a:t>
            </a:r>
            <a:endParaRPr lang="en-US" dirty="0"/>
          </a:p>
          <a:p>
            <a:r>
              <a:rPr lang="en-US" dirty="0"/>
              <a:t>	b) con </a:t>
            </a:r>
            <a:r>
              <a:rPr lang="en-US" dirty="0" err="1"/>
              <a:t>simmetria</a:t>
            </a:r>
            <a:r>
              <a:rPr lang="en-US" dirty="0"/>
              <a:t> </a:t>
            </a:r>
            <a:r>
              <a:rPr lang="en-US" dirty="0" err="1"/>
              <a:t>sferica</a:t>
            </a:r>
            <a:r>
              <a:rPr lang="en-US" dirty="0"/>
              <a:t> (</a:t>
            </a:r>
            <a:r>
              <a:rPr lang="en-US" dirty="0" err="1"/>
              <a:t>lambertiana</a:t>
            </a:r>
            <a:r>
              <a:rPr lang="en-US" dirty="0"/>
              <a:t>)</a:t>
            </a:r>
          </a:p>
          <a:p>
            <a:r>
              <a:rPr lang="en-US" dirty="0"/>
              <a:t>3. </a:t>
            </a:r>
            <a:r>
              <a:rPr lang="en-US" dirty="0" err="1"/>
              <a:t>trasmettere</a:t>
            </a:r>
            <a:r>
              <a:rPr lang="en-US" dirty="0"/>
              <a:t> la </a:t>
            </a:r>
            <a:r>
              <a:rPr lang="en-US" dirty="0" err="1"/>
              <a:t>radiazione</a:t>
            </a:r>
            <a:r>
              <a:rPr lang="en-US" dirty="0"/>
              <a:t> </a:t>
            </a:r>
            <a:r>
              <a:rPr lang="en-US" dirty="0" err="1"/>
              <a:t>incidente</a:t>
            </a:r>
            <a:r>
              <a:rPr lang="en-US" dirty="0" smtClean="0"/>
              <a:t>,</a:t>
            </a:r>
          </a:p>
          <a:p>
            <a:r>
              <a:rPr lang="en-US" dirty="0" smtClean="0"/>
              <a:t>4</a:t>
            </a:r>
            <a:r>
              <a:rPr lang="en-US" dirty="0"/>
              <a:t>. </a:t>
            </a:r>
            <a:r>
              <a:rPr lang="en-US" dirty="0" err="1"/>
              <a:t>emettere</a:t>
            </a:r>
            <a:r>
              <a:rPr lang="en-US" dirty="0"/>
              <a:t> </a:t>
            </a:r>
            <a:r>
              <a:rPr lang="en-US" dirty="0" err="1"/>
              <a:t>radiazione</a:t>
            </a:r>
            <a:r>
              <a:rPr lang="en-US" dirty="0"/>
              <a:t>.</a:t>
            </a:r>
          </a:p>
          <a:p>
            <a:endParaRPr lang="en-US" dirty="0"/>
          </a:p>
          <a:p>
            <a:r>
              <a:rPr lang="en-US" dirty="0" err="1"/>
              <a:t>Tali</a:t>
            </a:r>
            <a:r>
              <a:rPr lang="en-US" dirty="0"/>
              <a:t> </a:t>
            </a:r>
            <a:r>
              <a:rPr lang="en-US" dirty="0" err="1"/>
              <a:t>caratteristiche</a:t>
            </a:r>
            <a:r>
              <a:rPr lang="en-US" dirty="0"/>
              <a:t> </a:t>
            </a:r>
            <a:r>
              <a:rPr lang="en-US" dirty="0" err="1"/>
              <a:t>possono</a:t>
            </a:r>
            <a:r>
              <a:rPr lang="en-US" dirty="0"/>
              <a:t> </a:t>
            </a:r>
            <a:r>
              <a:rPr lang="en-US" dirty="0" err="1"/>
              <a:t>essere</a:t>
            </a:r>
            <a:r>
              <a:rPr lang="en-US" dirty="0"/>
              <a:t> </a:t>
            </a:r>
            <a:r>
              <a:rPr lang="en-US" dirty="0" err="1"/>
              <a:t>funzione</a:t>
            </a:r>
            <a:r>
              <a:rPr lang="en-US" dirty="0"/>
              <a:t> </a:t>
            </a:r>
            <a:r>
              <a:rPr lang="en-US" dirty="0" err="1"/>
              <a:t>della</a:t>
            </a:r>
            <a:r>
              <a:rPr lang="en-US" dirty="0"/>
              <a:t> </a:t>
            </a:r>
          </a:p>
          <a:p>
            <a:r>
              <a:rPr lang="en-US" dirty="0" err="1"/>
              <a:t>specifica</a:t>
            </a:r>
            <a:r>
              <a:rPr lang="en-US" dirty="0"/>
              <a:t> </a:t>
            </a:r>
            <a:r>
              <a:rPr lang="en-US" dirty="0" err="1"/>
              <a:t>lunghezza</a:t>
            </a:r>
            <a:r>
              <a:rPr lang="en-US" dirty="0"/>
              <a:t> </a:t>
            </a:r>
            <a:r>
              <a:rPr lang="en-US" dirty="0" err="1"/>
              <a:t>d’onda</a:t>
            </a:r>
            <a:r>
              <a:rPr lang="en-US" dirty="0"/>
              <a:t> </a:t>
            </a:r>
            <a:r>
              <a:rPr lang="en-US" dirty="0" err="1"/>
              <a:t>della</a:t>
            </a:r>
            <a:r>
              <a:rPr lang="en-US" dirty="0"/>
              <a:t> </a:t>
            </a:r>
            <a:r>
              <a:rPr lang="en-US" dirty="0" err="1"/>
              <a:t>radiazione</a:t>
            </a:r>
            <a:r>
              <a:rPr lang="en-US" dirty="0"/>
              <a:t>.</a:t>
            </a:r>
          </a:p>
        </p:txBody>
      </p:sp>
    </p:spTree>
    <p:extLst>
      <p:ext uri="{BB962C8B-B14F-4D97-AF65-F5344CB8AC3E}">
        <p14:creationId xmlns:p14="http://schemas.microsoft.com/office/powerpoint/2010/main" val="200230586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54100" y="550549"/>
            <a:ext cx="9035900" cy="709693"/>
          </a:xfrm>
          <a:prstGeom prst="rect">
            <a:avLst/>
          </a:prstGeom>
        </p:spPr>
        <p:txBody>
          <a:bodyPr wrap="square">
            <a:spAutoFit/>
          </a:bodyPr>
          <a:lstStyle/>
          <a:p>
            <a:r>
              <a:rPr lang="it-IT" sz="4000" b="1" cap="small" dirty="0" smtClean="0">
                <a:solidFill>
                  <a:schemeClr val="bg1"/>
                </a:solidFill>
              </a:rPr>
              <a:t>LASER SCANNING: una breve introduzione</a:t>
            </a:r>
            <a:endParaRPr lang="it-IT" sz="4000" b="1" cap="small" dirty="0">
              <a:solidFill>
                <a:schemeClr val="bg1"/>
              </a:solidFill>
            </a:endParaRPr>
          </a:p>
        </p:txBody>
      </p:sp>
      <p:sp>
        <p:nvSpPr>
          <p:cNvPr id="8" name="Rectangle 3"/>
          <p:cNvSpPr txBox="1">
            <a:spLocks noChangeArrowheads="1"/>
          </p:cNvSpPr>
          <p:nvPr/>
        </p:nvSpPr>
        <p:spPr>
          <a:xfrm>
            <a:off x="-36512" y="1260242"/>
            <a:ext cx="6683375" cy="51215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it-IT" sz="2400" dirty="0" smtClean="0">
                <a:solidFill>
                  <a:srgbClr val="FF0000"/>
                </a:solidFill>
                <a:cs typeface="Arial" charset="0"/>
              </a:rPr>
              <a:t>Materiali opachi</a:t>
            </a:r>
          </a:p>
          <a:p>
            <a:pPr marL="712788" lvl="1" indent="-265113">
              <a:defRPr/>
            </a:pPr>
            <a:r>
              <a:rPr lang="it-IT" sz="2200" dirty="0" smtClean="0">
                <a:cs typeface="Arial" charset="0"/>
              </a:rPr>
              <a:t>Foglio bianco di carta 	fino al 100%</a:t>
            </a:r>
            <a:endParaRPr lang="it-IT" sz="2200" dirty="0" smtClean="0"/>
          </a:p>
          <a:p>
            <a:pPr marL="712788" lvl="1" indent="-265113">
              <a:defRPr/>
            </a:pPr>
            <a:r>
              <a:rPr lang="it-IT" sz="2200" dirty="0" smtClean="0">
                <a:cs typeface="Arial" charset="0"/>
              </a:rPr>
              <a:t>Neve			80-90%</a:t>
            </a:r>
          </a:p>
          <a:p>
            <a:pPr marL="712788" lvl="1" indent="-265113">
              <a:defRPr/>
            </a:pPr>
            <a:r>
              <a:rPr lang="it-IT" sz="2200" dirty="0" smtClean="0">
                <a:cs typeface="Arial" charset="0"/>
              </a:rPr>
              <a:t>Pietra bianca		85%</a:t>
            </a:r>
          </a:p>
          <a:p>
            <a:pPr marL="712788" lvl="1" indent="-265113">
              <a:defRPr/>
            </a:pPr>
            <a:r>
              <a:rPr lang="it-IT" sz="2200" dirty="0" smtClean="0">
                <a:cs typeface="Arial" charset="0"/>
              </a:rPr>
              <a:t>Giornale 			69%</a:t>
            </a:r>
          </a:p>
          <a:p>
            <a:pPr marL="712788" lvl="1" indent="-265113">
              <a:defRPr/>
            </a:pPr>
            <a:r>
              <a:rPr lang="it-IT" sz="2200" dirty="0" smtClean="0">
                <a:cs typeface="Arial" charset="0"/>
              </a:rPr>
              <a:t>Sabbia (deserto)		50%</a:t>
            </a:r>
          </a:p>
          <a:p>
            <a:pPr marL="712788" lvl="1" indent="-265113">
              <a:defRPr/>
            </a:pPr>
            <a:r>
              <a:rPr lang="it-IT" sz="2200" dirty="0" smtClean="0">
                <a:cs typeface="Arial" charset="0"/>
              </a:rPr>
              <a:t>Cemento liscio		24%</a:t>
            </a:r>
          </a:p>
          <a:p>
            <a:pPr marL="712788" lvl="1" indent="-265113">
              <a:defRPr/>
            </a:pPr>
            <a:r>
              <a:rPr lang="it-IT" sz="2200" dirty="0" smtClean="0">
                <a:cs typeface="Arial" charset="0"/>
              </a:rPr>
              <a:t>Asfalto			17%</a:t>
            </a:r>
          </a:p>
          <a:p>
            <a:pPr marL="0" lvl="1" indent="0">
              <a:buNone/>
              <a:defRPr/>
            </a:pPr>
            <a:r>
              <a:rPr lang="it-IT" sz="2400" dirty="0">
                <a:solidFill>
                  <a:srgbClr val="FF0000"/>
                </a:solidFill>
                <a:cs typeface="Arial" charset="0"/>
              </a:rPr>
              <a:t>Materiali riflettenti</a:t>
            </a:r>
          </a:p>
          <a:p>
            <a:pPr marL="712788" lvl="1" indent="-265113">
              <a:defRPr/>
            </a:pPr>
            <a:r>
              <a:rPr lang="it-IT" sz="2200" dirty="0" smtClean="0">
                <a:cs typeface="Arial" charset="0"/>
              </a:rPr>
              <a:t>Foglio riflettente (3M)	1250%</a:t>
            </a:r>
          </a:p>
          <a:p>
            <a:pPr marL="712788" lvl="1" indent="-265113">
              <a:defRPr/>
            </a:pPr>
            <a:r>
              <a:rPr lang="it-IT" sz="2200" dirty="0" smtClean="0">
                <a:cs typeface="Arial" charset="0"/>
              </a:rPr>
              <a:t>Plastica opaca bianca	110%</a:t>
            </a:r>
          </a:p>
          <a:p>
            <a:pPr marL="712788" lvl="1" indent="-265113">
              <a:defRPr/>
            </a:pPr>
            <a:r>
              <a:rPr lang="it-IT" sz="2200" dirty="0" smtClean="0">
                <a:cs typeface="Arial" charset="0"/>
              </a:rPr>
              <a:t>Plastica opaca nera	17%</a:t>
            </a:r>
          </a:p>
        </p:txBody>
      </p:sp>
      <p:grpSp>
        <p:nvGrpSpPr>
          <p:cNvPr id="3" name="Gruppo 2"/>
          <p:cNvGrpSpPr/>
          <p:nvPr/>
        </p:nvGrpSpPr>
        <p:grpSpPr>
          <a:xfrm>
            <a:off x="5436096" y="1355750"/>
            <a:ext cx="3240360" cy="4881562"/>
            <a:chOff x="4444728" y="1355750"/>
            <a:chExt cx="3240360" cy="4881562"/>
          </a:xfrm>
        </p:grpSpPr>
        <p:pic>
          <p:nvPicPr>
            <p:cNvPr id="9" name="Picture 4" descr="riflessione lambert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38" y="1355750"/>
              <a:ext cx="15144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riflessione specul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863" y="2725762"/>
              <a:ext cx="1524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retro-riflessi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597425"/>
              <a:ext cx="16002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4444728" y="1436712"/>
              <a:ext cx="13827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dirty="0">
                  <a:latin typeface="Tahoma" panose="020B0604030504040204" pitchFamily="34" charset="0"/>
                </a:rPr>
                <a:t>Riflessione diffusa (Lambert)</a:t>
              </a:r>
            </a:p>
          </p:txBody>
        </p:sp>
        <p:sp>
          <p:nvSpPr>
            <p:cNvPr id="14" name="Text Box 8"/>
            <p:cNvSpPr txBox="1">
              <a:spLocks noChangeArrowheads="1"/>
            </p:cNvSpPr>
            <p:nvPr/>
          </p:nvSpPr>
          <p:spPr bwMode="auto">
            <a:xfrm>
              <a:off x="4444728" y="5222900"/>
              <a:ext cx="1382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latin typeface="Tahoma" panose="020B0604030504040204" pitchFamily="34" charset="0"/>
                </a:rPr>
                <a:t>Retro-riflessione</a:t>
              </a:r>
            </a:p>
          </p:txBody>
        </p:sp>
        <p:sp>
          <p:nvSpPr>
            <p:cNvPr id="15" name="Text Box 9"/>
            <p:cNvSpPr txBox="1">
              <a:spLocks noChangeArrowheads="1"/>
            </p:cNvSpPr>
            <p:nvPr/>
          </p:nvSpPr>
          <p:spPr bwMode="auto">
            <a:xfrm>
              <a:off x="4444728" y="3255987"/>
              <a:ext cx="1382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dirty="0">
                  <a:latin typeface="Tahoma" panose="020B0604030504040204" pitchFamily="34" charset="0"/>
                </a:rPr>
                <a:t>Riflessione a specchio</a:t>
              </a:r>
            </a:p>
          </p:txBody>
        </p:sp>
      </p:grpSp>
      <p:sp>
        <p:nvSpPr>
          <p:cNvPr id="16" name="Rectangle 2"/>
          <p:cNvSpPr txBox="1">
            <a:spLocks noChangeArrowheads="1"/>
          </p:cNvSpPr>
          <p:nvPr/>
        </p:nvSpPr>
        <p:spPr>
          <a:xfrm>
            <a:off x="107950" y="44450"/>
            <a:ext cx="8928100" cy="561975"/>
          </a:xfrm>
          <a:prstGeom prst="rect">
            <a:avLst/>
          </a:prstGeom>
        </p:spPr>
        <p:txBody>
          <a:bodyPr/>
          <a:lstStyle>
            <a:lvl1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5pPr>
            <a:lvl6pPr marL="4572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6pPr>
            <a:lvl7pPr marL="9144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7pPr>
            <a:lvl8pPr marL="13716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8pPr>
            <a:lvl9pPr marL="18288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9pPr>
          </a:lstStyle>
          <a:p>
            <a:pPr eaLnBrk="1" hangingPunct="1">
              <a:defRPr/>
            </a:pPr>
            <a:r>
              <a:rPr lang="it-IT" kern="0" dirty="0" smtClean="0"/>
              <a:t>RIFLETTIVITA’ DELL’OGGETTO</a:t>
            </a:r>
            <a:endParaRPr lang="it-IT" kern="0" dirty="0" smtClean="0"/>
          </a:p>
        </p:txBody>
      </p:sp>
    </p:spTree>
    <p:extLst>
      <p:ext uri="{BB962C8B-B14F-4D97-AF65-F5344CB8AC3E}">
        <p14:creationId xmlns:p14="http://schemas.microsoft.com/office/powerpoint/2010/main" val="25174939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a:xfrm>
            <a:off x="8301226" y="6444847"/>
            <a:ext cx="801688" cy="260350"/>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22</a:t>
            </a:fld>
            <a:endParaRPr lang="it-IT" altLang="it-IT" dirty="0" smtClean="0"/>
          </a:p>
        </p:txBody>
      </p:sp>
      <p:sp>
        <p:nvSpPr>
          <p:cNvPr id="599042" name="Rectangle 2"/>
          <p:cNvSpPr>
            <a:spLocks noGrp="1" noChangeArrowheads="1"/>
          </p:cNvSpPr>
          <p:nvPr>
            <p:ph type="title"/>
          </p:nvPr>
        </p:nvSpPr>
        <p:spPr/>
        <p:txBody>
          <a:bodyPr/>
          <a:lstStyle/>
          <a:p>
            <a:pPr eaLnBrk="1" hangingPunct="1">
              <a:defRPr/>
            </a:pPr>
            <a:r>
              <a:rPr lang="it-IT" sz="2600" dirty="0" smtClean="0"/>
              <a:t>LE LEGGI DELLA RADIAZIONE ELETTROMAGNETICA</a:t>
            </a:r>
          </a:p>
        </p:txBody>
      </p:sp>
      <p:pic>
        <p:nvPicPr>
          <p:cNvPr id="7" name="Picture 2" descr="laws"/>
          <p:cNvPicPr>
            <a:picLocks noChangeAspect="1" noChangeArrowheads="1"/>
          </p:cNvPicPr>
          <p:nvPr/>
        </p:nvPicPr>
        <p:blipFill>
          <a:blip r:embed="rId3">
            <a:extLst>
              <a:ext uri="{28A0092B-C50C-407E-A947-70E740481C1C}">
                <a14:useLocalDpi xmlns:a14="http://schemas.microsoft.com/office/drawing/2010/main" val="0"/>
              </a:ext>
            </a:extLst>
          </a:blip>
          <a:srcRect l="17261" t="4114" r="17793"/>
          <a:stretch>
            <a:fillRect/>
          </a:stretch>
        </p:blipFill>
        <p:spPr bwMode="auto">
          <a:xfrm>
            <a:off x="242095" y="2833687"/>
            <a:ext cx="4068762" cy="3367088"/>
          </a:xfrm>
          <a:prstGeom prst="rect">
            <a:avLst/>
          </a:prstGeom>
          <a:noFill/>
          <a:ln w="9525">
            <a:solidFill>
              <a:schemeClr val="tx1"/>
            </a:solidFill>
            <a:miter lim="800000"/>
            <a:headEnd/>
            <a:tailEnd/>
          </a:ln>
          <a:effectLst>
            <a:outerShdw dist="7184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4795233" y="4376334"/>
            <a:ext cx="4103687" cy="1944688"/>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nchor="ctr"/>
          <a:lstStyle/>
          <a:p>
            <a:endParaRPr lang="it-IT"/>
          </a:p>
        </p:txBody>
      </p:sp>
      <p:sp>
        <p:nvSpPr>
          <p:cNvPr id="9" name="Rectangle 4"/>
          <p:cNvSpPr>
            <a:spLocks noChangeArrowheads="1"/>
          </p:cNvSpPr>
          <p:nvPr/>
        </p:nvSpPr>
        <p:spPr bwMode="auto">
          <a:xfrm>
            <a:off x="4795233" y="2504672"/>
            <a:ext cx="4103687" cy="1692275"/>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nchor="ctr"/>
          <a:lstStyle/>
          <a:p>
            <a:endParaRPr lang="it-IT"/>
          </a:p>
        </p:txBody>
      </p:sp>
      <p:sp>
        <p:nvSpPr>
          <p:cNvPr id="10" name="Rectangle 5"/>
          <p:cNvSpPr>
            <a:spLocks noChangeArrowheads="1"/>
          </p:cNvSpPr>
          <p:nvPr/>
        </p:nvSpPr>
        <p:spPr bwMode="auto">
          <a:xfrm>
            <a:off x="4813359" y="692150"/>
            <a:ext cx="4103687" cy="1692275"/>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nchor="ctr"/>
          <a:lstStyle/>
          <a:p>
            <a:endParaRPr lang="it-IT"/>
          </a:p>
        </p:txBody>
      </p:sp>
      <p:sp>
        <p:nvSpPr>
          <p:cNvPr id="11" name="Text Box 11"/>
          <p:cNvSpPr txBox="1">
            <a:spLocks noChangeArrowheads="1"/>
          </p:cNvSpPr>
          <p:nvPr/>
        </p:nvSpPr>
        <p:spPr bwMode="auto">
          <a:xfrm>
            <a:off x="4826983" y="4412847"/>
            <a:ext cx="3519487"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Legge di </a:t>
            </a:r>
            <a:r>
              <a:rPr lang="en-US" b="1" i="1"/>
              <a:t>Wien</a:t>
            </a:r>
            <a:r>
              <a:rPr lang="en-US"/>
              <a:t>:</a:t>
            </a:r>
          </a:p>
          <a:p>
            <a:r>
              <a:rPr lang="en-US"/>
              <a:t>(</a:t>
            </a:r>
            <a:r>
              <a:rPr lang="el-GR" sz="2000" i="1">
                <a:latin typeface="Times New Roman" pitchFamily="18" charset="0"/>
              </a:rPr>
              <a:t>λ</a:t>
            </a:r>
            <a:r>
              <a:rPr lang="en-US"/>
              <a:t> di massima exitanza spettrale)</a:t>
            </a:r>
            <a:endParaRPr lang="el-GR"/>
          </a:p>
        </p:txBody>
      </p:sp>
      <p:graphicFrame>
        <p:nvGraphicFramePr>
          <p:cNvPr id="12" name="Object 12"/>
          <p:cNvGraphicFramePr>
            <a:graphicFrameLocks noChangeAspect="1"/>
          </p:cNvGraphicFramePr>
          <p:nvPr>
            <p:extLst/>
          </p:nvPr>
        </p:nvGraphicFramePr>
        <p:xfrm>
          <a:off x="5455633" y="5120872"/>
          <a:ext cx="1068387" cy="660400"/>
        </p:xfrm>
        <a:graphic>
          <a:graphicData uri="http://schemas.openxmlformats.org/presentationml/2006/ole">
            <mc:AlternateContent xmlns:mc="http://schemas.openxmlformats.org/markup-compatibility/2006">
              <mc:Choice xmlns:v="urn:schemas-microsoft-com:vml" Requires="v">
                <p:oleObj spid="_x0000_s73736" name="Equation" r:id="rId4" imgW="533160" imgH="330120" progId="Equation.DSMT4">
                  <p:embed/>
                </p:oleObj>
              </mc:Choice>
              <mc:Fallback>
                <p:oleObj name="Equation" r:id="rId4" imgW="533160" imgH="330120" progId="Equation.DSMT4">
                  <p:embed/>
                  <p:pic>
                    <p:nvPicPr>
                      <p:cNvPr id="12"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5633" y="5120872"/>
                        <a:ext cx="1068387"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3"/>
          <p:cNvGraphicFramePr>
            <a:graphicFrameLocks noChangeAspect="1"/>
          </p:cNvGraphicFramePr>
          <p:nvPr>
            <p:extLst/>
          </p:nvPr>
        </p:nvGraphicFramePr>
        <p:xfrm>
          <a:off x="5642958" y="5852709"/>
          <a:ext cx="3221037" cy="506413"/>
        </p:xfrm>
        <a:graphic>
          <a:graphicData uri="http://schemas.openxmlformats.org/presentationml/2006/ole">
            <mc:AlternateContent xmlns:mc="http://schemas.openxmlformats.org/markup-compatibility/2006">
              <mc:Choice xmlns:v="urn:schemas-microsoft-com:vml" Requires="v">
                <p:oleObj spid="_x0000_s73737" name="Equation" r:id="rId6" imgW="1612800" imgH="253800" progId="Equation.DSMT4">
                  <p:embed/>
                </p:oleObj>
              </mc:Choice>
              <mc:Fallback>
                <p:oleObj name="Equation" r:id="rId6" imgW="1612800" imgH="253800" progId="Equation.DSMT4">
                  <p:embed/>
                  <p:pic>
                    <p:nvPicPr>
                      <p:cNvPr id="13"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958" y="5852709"/>
                        <a:ext cx="3221037"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Line 15"/>
          <p:cNvSpPr>
            <a:spLocks noChangeShapeType="1"/>
          </p:cNvSpPr>
          <p:nvPr/>
        </p:nvSpPr>
        <p:spPr bwMode="auto">
          <a:xfrm flipH="1" flipV="1">
            <a:off x="1511300" y="4473574"/>
            <a:ext cx="3302059" cy="130769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 name="Line 16"/>
          <p:cNvSpPr>
            <a:spLocks noChangeShapeType="1"/>
          </p:cNvSpPr>
          <p:nvPr/>
        </p:nvSpPr>
        <p:spPr bwMode="auto">
          <a:xfrm flipH="1">
            <a:off x="2303463" y="1665287"/>
            <a:ext cx="2509896" cy="370840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 name="Text Box 18"/>
          <p:cNvSpPr txBox="1">
            <a:spLocks noChangeArrowheads="1"/>
          </p:cNvSpPr>
          <p:nvPr/>
        </p:nvSpPr>
        <p:spPr bwMode="auto">
          <a:xfrm>
            <a:off x="4845109" y="731837"/>
            <a:ext cx="38266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t>Legge</a:t>
            </a:r>
            <a:r>
              <a:rPr lang="en-US" dirty="0"/>
              <a:t> di </a:t>
            </a:r>
            <a:r>
              <a:rPr lang="en-US" b="1" i="1" dirty="0"/>
              <a:t>Planck</a:t>
            </a:r>
            <a:r>
              <a:rPr lang="en-US" dirty="0"/>
              <a:t>:</a:t>
            </a:r>
          </a:p>
          <a:p>
            <a:r>
              <a:rPr lang="en-US" dirty="0"/>
              <a:t>(</a:t>
            </a:r>
            <a:r>
              <a:rPr lang="en-US" dirty="0" err="1" smtClean="0"/>
              <a:t>emittanza</a:t>
            </a:r>
            <a:r>
              <a:rPr lang="en-US" dirty="0" smtClean="0"/>
              <a:t> </a:t>
            </a:r>
            <a:r>
              <a:rPr lang="en-US" dirty="0" err="1"/>
              <a:t>spettrale</a:t>
            </a:r>
            <a:r>
              <a:rPr lang="en-US" dirty="0"/>
              <a:t> del </a:t>
            </a:r>
            <a:r>
              <a:rPr lang="en-US" dirty="0" err="1"/>
              <a:t>corpo</a:t>
            </a:r>
            <a:r>
              <a:rPr lang="en-US" dirty="0"/>
              <a:t> </a:t>
            </a:r>
            <a:r>
              <a:rPr lang="en-US" dirty="0" err="1"/>
              <a:t>nero</a:t>
            </a:r>
            <a:r>
              <a:rPr lang="en-US" dirty="0"/>
              <a:t>)</a:t>
            </a:r>
            <a:endParaRPr lang="el-GR" dirty="0"/>
          </a:p>
        </p:txBody>
      </p:sp>
      <p:graphicFrame>
        <p:nvGraphicFramePr>
          <p:cNvPr id="17" name="Object 19"/>
          <p:cNvGraphicFramePr>
            <a:graphicFrameLocks noChangeAspect="1"/>
          </p:cNvGraphicFramePr>
          <p:nvPr>
            <p:extLst/>
          </p:nvPr>
        </p:nvGraphicFramePr>
        <p:xfrm>
          <a:off x="5473759" y="1416050"/>
          <a:ext cx="2536825" cy="963612"/>
        </p:xfrm>
        <a:graphic>
          <a:graphicData uri="http://schemas.openxmlformats.org/presentationml/2006/ole">
            <mc:AlternateContent xmlns:mc="http://schemas.openxmlformats.org/markup-compatibility/2006">
              <mc:Choice xmlns:v="urn:schemas-microsoft-com:vml" Requires="v">
                <p:oleObj spid="_x0000_s73738" name="Equation" r:id="rId8" imgW="1269720" imgH="482400" progId="Equation.DSMT4">
                  <p:embed/>
                </p:oleObj>
              </mc:Choice>
              <mc:Fallback>
                <p:oleObj name="Equation" r:id="rId8" imgW="1269720" imgH="482400" progId="Equation.DSMT4">
                  <p:embed/>
                  <p:pic>
                    <p:nvPicPr>
                      <p:cNvPr id="17"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759" y="1416050"/>
                        <a:ext cx="2536825"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20"/>
          <p:cNvSpPr txBox="1">
            <a:spLocks noChangeArrowheads="1"/>
          </p:cNvSpPr>
          <p:nvPr/>
        </p:nvSpPr>
        <p:spPr bwMode="auto">
          <a:xfrm>
            <a:off x="4826983" y="2511022"/>
            <a:ext cx="35060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t>Legge</a:t>
            </a:r>
            <a:r>
              <a:rPr lang="en-US" dirty="0"/>
              <a:t> di </a:t>
            </a:r>
            <a:r>
              <a:rPr lang="en-US" b="1" i="1" dirty="0"/>
              <a:t>Stefan-Boltzmann</a:t>
            </a:r>
            <a:r>
              <a:rPr lang="en-US" dirty="0"/>
              <a:t>:</a:t>
            </a:r>
          </a:p>
          <a:p>
            <a:r>
              <a:rPr lang="en-US" dirty="0"/>
              <a:t>(</a:t>
            </a:r>
            <a:r>
              <a:rPr lang="en-US" dirty="0" err="1" smtClean="0"/>
              <a:t>emittanza</a:t>
            </a:r>
            <a:r>
              <a:rPr lang="en-US" dirty="0" smtClean="0"/>
              <a:t> </a:t>
            </a:r>
            <a:r>
              <a:rPr lang="en-US" dirty="0" err="1"/>
              <a:t>totale</a:t>
            </a:r>
            <a:r>
              <a:rPr lang="en-US" dirty="0"/>
              <a:t> del </a:t>
            </a:r>
            <a:r>
              <a:rPr lang="en-US" dirty="0" err="1"/>
              <a:t>corpo</a:t>
            </a:r>
            <a:r>
              <a:rPr lang="en-US" dirty="0"/>
              <a:t> </a:t>
            </a:r>
            <a:r>
              <a:rPr lang="en-US" dirty="0" err="1"/>
              <a:t>nero</a:t>
            </a:r>
            <a:r>
              <a:rPr lang="en-US" dirty="0"/>
              <a:t>)</a:t>
            </a:r>
            <a:endParaRPr lang="el-GR" dirty="0"/>
          </a:p>
        </p:txBody>
      </p:sp>
      <p:sp>
        <p:nvSpPr>
          <p:cNvPr id="20" name="Text Box 22"/>
          <p:cNvSpPr txBox="1">
            <a:spLocks noChangeArrowheads="1"/>
          </p:cNvSpPr>
          <p:nvPr/>
        </p:nvSpPr>
        <p:spPr bwMode="auto">
          <a:xfrm>
            <a:off x="287338" y="941388"/>
            <a:ext cx="1827212" cy="833437"/>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spAutoFit/>
          </a:bodyPr>
          <a:lstStyle>
            <a:lvl1pPr>
              <a:tabLst>
                <a:tab pos="1968500" algn="l"/>
              </a:tabLst>
              <a:defRPr>
                <a:solidFill>
                  <a:schemeClr val="tx1"/>
                </a:solidFill>
                <a:latin typeface="Arial" pitchFamily="34" charset="0"/>
              </a:defRPr>
            </a:lvl1pPr>
            <a:lvl2pPr>
              <a:tabLst>
                <a:tab pos="1968500" algn="l"/>
              </a:tabLst>
              <a:defRPr>
                <a:solidFill>
                  <a:schemeClr val="tx1"/>
                </a:solidFill>
                <a:latin typeface="Arial" pitchFamily="34" charset="0"/>
              </a:defRPr>
            </a:lvl2pPr>
            <a:lvl3pPr>
              <a:tabLst>
                <a:tab pos="1968500" algn="l"/>
              </a:tabLst>
              <a:defRPr>
                <a:solidFill>
                  <a:schemeClr val="tx1"/>
                </a:solidFill>
                <a:latin typeface="Arial" pitchFamily="34" charset="0"/>
              </a:defRPr>
            </a:lvl3pPr>
            <a:lvl4pPr>
              <a:tabLst>
                <a:tab pos="1968500" algn="l"/>
              </a:tabLst>
              <a:defRPr>
                <a:solidFill>
                  <a:schemeClr val="tx1"/>
                </a:solidFill>
                <a:latin typeface="Arial" pitchFamily="34" charset="0"/>
              </a:defRPr>
            </a:lvl4pPr>
            <a:lvl5pPr>
              <a:tabLst>
                <a:tab pos="1968500" algn="l"/>
              </a:tabLst>
              <a:defRPr>
                <a:solidFill>
                  <a:schemeClr val="tx1"/>
                </a:solidFill>
                <a:latin typeface="Arial" pitchFamily="34" charset="0"/>
              </a:defRPr>
            </a:lvl5pPr>
            <a:lvl6pPr fontAlgn="base">
              <a:spcBef>
                <a:spcPct val="0"/>
              </a:spcBef>
              <a:spcAft>
                <a:spcPct val="0"/>
              </a:spcAft>
              <a:tabLst>
                <a:tab pos="1968500" algn="l"/>
              </a:tabLst>
              <a:defRPr>
                <a:solidFill>
                  <a:schemeClr val="tx1"/>
                </a:solidFill>
                <a:latin typeface="Arial" pitchFamily="34" charset="0"/>
              </a:defRPr>
            </a:lvl6pPr>
            <a:lvl7pPr fontAlgn="base">
              <a:spcBef>
                <a:spcPct val="0"/>
              </a:spcBef>
              <a:spcAft>
                <a:spcPct val="0"/>
              </a:spcAft>
              <a:tabLst>
                <a:tab pos="1968500" algn="l"/>
              </a:tabLst>
              <a:defRPr>
                <a:solidFill>
                  <a:schemeClr val="tx1"/>
                </a:solidFill>
                <a:latin typeface="Arial" pitchFamily="34" charset="0"/>
              </a:defRPr>
            </a:lvl7pPr>
            <a:lvl8pPr fontAlgn="base">
              <a:spcBef>
                <a:spcPct val="0"/>
              </a:spcBef>
              <a:spcAft>
                <a:spcPct val="0"/>
              </a:spcAft>
              <a:tabLst>
                <a:tab pos="1968500" algn="l"/>
              </a:tabLst>
              <a:defRPr>
                <a:solidFill>
                  <a:schemeClr val="tx1"/>
                </a:solidFill>
                <a:latin typeface="Arial" pitchFamily="34" charset="0"/>
              </a:defRPr>
            </a:lvl8pPr>
            <a:lvl9pPr fontAlgn="base">
              <a:spcBef>
                <a:spcPct val="0"/>
              </a:spcBef>
              <a:spcAft>
                <a:spcPct val="0"/>
              </a:spcAft>
              <a:tabLst>
                <a:tab pos="1968500" algn="l"/>
              </a:tabLst>
              <a:defRPr>
                <a:solidFill>
                  <a:schemeClr val="tx1"/>
                </a:solidFill>
                <a:latin typeface="Arial" pitchFamily="34" charset="0"/>
              </a:defRPr>
            </a:lvl9pPr>
          </a:lstStyle>
          <a:p>
            <a:r>
              <a:rPr lang="en-US" b="1" i="1"/>
              <a:t>Corpo nero</a:t>
            </a:r>
            <a:endParaRPr lang="en-US"/>
          </a:p>
          <a:p>
            <a:endParaRPr lang="en-US" sz="1000"/>
          </a:p>
          <a:p>
            <a:r>
              <a:rPr lang="en-US" sz="2000" i="1">
                <a:latin typeface="Times New Roman" pitchFamily="18" charset="0"/>
              </a:rPr>
              <a:t>T</a:t>
            </a:r>
            <a:r>
              <a:rPr lang="en-US"/>
              <a:t> = temperatura</a:t>
            </a:r>
            <a:endParaRPr lang="el-GR"/>
          </a:p>
        </p:txBody>
      </p:sp>
      <mc:AlternateContent xmlns:mc="http://schemas.openxmlformats.org/markup-compatibility/2006" xmlns:a14="http://schemas.microsoft.com/office/drawing/2010/main">
        <mc:Choice Requires="a14">
          <p:sp>
            <p:nvSpPr>
              <p:cNvPr id="2" name="CasellaDiTesto 1"/>
              <p:cNvSpPr txBox="1"/>
              <p:nvPr/>
            </p:nvSpPr>
            <p:spPr>
              <a:xfrm>
                <a:off x="5258564" y="3171260"/>
                <a:ext cx="3177024" cy="811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accent4">
                                  <a:lumMod val="10000"/>
                                </a:schemeClr>
                              </a:solidFill>
                              <a:latin typeface="Cambria Math" panose="02040503050406030204" pitchFamily="18" charset="0"/>
                            </a:rPr>
                          </m:ctrlPr>
                        </m:sSubPr>
                        <m:e>
                          <m:r>
                            <a:rPr lang="it-IT" b="0" i="1" smtClean="0">
                              <a:solidFill>
                                <a:schemeClr val="accent4">
                                  <a:lumMod val="10000"/>
                                </a:schemeClr>
                              </a:solidFill>
                              <a:latin typeface="Cambria Math" panose="02040503050406030204" pitchFamily="18" charset="0"/>
                            </a:rPr>
                            <m:t>𝑀</m:t>
                          </m:r>
                        </m:e>
                        <m:sub>
                          <m:r>
                            <a:rPr lang="it-IT" b="0" i="1" smtClean="0">
                              <a:solidFill>
                                <a:schemeClr val="accent4">
                                  <a:lumMod val="10000"/>
                                </a:schemeClr>
                              </a:solidFill>
                              <a:latin typeface="Cambria Math" panose="02040503050406030204" pitchFamily="18" charset="0"/>
                            </a:rPr>
                            <m:t>𝑏</m:t>
                          </m:r>
                        </m:sub>
                      </m:sSub>
                      <m:d>
                        <m:dPr>
                          <m:ctrlPr>
                            <a:rPr lang="it-IT" i="1" smtClean="0">
                              <a:solidFill>
                                <a:schemeClr val="accent4">
                                  <a:lumMod val="10000"/>
                                </a:schemeClr>
                              </a:solidFill>
                              <a:latin typeface="Cambria Math" panose="02040503050406030204" pitchFamily="18" charset="0"/>
                            </a:rPr>
                          </m:ctrlPr>
                        </m:dPr>
                        <m:e>
                          <m:r>
                            <a:rPr lang="it-IT" b="0" i="1" smtClean="0">
                              <a:solidFill>
                                <a:schemeClr val="accent4">
                                  <a:lumMod val="10000"/>
                                </a:schemeClr>
                              </a:solidFill>
                              <a:latin typeface="Cambria Math" panose="02040503050406030204" pitchFamily="18" charset="0"/>
                            </a:rPr>
                            <m:t>𝑇</m:t>
                          </m:r>
                        </m:e>
                      </m:d>
                      <m:r>
                        <a:rPr lang="it-IT" b="0" i="1" smtClean="0">
                          <a:solidFill>
                            <a:schemeClr val="accent4">
                              <a:lumMod val="10000"/>
                            </a:schemeClr>
                          </a:solidFill>
                          <a:latin typeface="Cambria Math" panose="02040503050406030204" pitchFamily="18" charset="0"/>
                        </a:rPr>
                        <m:t>=</m:t>
                      </m:r>
                      <m:nary>
                        <m:naryPr>
                          <m:limLoc m:val="undOvr"/>
                          <m:ctrlPr>
                            <a:rPr lang="it-IT" b="0" i="1" smtClean="0">
                              <a:solidFill>
                                <a:schemeClr val="accent4">
                                  <a:lumMod val="10000"/>
                                </a:schemeClr>
                              </a:solidFill>
                              <a:latin typeface="Cambria Math" panose="02040503050406030204" pitchFamily="18" charset="0"/>
                            </a:rPr>
                          </m:ctrlPr>
                        </m:naryPr>
                        <m:sub>
                          <m:r>
                            <m:rPr>
                              <m:brk m:alnAt="24"/>
                            </m:rPr>
                            <a:rPr lang="it-IT" b="0" i="1" smtClean="0">
                              <a:solidFill>
                                <a:schemeClr val="accent4">
                                  <a:lumMod val="10000"/>
                                </a:schemeClr>
                              </a:solidFill>
                              <a:latin typeface="Cambria Math" panose="02040503050406030204" pitchFamily="18" charset="0"/>
                            </a:rPr>
                            <m:t>0</m:t>
                          </m:r>
                        </m:sub>
                        <m:sup>
                          <m:r>
                            <a:rPr lang="it-IT" b="0" i="1" smtClean="0">
                              <a:solidFill>
                                <a:schemeClr val="accent4">
                                  <a:lumMod val="10000"/>
                                </a:schemeClr>
                              </a:solidFill>
                              <a:latin typeface="Cambria Math" panose="02040503050406030204" pitchFamily="18" charset="0"/>
                              <a:ea typeface="Cambria Math" panose="02040503050406030204" pitchFamily="18" charset="0"/>
                            </a:rPr>
                            <m:t>∞</m:t>
                          </m:r>
                        </m:sup>
                        <m:e>
                          <m:sSub>
                            <m:sSubPr>
                              <m:ctrlPr>
                                <a:rPr lang="it-IT" b="0" i="1" smtClean="0">
                                  <a:solidFill>
                                    <a:schemeClr val="accent4">
                                      <a:lumMod val="10000"/>
                                    </a:schemeClr>
                                  </a:solidFill>
                                  <a:latin typeface="Cambria Math" panose="02040503050406030204" pitchFamily="18" charset="0"/>
                                </a:rPr>
                              </m:ctrlPr>
                            </m:sSubPr>
                            <m:e>
                              <m:r>
                                <a:rPr lang="it-IT" b="0" i="1" smtClean="0">
                                  <a:solidFill>
                                    <a:schemeClr val="accent4">
                                      <a:lumMod val="10000"/>
                                    </a:schemeClr>
                                  </a:solidFill>
                                  <a:latin typeface="Cambria Math" panose="02040503050406030204" pitchFamily="18" charset="0"/>
                                </a:rPr>
                                <m:t>𝑀</m:t>
                              </m:r>
                            </m:e>
                            <m:sub>
                              <m:r>
                                <a:rPr lang="it-IT" b="0" i="1" smtClean="0">
                                  <a:solidFill>
                                    <a:schemeClr val="accent4">
                                      <a:lumMod val="10000"/>
                                    </a:schemeClr>
                                  </a:solidFill>
                                  <a:latin typeface="Cambria Math" panose="02040503050406030204" pitchFamily="18" charset="0"/>
                                  <a:ea typeface="Cambria Math" panose="02040503050406030204" pitchFamily="18" charset="0"/>
                                </a:rPr>
                                <m:t>𝜆</m:t>
                              </m:r>
                              <m:r>
                                <a:rPr lang="it-IT" b="0" i="1" smtClean="0">
                                  <a:solidFill>
                                    <a:schemeClr val="accent4">
                                      <a:lumMod val="10000"/>
                                    </a:schemeClr>
                                  </a:solidFill>
                                  <a:latin typeface="Cambria Math" panose="02040503050406030204" pitchFamily="18" charset="0"/>
                                  <a:ea typeface="Cambria Math" panose="02040503050406030204" pitchFamily="18" charset="0"/>
                                </a:rPr>
                                <m:t>,</m:t>
                              </m:r>
                              <m:r>
                                <a:rPr lang="it-IT" b="0" i="1" smtClean="0">
                                  <a:solidFill>
                                    <a:schemeClr val="accent4">
                                      <a:lumMod val="10000"/>
                                    </a:schemeClr>
                                  </a:solidFill>
                                  <a:latin typeface="Cambria Math" panose="02040503050406030204" pitchFamily="18" charset="0"/>
                                  <a:ea typeface="Cambria Math" panose="02040503050406030204" pitchFamily="18" charset="0"/>
                                </a:rPr>
                                <m:t>𝑏</m:t>
                              </m:r>
                            </m:sub>
                          </m:sSub>
                          <m:d>
                            <m:dPr>
                              <m:ctrlPr>
                                <a:rPr lang="it-IT" b="0" i="1" smtClean="0">
                                  <a:solidFill>
                                    <a:schemeClr val="accent4">
                                      <a:lumMod val="10000"/>
                                    </a:schemeClr>
                                  </a:solidFill>
                                  <a:latin typeface="Cambria Math" panose="02040503050406030204" pitchFamily="18" charset="0"/>
                                </a:rPr>
                              </m:ctrlPr>
                            </m:dPr>
                            <m:e>
                              <m:r>
                                <a:rPr lang="it-IT" b="0" i="1" smtClean="0">
                                  <a:solidFill>
                                    <a:schemeClr val="accent4">
                                      <a:lumMod val="10000"/>
                                    </a:schemeClr>
                                  </a:solidFill>
                                  <a:latin typeface="Cambria Math" panose="02040503050406030204" pitchFamily="18" charset="0"/>
                                  <a:ea typeface="Cambria Math" panose="02040503050406030204" pitchFamily="18" charset="0"/>
                                </a:rPr>
                                <m:t>𝜆</m:t>
                              </m:r>
                              <m:r>
                                <a:rPr lang="it-IT" b="0" i="1" smtClean="0">
                                  <a:solidFill>
                                    <a:schemeClr val="accent4">
                                      <a:lumMod val="10000"/>
                                    </a:schemeClr>
                                  </a:solidFill>
                                  <a:latin typeface="Cambria Math" panose="02040503050406030204" pitchFamily="18" charset="0"/>
                                  <a:ea typeface="Cambria Math" panose="02040503050406030204" pitchFamily="18" charset="0"/>
                                </a:rPr>
                                <m:t>,</m:t>
                              </m:r>
                              <m:r>
                                <a:rPr lang="it-IT" b="0" i="1" smtClean="0">
                                  <a:solidFill>
                                    <a:schemeClr val="accent4">
                                      <a:lumMod val="10000"/>
                                    </a:schemeClr>
                                  </a:solidFill>
                                  <a:latin typeface="Cambria Math" panose="02040503050406030204" pitchFamily="18" charset="0"/>
                                  <a:ea typeface="Cambria Math" panose="02040503050406030204" pitchFamily="18" charset="0"/>
                                </a:rPr>
                                <m:t>𝑇</m:t>
                              </m:r>
                            </m:e>
                          </m:d>
                          <m:r>
                            <a:rPr lang="it-IT" b="0" i="1" smtClean="0">
                              <a:solidFill>
                                <a:schemeClr val="accent4">
                                  <a:lumMod val="10000"/>
                                </a:schemeClr>
                              </a:solidFill>
                              <a:latin typeface="Cambria Math" panose="02040503050406030204" pitchFamily="18" charset="0"/>
                            </a:rPr>
                            <m:t>𝑑</m:t>
                          </m:r>
                          <m:r>
                            <a:rPr lang="it-IT" b="0" i="1" smtClean="0">
                              <a:solidFill>
                                <a:schemeClr val="accent4">
                                  <a:lumMod val="10000"/>
                                </a:schemeClr>
                              </a:solidFill>
                              <a:latin typeface="Cambria Math" panose="02040503050406030204" pitchFamily="18" charset="0"/>
                              <a:ea typeface="Cambria Math" panose="02040503050406030204" pitchFamily="18" charset="0"/>
                            </a:rPr>
                            <m:t>𝜆</m:t>
                          </m:r>
                        </m:e>
                      </m:nary>
                      <m:r>
                        <a:rPr lang="it-IT" b="0" i="1" smtClean="0">
                          <a:solidFill>
                            <a:schemeClr val="accent4">
                              <a:lumMod val="10000"/>
                            </a:schemeClr>
                          </a:solidFill>
                          <a:latin typeface="Cambria Math" panose="02040503050406030204" pitchFamily="18" charset="0"/>
                        </a:rPr>
                        <m:t>=</m:t>
                      </m:r>
                      <m:r>
                        <a:rPr lang="it-IT" b="0" i="1" smtClean="0">
                          <a:solidFill>
                            <a:schemeClr val="accent4">
                              <a:lumMod val="10000"/>
                            </a:schemeClr>
                          </a:solidFill>
                          <a:latin typeface="Cambria Math" panose="02040503050406030204" pitchFamily="18" charset="0"/>
                          <a:ea typeface="Cambria Math" panose="02040503050406030204" pitchFamily="18" charset="0"/>
                        </a:rPr>
                        <m:t>𝜎</m:t>
                      </m:r>
                      <m:sSup>
                        <m:sSupPr>
                          <m:ctrlPr>
                            <a:rPr lang="it-IT" b="0" i="1" smtClean="0">
                              <a:solidFill>
                                <a:schemeClr val="accent4">
                                  <a:lumMod val="10000"/>
                                </a:schemeClr>
                              </a:solidFill>
                              <a:latin typeface="Cambria Math" panose="02040503050406030204" pitchFamily="18" charset="0"/>
                              <a:ea typeface="Cambria Math" panose="02040503050406030204" pitchFamily="18" charset="0"/>
                            </a:rPr>
                          </m:ctrlPr>
                        </m:sSupPr>
                        <m:e>
                          <m:r>
                            <a:rPr lang="it-IT" b="0" i="1" smtClean="0">
                              <a:solidFill>
                                <a:schemeClr val="accent4">
                                  <a:lumMod val="10000"/>
                                </a:schemeClr>
                              </a:solidFill>
                              <a:latin typeface="Cambria Math" panose="02040503050406030204" pitchFamily="18" charset="0"/>
                              <a:ea typeface="Cambria Math" panose="02040503050406030204" pitchFamily="18" charset="0"/>
                            </a:rPr>
                            <m:t>𝑇</m:t>
                          </m:r>
                        </m:e>
                        <m:sup>
                          <m:r>
                            <a:rPr lang="it-IT" b="0" i="1" smtClean="0">
                              <a:solidFill>
                                <a:schemeClr val="accent4">
                                  <a:lumMod val="10000"/>
                                </a:schemeClr>
                              </a:solidFill>
                              <a:latin typeface="Cambria Math" panose="02040503050406030204" pitchFamily="18" charset="0"/>
                              <a:ea typeface="Cambria Math" panose="02040503050406030204" pitchFamily="18" charset="0"/>
                            </a:rPr>
                            <m:t>4</m:t>
                          </m:r>
                        </m:sup>
                      </m:sSup>
                    </m:oMath>
                  </m:oMathPara>
                </a14:m>
                <a:endParaRPr lang="it-IT" dirty="0">
                  <a:solidFill>
                    <a:schemeClr val="accent4">
                      <a:lumMod val="10000"/>
                    </a:schemeClr>
                  </a:solidFill>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5258564" y="3171260"/>
                <a:ext cx="3177024" cy="811312"/>
              </a:xfrm>
              <a:prstGeom prst="rect">
                <a:avLst/>
              </a:prstGeom>
              <a:blipFill>
                <a:blip r:embed="rId10"/>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04171922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23</a:t>
            </a:fld>
            <a:endParaRPr lang="it-IT" altLang="it-IT" smtClean="0"/>
          </a:p>
        </p:txBody>
      </p:sp>
      <p:sp>
        <p:nvSpPr>
          <p:cNvPr id="599042" name="Rectangle 2"/>
          <p:cNvSpPr>
            <a:spLocks noGrp="1" noChangeArrowheads="1"/>
          </p:cNvSpPr>
          <p:nvPr>
            <p:ph type="title"/>
          </p:nvPr>
        </p:nvSpPr>
        <p:spPr/>
        <p:txBody>
          <a:bodyPr/>
          <a:lstStyle/>
          <a:p>
            <a:pPr eaLnBrk="1" hangingPunct="1">
              <a:defRPr/>
            </a:pPr>
            <a:r>
              <a:rPr lang="it-IT" dirty="0" smtClean="0"/>
              <a:t>IL CORPO REALE</a:t>
            </a:r>
          </a:p>
        </p:txBody>
      </p:sp>
      <p:sp>
        <p:nvSpPr>
          <p:cNvPr id="4" name="Rectangle 3"/>
          <p:cNvSpPr txBox="1">
            <a:spLocks noChangeArrowheads="1"/>
          </p:cNvSpPr>
          <p:nvPr/>
        </p:nvSpPr>
        <p:spPr bwMode="auto">
          <a:xfrm>
            <a:off x="395536" y="980728"/>
            <a:ext cx="8218488" cy="1433512"/>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marL="541338" indent="-541338" algn="l" rtl="0" eaLnBrk="0" fontAlgn="base" hangingPunct="0">
              <a:spcBef>
                <a:spcPct val="20000"/>
              </a:spcBef>
              <a:spcAft>
                <a:spcPct val="0"/>
              </a:spcAft>
              <a:buFont typeface="Wingdings" panose="05000000000000000000" pitchFamily="2" charset="2"/>
              <a:buChar char="q"/>
              <a:defRPr sz="2800">
                <a:solidFill>
                  <a:schemeClr val="tx1"/>
                </a:solidFill>
                <a:effectLst>
                  <a:outerShdw blurRad="38100" dist="38100" dir="2700000" algn="tl">
                    <a:srgbClr val="000000"/>
                  </a:outerShdw>
                </a:effectLst>
                <a:latin typeface="+mn-lt"/>
                <a:ea typeface="+mn-ea"/>
                <a:cs typeface="+mn-cs"/>
              </a:defRPr>
            </a:lvl1pPr>
            <a:lvl2pPr marL="1006475" indent="-285750" algn="l" rtl="0" eaLnBrk="0" fontAlgn="base" hangingPunct="0">
              <a:spcBef>
                <a:spcPct val="20000"/>
              </a:spcBef>
              <a:spcAft>
                <a:spcPct val="0"/>
              </a:spcAft>
              <a:buChar char="–"/>
              <a:defRPr sz="2600">
                <a:solidFill>
                  <a:schemeClr val="tx1"/>
                </a:solidFill>
                <a:effectLst>
                  <a:outerShdw blurRad="38100" dist="38100" dir="2700000" algn="tl">
                    <a:srgbClr val="000000"/>
                  </a:outerShdw>
                </a:effectLst>
                <a:latin typeface="+mn-lt"/>
              </a:defRPr>
            </a:lvl2pPr>
            <a:lvl3pPr marL="1414463"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82245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230438"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687638"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3144838"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602038"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4059238"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a:lstStyle>
          <a:p>
            <a:r>
              <a:rPr lang="it-IT" sz="1800" kern="0" dirty="0" smtClean="0"/>
              <a:t>L’emittanza non coincide con quella del corpo nero:</a:t>
            </a:r>
          </a:p>
          <a:p>
            <a:pPr>
              <a:buFontTx/>
              <a:buNone/>
            </a:pPr>
            <a:r>
              <a:rPr lang="it-IT" sz="1800" kern="0" dirty="0" smtClean="0"/>
              <a:t>	si definisce l’</a:t>
            </a:r>
            <a:r>
              <a:rPr lang="it-IT" sz="1800" kern="0" dirty="0" err="1" smtClean="0"/>
              <a:t>emissività</a:t>
            </a:r>
            <a:r>
              <a:rPr lang="it-IT" sz="1800" kern="0" dirty="0" smtClean="0"/>
              <a:t> del corpo</a:t>
            </a:r>
            <a:endParaRPr lang="it-IT" sz="1800" kern="0" dirty="0"/>
          </a:p>
        </p:txBody>
      </p:sp>
      <p:graphicFrame>
        <p:nvGraphicFramePr>
          <p:cNvPr id="6" name="Object 4"/>
          <p:cNvGraphicFramePr>
            <a:graphicFrameLocks noGrp="1" noChangeAspect="1"/>
          </p:cNvGraphicFramePr>
          <p:nvPr>
            <p:ph sz="quarter" idx="4294967295"/>
            <p:extLst/>
          </p:nvPr>
        </p:nvGraphicFramePr>
        <p:xfrm>
          <a:off x="838449" y="1730028"/>
          <a:ext cx="2973387" cy="482600"/>
        </p:xfrm>
        <a:graphic>
          <a:graphicData uri="http://schemas.openxmlformats.org/presentationml/2006/ole">
            <mc:AlternateContent xmlns:mc="http://schemas.openxmlformats.org/markup-compatibility/2006">
              <mc:Choice xmlns:v="urn:schemas-microsoft-com:vml" Requires="v">
                <p:oleObj spid="_x0000_s74772" name="Equation" r:id="rId3" imgW="1485720" imgH="241200" progId="Equation.DSMT4">
                  <p:embed/>
                </p:oleObj>
              </mc:Choice>
              <mc:Fallback>
                <p:oleObj name="Equation" r:id="rId3" imgW="1485720" imgH="241200" progId="Equation.DSMT4">
                  <p:embed/>
                  <p:pic>
                    <p:nvPicPr>
                      <p:cNvPr id="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49" y="1730028"/>
                        <a:ext cx="297338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Grp="1" noChangeAspect="1"/>
          </p:cNvGraphicFramePr>
          <p:nvPr>
            <p:ph sz="quarter" idx="4294967295"/>
            <p:extLst/>
          </p:nvPr>
        </p:nvGraphicFramePr>
        <p:xfrm>
          <a:off x="4294436" y="1764953"/>
          <a:ext cx="1500188" cy="406400"/>
        </p:xfrm>
        <a:graphic>
          <a:graphicData uri="http://schemas.openxmlformats.org/presentationml/2006/ole">
            <mc:AlternateContent xmlns:mc="http://schemas.openxmlformats.org/markup-compatibility/2006">
              <mc:Choice xmlns:v="urn:schemas-microsoft-com:vml" Requires="v">
                <p:oleObj spid="_x0000_s74773" name="Equation" r:id="rId5" imgW="749160" imgH="203040" progId="Equation.DSMT4">
                  <p:embed/>
                </p:oleObj>
              </mc:Choice>
              <mc:Fallback>
                <p:oleObj name="Equation" r:id="rId5" imgW="749160" imgH="20304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436" y="1764953"/>
                        <a:ext cx="150018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8"/>
          <p:cNvSpPr>
            <a:spLocks noChangeArrowheads="1"/>
          </p:cNvSpPr>
          <p:nvPr/>
        </p:nvSpPr>
        <p:spPr bwMode="auto">
          <a:xfrm>
            <a:off x="406649" y="2341215"/>
            <a:ext cx="82184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a:t>Nel caso di energia incidente (irradianza), un corpo reale </a:t>
            </a:r>
          </a:p>
          <a:p>
            <a:pPr marL="342900" indent="-342900">
              <a:spcBef>
                <a:spcPct val="20000"/>
              </a:spcBef>
            </a:pPr>
            <a:r>
              <a:rPr lang="it-IT"/>
              <a:t>	riflette, assorbe e trasmette</a:t>
            </a:r>
          </a:p>
        </p:txBody>
      </p:sp>
      <p:graphicFrame>
        <p:nvGraphicFramePr>
          <p:cNvPr id="9" name="Object 9"/>
          <p:cNvGraphicFramePr>
            <a:graphicFrameLocks noChangeAspect="1"/>
          </p:cNvGraphicFramePr>
          <p:nvPr>
            <p:extLst/>
          </p:nvPr>
        </p:nvGraphicFramePr>
        <p:xfrm>
          <a:off x="1028949" y="3182590"/>
          <a:ext cx="2590800" cy="457200"/>
        </p:xfrm>
        <a:graphic>
          <a:graphicData uri="http://schemas.openxmlformats.org/presentationml/2006/ole">
            <mc:AlternateContent xmlns:mc="http://schemas.openxmlformats.org/markup-compatibility/2006">
              <mc:Choice xmlns:v="urn:schemas-microsoft-com:vml" Requires="v">
                <p:oleObj spid="_x0000_s74774" name="Equation" r:id="rId7" imgW="1295280" imgH="228600" progId="Equation.DSMT4">
                  <p:embed/>
                </p:oleObj>
              </mc:Choice>
              <mc:Fallback>
                <p:oleObj name="Equation" r:id="rId7" imgW="1295280" imgH="228600" progId="Equation.DSMT4">
                  <p:embed/>
                  <p:pic>
                    <p:nvPicPr>
                      <p:cNvPr id="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949" y="3182590"/>
                        <a:ext cx="2590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
          <p:cNvGraphicFramePr>
            <a:graphicFrameLocks noChangeAspect="1"/>
          </p:cNvGraphicFramePr>
          <p:nvPr>
            <p:extLst/>
          </p:nvPr>
        </p:nvGraphicFramePr>
        <p:xfrm>
          <a:off x="4256336" y="3204815"/>
          <a:ext cx="1576388" cy="406400"/>
        </p:xfrm>
        <a:graphic>
          <a:graphicData uri="http://schemas.openxmlformats.org/presentationml/2006/ole">
            <mc:AlternateContent xmlns:mc="http://schemas.openxmlformats.org/markup-compatibility/2006">
              <mc:Choice xmlns:v="urn:schemas-microsoft-com:vml" Requires="v">
                <p:oleObj spid="_x0000_s74775" name="Equation" r:id="rId9" imgW="787320" imgH="203040" progId="Equation.DSMT4">
                  <p:embed/>
                </p:oleObj>
              </mc:Choice>
              <mc:Fallback>
                <p:oleObj name="Equation" r:id="rId9" imgW="787320" imgH="203040" progId="Equation.DSMT4">
                  <p:embed/>
                  <p:pic>
                    <p:nvPicPr>
                      <p:cNvPr id="1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6336" y="3204815"/>
                        <a:ext cx="157638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nvPr>
        </p:nvGraphicFramePr>
        <p:xfrm>
          <a:off x="1054349" y="3746153"/>
          <a:ext cx="2617787" cy="457200"/>
        </p:xfrm>
        <a:graphic>
          <a:graphicData uri="http://schemas.openxmlformats.org/presentationml/2006/ole">
            <mc:AlternateContent xmlns:mc="http://schemas.openxmlformats.org/markup-compatibility/2006">
              <mc:Choice xmlns:v="urn:schemas-microsoft-com:vml" Requires="v">
                <p:oleObj spid="_x0000_s74776" name="Equation" r:id="rId11" imgW="1307880" imgH="228600" progId="Equation.DSMT4">
                  <p:embed/>
                </p:oleObj>
              </mc:Choice>
              <mc:Fallback>
                <p:oleObj name="Equation" r:id="rId11" imgW="1307880" imgH="228600" progId="Equation.DSMT4">
                  <p:embed/>
                  <p:pic>
                    <p:nvPicPr>
                      <p:cNvPr id="1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349" y="3746153"/>
                        <a:ext cx="26177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nvPr>
        </p:nvGraphicFramePr>
        <p:xfrm>
          <a:off x="4257924" y="3781078"/>
          <a:ext cx="1576387" cy="406400"/>
        </p:xfrm>
        <a:graphic>
          <a:graphicData uri="http://schemas.openxmlformats.org/presentationml/2006/ole">
            <mc:AlternateContent xmlns:mc="http://schemas.openxmlformats.org/markup-compatibility/2006">
              <mc:Choice xmlns:v="urn:schemas-microsoft-com:vml" Requires="v">
                <p:oleObj spid="_x0000_s74777" name="Equation" r:id="rId13" imgW="787320" imgH="203040" progId="Equation.DSMT4">
                  <p:embed/>
                </p:oleObj>
              </mc:Choice>
              <mc:Fallback>
                <p:oleObj name="Equation" r:id="rId13" imgW="787320" imgH="203040" progId="Equation.DSMT4">
                  <p:embed/>
                  <p:pic>
                    <p:nvPicPr>
                      <p:cNvPr id="1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57924" y="3781078"/>
                        <a:ext cx="15763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3"/>
          <p:cNvGraphicFramePr>
            <a:graphicFrameLocks noChangeAspect="1"/>
          </p:cNvGraphicFramePr>
          <p:nvPr>
            <p:extLst/>
          </p:nvPr>
        </p:nvGraphicFramePr>
        <p:xfrm>
          <a:off x="1017836" y="4322415"/>
          <a:ext cx="2516188" cy="457200"/>
        </p:xfrm>
        <a:graphic>
          <a:graphicData uri="http://schemas.openxmlformats.org/presentationml/2006/ole">
            <mc:AlternateContent xmlns:mc="http://schemas.openxmlformats.org/markup-compatibility/2006">
              <mc:Choice xmlns:v="urn:schemas-microsoft-com:vml" Requires="v">
                <p:oleObj spid="_x0000_s74778" name="Equation" r:id="rId15" imgW="1257120" imgH="228600" progId="Equation.DSMT4">
                  <p:embed/>
                </p:oleObj>
              </mc:Choice>
              <mc:Fallback>
                <p:oleObj name="Equation" r:id="rId15" imgW="1257120" imgH="228600" progId="Equation.DSMT4">
                  <p:embed/>
                  <p:pic>
                    <p:nvPicPr>
                      <p:cNvPr id="1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7836" y="4322415"/>
                        <a:ext cx="25161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p:cNvGraphicFramePr>
            <a:graphicFrameLocks noChangeAspect="1"/>
          </p:cNvGraphicFramePr>
          <p:nvPr>
            <p:extLst/>
          </p:nvPr>
        </p:nvGraphicFramePr>
        <p:xfrm>
          <a:off x="4294436" y="4357340"/>
          <a:ext cx="1525588" cy="406400"/>
        </p:xfrm>
        <a:graphic>
          <a:graphicData uri="http://schemas.openxmlformats.org/presentationml/2006/ole">
            <mc:AlternateContent xmlns:mc="http://schemas.openxmlformats.org/markup-compatibility/2006">
              <mc:Choice xmlns:v="urn:schemas-microsoft-com:vml" Requires="v">
                <p:oleObj spid="_x0000_s74779" name="Equation" r:id="rId17" imgW="761760" imgH="203040" progId="Equation.DSMT4">
                  <p:embed/>
                </p:oleObj>
              </mc:Choice>
              <mc:Fallback>
                <p:oleObj name="Equation" r:id="rId17" imgW="761760" imgH="203040" progId="Equation.DSMT4">
                  <p:embed/>
                  <p:pic>
                    <p:nvPicPr>
                      <p:cNvPr id="1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4436" y="4357340"/>
                        <a:ext cx="152558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15"/>
          <p:cNvSpPr txBox="1">
            <a:spLocks noChangeArrowheads="1"/>
          </p:cNvSpPr>
          <p:nvPr/>
        </p:nvSpPr>
        <p:spPr bwMode="auto">
          <a:xfrm>
            <a:off x="6239124" y="3204815"/>
            <a:ext cx="2627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riflettività</a:t>
            </a:r>
          </a:p>
        </p:txBody>
      </p:sp>
      <p:sp>
        <p:nvSpPr>
          <p:cNvPr id="16" name="Rectangle 16"/>
          <p:cNvSpPr>
            <a:spLocks noChangeArrowheads="1"/>
          </p:cNvSpPr>
          <p:nvPr/>
        </p:nvSpPr>
        <p:spPr bwMode="auto">
          <a:xfrm>
            <a:off x="6239124" y="381759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assorbività,</a:t>
            </a:r>
          </a:p>
        </p:txBody>
      </p:sp>
      <p:sp>
        <p:nvSpPr>
          <p:cNvPr id="17" name="Rectangle 17"/>
          <p:cNvSpPr>
            <a:spLocks noChangeArrowheads="1"/>
          </p:cNvSpPr>
          <p:nvPr/>
        </p:nvSpPr>
        <p:spPr bwMode="auto">
          <a:xfrm>
            <a:off x="6274049" y="4357340"/>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trasmissività,</a:t>
            </a:r>
          </a:p>
        </p:txBody>
      </p:sp>
      <p:graphicFrame>
        <p:nvGraphicFramePr>
          <p:cNvPr id="18" name="Object 19"/>
          <p:cNvGraphicFramePr>
            <a:graphicFrameLocks noChangeAspect="1"/>
          </p:cNvGraphicFramePr>
          <p:nvPr>
            <p:extLst/>
          </p:nvPr>
        </p:nvGraphicFramePr>
        <p:xfrm>
          <a:off x="1054349" y="5265390"/>
          <a:ext cx="2846387" cy="406400"/>
        </p:xfrm>
        <a:graphic>
          <a:graphicData uri="http://schemas.openxmlformats.org/presentationml/2006/ole">
            <mc:AlternateContent xmlns:mc="http://schemas.openxmlformats.org/markup-compatibility/2006">
              <mc:Choice xmlns:v="urn:schemas-microsoft-com:vml" Requires="v">
                <p:oleObj spid="_x0000_s74780" name="Equation" r:id="rId19" imgW="1422360" imgH="203040" progId="Equation.DSMT4">
                  <p:embed/>
                </p:oleObj>
              </mc:Choice>
              <mc:Fallback>
                <p:oleObj name="Equation" r:id="rId19" imgW="1422360" imgH="203040" progId="Equation.DSMT4">
                  <p:embed/>
                  <p:pic>
                    <p:nvPicPr>
                      <p:cNvPr id="18"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4349" y="5265390"/>
                        <a:ext cx="28463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85130923"/>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24</a:t>
            </a:fld>
            <a:endParaRPr lang="it-IT" altLang="it-IT" smtClean="0"/>
          </a:p>
        </p:txBody>
      </p:sp>
      <p:sp>
        <p:nvSpPr>
          <p:cNvPr id="599042" name="Rectangle 2"/>
          <p:cNvSpPr>
            <a:spLocks noGrp="1" noChangeArrowheads="1"/>
          </p:cNvSpPr>
          <p:nvPr>
            <p:ph type="title"/>
          </p:nvPr>
        </p:nvSpPr>
        <p:spPr/>
        <p:txBody>
          <a:bodyPr/>
          <a:lstStyle/>
          <a:p>
            <a:pPr eaLnBrk="1" hangingPunct="1">
              <a:defRPr/>
            </a:pPr>
            <a:r>
              <a:rPr lang="it-IT" dirty="0" smtClean="0"/>
              <a:t>LA RADIAZIONE ELETTROMAGNETICA DEL SOLE</a:t>
            </a:r>
          </a:p>
        </p:txBody>
      </p:sp>
      <p:grpSp>
        <p:nvGrpSpPr>
          <p:cNvPr id="4" name="Group 2"/>
          <p:cNvGrpSpPr>
            <a:grpSpLocks/>
          </p:cNvGrpSpPr>
          <p:nvPr/>
        </p:nvGrpSpPr>
        <p:grpSpPr bwMode="auto">
          <a:xfrm>
            <a:off x="1150938" y="800100"/>
            <a:ext cx="6875462" cy="4752975"/>
            <a:chOff x="725" y="640"/>
            <a:chExt cx="4331" cy="2994"/>
          </a:xfrm>
        </p:grpSpPr>
        <p:sp>
          <p:nvSpPr>
            <p:cNvPr id="6" name="Rectangle 3"/>
            <p:cNvSpPr>
              <a:spLocks noChangeArrowheads="1"/>
            </p:cNvSpPr>
            <p:nvPr/>
          </p:nvSpPr>
          <p:spPr bwMode="auto">
            <a:xfrm>
              <a:off x="725" y="640"/>
              <a:ext cx="4331" cy="29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7" name="Group 4"/>
            <p:cNvGrpSpPr>
              <a:grpSpLocks/>
            </p:cNvGrpSpPr>
            <p:nvPr/>
          </p:nvGrpSpPr>
          <p:grpSpPr bwMode="auto">
            <a:xfrm>
              <a:off x="930" y="667"/>
              <a:ext cx="3879" cy="2921"/>
              <a:chOff x="930" y="822"/>
              <a:chExt cx="3879" cy="2921"/>
            </a:xfrm>
          </p:grpSpPr>
          <p:graphicFrame>
            <p:nvGraphicFramePr>
              <p:cNvPr id="8" name="Object 5"/>
              <p:cNvGraphicFramePr>
                <a:graphicFrameLocks noChangeAspect="1"/>
              </p:cNvGraphicFramePr>
              <p:nvPr/>
            </p:nvGraphicFramePr>
            <p:xfrm>
              <a:off x="930" y="822"/>
              <a:ext cx="3879" cy="2921"/>
            </p:xfrm>
            <a:graphic>
              <a:graphicData uri="http://schemas.openxmlformats.org/presentationml/2006/ole">
                <mc:AlternateContent xmlns:mc="http://schemas.openxmlformats.org/markup-compatibility/2006">
                  <mc:Choice xmlns:v="urn:schemas-microsoft-com:vml" Requires="v">
                    <p:oleObj spid="_x0000_s75780" name="Picture" r:id="rId3" imgW="4106520" imgH="3091320" progId="Word.Picture.8">
                      <p:embed/>
                    </p:oleObj>
                  </mc:Choice>
                  <mc:Fallback>
                    <p:oleObj name="Picture" r:id="rId3" imgW="4106520" imgH="3091320" progId="Word.Picture.8">
                      <p:embed/>
                      <p:pic>
                        <p:nvPicPr>
                          <p:cNvPr id="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822"/>
                            <a:ext cx="3879" cy="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Line 6"/>
              <p:cNvSpPr>
                <a:spLocks noChangeShapeType="1"/>
              </p:cNvSpPr>
              <p:nvPr/>
            </p:nvSpPr>
            <p:spPr bwMode="auto">
              <a:xfrm>
                <a:off x="4808" y="1106"/>
                <a:ext cx="0" cy="2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10" name="Line 8"/>
          <p:cNvSpPr>
            <a:spLocks noChangeShapeType="1"/>
          </p:cNvSpPr>
          <p:nvPr/>
        </p:nvSpPr>
        <p:spPr bwMode="auto">
          <a:xfrm flipH="1">
            <a:off x="3455988" y="3573463"/>
            <a:ext cx="1511300" cy="8270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 name="Text Box 9"/>
          <p:cNvSpPr txBox="1">
            <a:spLocks noChangeArrowheads="1"/>
          </p:cNvSpPr>
          <p:nvPr/>
        </p:nvSpPr>
        <p:spPr bwMode="auto">
          <a:xfrm>
            <a:off x="4911725" y="3211513"/>
            <a:ext cx="263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Times New Roman" pitchFamily="18" charset="0"/>
              </a:rPr>
              <a:t>solar irradiance below atmosphere</a:t>
            </a:r>
            <a:endParaRPr lang="el-GR" sz="1400">
              <a:latin typeface="Times New Roman" pitchFamily="18" charset="0"/>
            </a:endParaRPr>
          </a:p>
        </p:txBody>
      </p:sp>
      <p:sp>
        <p:nvSpPr>
          <p:cNvPr id="12" name="Line 10"/>
          <p:cNvSpPr>
            <a:spLocks noChangeShapeType="1"/>
          </p:cNvSpPr>
          <p:nvPr/>
        </p:nvSpPr>
        <p:spPr bwMode="auto">
          <a:xfrm flipH="1">
            <a:off x="4572000" y="4149725"/>
            <a:ext cx="900113" cy="431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 name="Text Box 11"/>
          <p:cNvSpPr txBox="1">
            <a:spLocks noChangeArrowheads="1"/>
          </p:cNvSpPr>
          <p:nvPr/>
        </p:nvSpPr>
        <p:spPr bwMode="auto">
          <a:xfrm>
            <a:off x="5148263" y="3860800"/>
            <a:ext cx="1849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Times New Roman" pitchFamily="18" charset="0"/>
              </a:rPr>
              <a:t>atmospheric absorption</a:t>
            </a:r>
            <a:endParaRPr lang="el-GR" sz="1400">
              <a:latin typeface="Times New Roman" pitchFamily="18" charset="0"/>
            </a:endParaRPr>
          </a:p>
        </p:txBody>
      </p:sp>
      <p:grpSp>
        <p:nvGrpSpPr>
          <p:cNvPr id="14" name="Group 18"/>
          <p:cNvGrpSpPr>
            <a:grpSpLocks/>
          </p:cNvGrpSpPr>
          <p:nvPr/>
        </p:nvGrpSpPr>
        <p:grpSpPr bwMode="auto">
          <a:xfrm>
            <a:off x="2808288" y="5049838"/>
            <a:ext cx="514350" cy="395287"/>
            <a:chOff x="1604" y="2954"/>
            <a:chExt cx="544" cy="249"/>
          </a:xfrm>
        </p:grpSpPr>
        <p:sp>
          <p:nvSpPr>
            <p:cNvPr id="15" name="Rectangle 19"/>
            <p:cNvSpPr>
              <a:spLocks noChangeArrowheads="1"/>
            </p:cNvSpPr>
            <p:nvPr/>
          </p:nvSpPr>
          <p:spPr bwMode="auto">
            <a:xfrm>
              <a:off x="1604" y="2954"/>
              <a:ext cx="136" cy="249"/>
            </a:xfrm>
            <a:prstGeom prst="rect">
              <a:avLst/>
            </a:prstGeom>
            <a:gradFill rotWithShape="1">
              <a:gsLst>
                <a:gs pos="0">
                  <a:srgbClr val="FF3399"/>
                </a:gs>
                <a:gs pos="100000">
                  <a:srgbClr val="0099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20"/>
            <p:cNvSpPr>
              <a:spLocks noChangeArrowheads="1"/>
            </p:cNvSpPr>
            <p:nvPr/>
          </p:nvSpPr>
          <p:spPr bwMode="auto">
            <a:xfrm>
              <a:off x="1740" y="2954"/>
              <a:ext cx="136" cy="249"/>
            </a:xfrm>
            <a:prstGeom prst="rect">
              <a:avLst/>
            </a:prstGeom>
            <a:gradFill rotWithShape="1">
              <a:gsLst>
                <a:gs pos="0">
                  <a:srgbClr val="0099FF"/>
                </a:gs>
                <a:gs pos="100000">
                  <a:srgbClr val="00FF00"/>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Rectangle 21"/>
            <p:cNvSpPr>
              <a:spLocks noChangeArrowheads="1"/>
            </p:cNvSpPr>
            <p:nvPr/>
          </p:nvSpPr>
          <p:spPr bwMode="auto">
            <a:xfrm>
              <a:off x="1876" y="2954"/>
              <a:ext cx="136" cy="249"/>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Rectangle 22"/>
            <p:cNvSpPr>
              <a:spLocks noChangeArrowheads="1"/>
            </p:cNvSpPr>
            <p:nvPr/>
          </p:nvSpPr>
          <p:spPr bwMode="auto">
            <a:xfrm>
              <a:off x="2012" y="2954"/>
              <a:ext cx="136" cy="249"/>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308526141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60319DB-7D2D-4B1C-846D-947F29583CFA}" type="slidenum">
              <a:rPr lang="it-IT" altLang="it-IT" smtClean="0"/>
              <a:pPr eaLnBrk="1" hangingPunct="1">
                <a:defRPr/>
              </a:pPr>
              <a:t>25</a:t>
            </a:fld>
            <a:endParaRPr lang="it-IT" altLang="it-IT" smtClean="0"/>
          </a:p>
        </p:txBody>
      </p:sp>
      <p:sp>
        <p:nvSpPr>
          <p:cNvPr id="599042" name="Rectangle 2"/>
          <p:cNvSpPr>
            <a:spLocks noGrp="1" noChangeArrowheads="1"/>
          </p:cNvSpPr>
          <p:nvPr>
            <p:ph type="title"/>
          </p:nvPr>
        </p:nvSpPr>
        <p:spPr/>
        <p:txBody>
          <a:bodyPr/>
          <a:lstStyle/>
          <a:p>
            <a:pPr eaLnBrk="1" hangingPunct="1">
              <a:defRPr/>
            </a:pPr>
            <a:r>
              <a:rPr lang="it-IT" dirty="0" smtClean="0"/>
              <a:t>RISPOSTA DEL SENSORE</a:t>
            </a:r>
            <a:endParaRPr lang="it-IT" dirty="0" smtClean="0"/>
          </a:p>
        </p:txBody>
      </p:sp>
      <p:pic>
        <p:nvPicPr>
          <p:cNvPr id="6" name="Picture 2" descr="sensitivity"/>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467544" y="4149080"/>
            <a:ext cx="41021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5558656" y="4708103"/>
            <a:ext cx="274955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Funzioni di risposta</a:t>
            </a:r>
          </a:p>
          <a:p>
            <a:r>
              <a:rPr lang="en-US"/>
              <a:t>dei 4 sensori </a:t>
            </a:r>
          </a:p>
          <a:p>
            <a:r>
              <a:rPr lang="en-US"/>
              <a:t>del Multispectral Scanner</a:t>
            </a:r>
          </a:p>
          <a:p>
            <a:r>
              <a:rPr lang="en-US"/>
              <a:t>(Landsat)</a:t>
            </a:r>
            <a:endParaRPr lang="el-GR"/>
          </a:p>
        </p:txBody>
      </p:sp>
      <p:sp>
        <p:nvSpPr>
          <p:cNvPr id="8" name="Line 4"/>
          <p:cNvSpPr>
            <a:spLocks noChangeShapeType="1"/>
          </p:cNvSpPr>
          <p:nvPr/>
        </p:nvSpPr>
        <p:spPr bwMode="auto">
          <a:xfrm flipH="1">
            <a:off x="4571231" y="5300241"/>
            <a:ext cx="900113" cy="0"/>
          </a:xfrm>
          <a:prstGeom prst="line">
            <a:avLst/>
          </a:prstGeom>
          <a:noFill/>
          <a:ln w="6350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 name="Rectangle 5"/>
          <p:cNvSpPr>
            <a:spLocks noChangeArrowheads="1"/>
          </p:cNvSpPr>
          <p:nvPr/>
        </p:nvSpPr>
        <p:spPr bwMode="auto">
          <a:xfrm>
            <a:off x="431800" y="2456805"/>
            <a:ext cx="8243888" cy="1692275"/>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nchor="ctr"/>
          <a:lstStyle/>
          <a:p>
            <a:endParaRPr lang="it-IT"/>
          </a:p>
        </p:txBody>
      </p:sp>
      <p:sp>
        <p:nvSpPr>
          <p:cNvPr id="10" name="Text Box 7"/>
          <p:cNvSpPr txBox="1">
            <a:spLocks noChangeArrowheads="1"/>
          </p:cNvSpPr>
          <p:nvPr/>
        </p:nvSpPr>
        <p:spPr bwMode="auto">
          <a:xfrm>
            <a:off x="1387475" y="2874002"/>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t>Sensore</a:t>
            </a:r>
            <a:r>
              <a:rPr lang="en-US" dirty="0"/>
              <a:t> </a:t>
            </a:r>
            <a:r>
              <a:rPr lang="en-US" dirty="0" err="1"/>
              <a:t>reale</a:t>
            </a:r>
            <a:r>
              <a:rPr lang="en-US" dirty="0"/>
              <a:t>:</a:t>
            </a:r>
            <a:endParaRPr lang="el-GR" dirty="0"/>
          </a:p>
        </p:txBody>
      </p:sp>
      <p:sp>
        <p:nvSpPr>
          <p:cNvPr id="11" name="Text Box 8"/>
          <p:cNvSpPr txBox="1">
            <a:spLocks noChangeArrowheads="1"/>
          </p:cNvSpPr>
          <p:nvPr/>
        </p:nvSpPr>
        <p:spPr bwMode="auto">
          <a:xfrm>
            <a:off x="3852863" y="3569642"/>
            <a:ext cx="410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Times New Roman" pitchFamily="18" charset="0"/>
              </a:rPr>
              <a:t>w</a:t>
            </a:r>
            <a:r>
              <a:rPr lang="en-US" sz="2000">
                <a:latin typeface="Times New Roman" pitchFamily="18" charset="0"/>
              </a:rPr>
              <a:t>(</a:t>
            </a:r>
            <a:r>
              <a:rPr lang="el-GR" sz="2000" i="1">
                <a:latin typeface="Times New Roman" pitchFamily="18" charset="0"/>
              </a:rPr>
              <a:t>λ</a:t>
            </a:r>
            <a:r>
              <a:rPr lang="el-GR" sz="2000">
                <a:latin typeface="Times New Roman" pitchFamily="18" charset="0"/>
              </a:rPr>
              <a:t>)</a:t>
            </a:r>
            <a:r>
              <a:rPr lang="el-GR"/>
              <a:t> = </a:t>
            </a:r>
            <a:r>
              <a:rPr lang="en-US"/>
              <a:t>funzione di risposta del sensore</a:t>
            </a:r>
            <a:endParaRPr lang="el-GR"/>
          </a:p>
        </p:txBody>
      </p:sp>
      <p:sp>
        <p:nvSpPr>
          <p:cNvPr id="12" name="Rectangle 9"/>
          <p:cNvSpPr>
            <a:spLocks noChangeArrowheads="1"/>
          </p:cNvSpPr>
          <p:nvPr/>
        </p:nvSpPr>
        <p:spPr bwMode="auto">
          <a:xfrm>
            <a:off x="431800" y="692472"/>
            <a:ext cx="8243888" cy="1692275"/>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nchor="ctr"/>
          <a:lstStyle/>
          <a:p>
            <a:endParaRPr lang="it-IT"/>
          </a:p>
        </p:txBody>
      </p:sp>
      <p:sp>
        <p:nvSpPr>
          <p:cNvPr id="13" name="Text Box 11"/>
          <p:cNvSpPr txBox="1">
            <a:spLocks noChangeArrowheads="1"/>
          </p:cNvSpPr>
          <p:nvPr/>
        </p:nvSpPr>
        <p:spPr bwMode="auto">
          <a:xfrm>
            <a:off x="611188" y="724222"/>
            <a:ext cx="795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 sensori rispondono alla radianza solo entro una banda spettrale </a:t>
            </a:r>
            <a:r>
              <a:rPr lang="el-GR" sz="2000" i="1">
                <a:latin typeface="Times New Roman" pitchFamily="18" charset="0"/>
              </a:rPr>
              <a:t>λ</a:t>
            </a:r>
            <a:r>
              <a:rPr lang="el-GR" sz="2000" baseline="-25000">
                <a:latin typeface="Times New Roman" pitchFamily="18" charset="0"/>
              </a:rPr>
              <a:t>1</a:t>
            </a:r>
            <a:r>
              <a:rPr lang="el-GR"/>
              <a:t> </a:t>
            </a:r>
            <a:r>
              <a:rPr lang="el-GR">
                <a:sym typeface="Symbol" pitchFamily="18" charset="2"/>
              </a:rPr>
              <a:t></a:t>
            </a:r>
            <a:r>
              <a:rPr lang="it-IT">
                <a:sym typeface="Symbol" pitchFamily="18" charset="2"/>
              </a:rPr>
              <a:t> </a:t>
            </a:r>
            <a:r>
              <a:rPr lang="el-GR" sz="2000" i="1">
                <a:latin typeface="Times New Roman" pitchFamily="18" charset="0"/>
              </a:rPr>
              <a:t>λ</a:t>
            </a:r>
            <a:r>
              <a:rPr lang="el-GR" sz="2000">
                <a:latin typeface="Times New Roman" pitchFamily="18" charset="0"/>
              </a:rPr>
              <a:t> </a:t>
            </a:r>
            <a:r>
              <a:rPr lang="el-GR" sz="2000">
                <a:latin typeface="Times New Roman" pitchFamily="18" charset="0"/>
                <a:sym typeface="Symbol" pitchFamily="18" charset="2"/>
              </a:rPr>
              <a:t></a:t>
            </a:r>
            <a:r>
              <a:rPr lang="it-IT" sz="2000">
                <a:latin typeface="Times New Roman" pitchFamily="18" charset="0"/>
                <a:sym typeface="Symbol" pitchFamily="18" charset="2"/>
              </a:rPr>
              <a:t> </a:t>
            </a:r>
            <a:r>
              <a:rPr lang="el-GR" sz="2000" i="1">
                <a:latin typeface="Times New Roman" pitchFamily="18" charset="0"/>
              </a:rPr>
              <a:t>λ</a:t>
            </a:r>
            <a:r>
              <a:rPr lang="el-GR" sz="2000" baseline="-25000">
                <a:latin typeface="Times New Roman" pitchFamily="18" charset="0"/>
              </a:rPr>
              <a:t>2</a:t>
            </a:r>
            <a:r>
              <a:rPr lang="en-US"/>
              <a:t> :</a:t>
            </a:r>
            <a:endParaRPr lang="el-GR"/>
          </a:p>
        </p:txBody>
      </p:sp>
      <p:sp>
        <p:nvSpPr>
          <p:cNvPr id="14" name="Text Box 12"/>
          <p:cNvSpPr txBox="1">
            <a:spLocks noChangeArrowheads="1"/>
          </p:cNvSpPr>
          <p:nvPr/>
        </p:nvSpPr>
        <p:spPr bwMode="auto">
          <a:xfrm>
            <a:off x="1387475" y="1664022"/>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Sensore ideale:</a:t>
            </a:r>
            <a:endParaRPr lang="el-GR"/>
          </a:p>
        </p:txBody>
      </p:sp>
      <mc:AlternateContent xmlns:mc="http://schemas.openxmlformats.org/markup-compatibility/2006">
        <mc:Choice xmlns:a14="http://schemas.microsoft.com/office/drawing/2010/main" Requires="a14">
          <p:sp>
            <p:nvSpPr>
              <p:cNvPr id="2" name="Rettangolo 1"/>
              <p:cNvSpPr/>
              <p:nvPr/>
            </p:nvSpPr>
            <p:spPr>
              <a:xfrm>
                <a:off x="3205501" y="1341419"/>
                <a:ext cx="2595134" cy="10715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2000">
                              <a:latin typeface="Cambria Math" panose="02040503050406030204" pitchFamily="18" charset="0"/>
                            </a:rPr>
                          </m:ctrlPr>
                        </m:sSubPr>
                        <m:e>
                          <m:r>
                            <a:rPr lang="it-IT" sz="2000" i="1">
                              <a:latin typeface="Cambria Math" panose="02040503050406030204" pitchFamily="18" charset="0"/>
                            </a:rPr>
                            <m:t>𝐿</m:t>
                          </m:r>
                        </m:e>
                        <m:sub>
                          <m:d>
                            <m:dPr>
                              <m:begChr m:val="["/>
                              <m:endChr m:val="]"/>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1</m:t>
                                  </m:r>
                                </m:sub>
                              </m:sSub>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2</m:t>
                                  </m:r>
                                </m:sub>
                              </m:sSub>
                            </m:e>
                          </m:d>
                        </m:sub>
                      </m:sSub>
                      <m:r>
                        <a:rPr lang="it-IT" sz="2000" i="0">
                          <a:latin typeface="Cambria Math" panose="02040503050406030204" pitchFamily="18" charset="0"/>
                        </a:rPr>
                        <m:t>=</m:t>
                      </m:r>
                      <m:nary>
                        <m:naryPr>
                          <m:limLoc m:val="undOvr"/>
                          <m:grow m:val="on"/>
                          <m:ctrlPr>
                            <a:rPr lang="it-IT" sz="2000" i="1">
                              <a:latin typeface="Cambria Math" panose="02040503050406030204" pitchFamily="18" charset="0"/>
                            </a:rPr>
                          </m:ctrlPr>
                        </m:naryPr>
                        <m:sub>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1</m:t>
                              </m:r>
                            </m:sub>
                          </m:sSub>
                        </m:sub>
                        <m:sup>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2</m:t>
                              </m:r>
                            </m:sub>
                          </m:sSub>
                        </m:sup>
                        <m:e>
                          <m:sSub>
                            <m:sSubPr>
                              <m:ctrlPr>
                                <a:rPr lang="it-IT" sz="2000" i="1">
                                  <a:latin typeface="Cambria Math" panose="02040503050406030204" pitchFamily="18" charset="0"/>
                                </a:rPr>
                              </m:ctrlPr>
                            </m:sSubPr>
                            <m:e>
                              <m:r>
                                <a:rPr lang="it-IT" sz="2000" i="1">
                                  <a:latin typeface="Cambria Math" panose="02040503050406030204" pitchFamily="18" charset="0"/>
                                </a:rPr>
                                <m:t>𝐿</m:t>
                              </m:r>
                            </m:e>
                            <m:sub>
                              <m:r>
                                <a:rPr lang="it-IT" sz="2000" i="1">
                                  <a:latin typeface="Cambria Math" panose="02040503050406030204" pitchFamily="18" charset="0"/>
                                </a:rPr>
                                <m:t>𝜆</m:t>
                              </m:r>
                            </m:sub>
                          </m:sSub>
                          <m:r>
                            <a:rPr lang="it-IT" sz="2000" i="0">
                              <a:latin typeface="Cambria Math" panose="02040503050406030204" pitchFamily="18" charset="0"/>
                            </a:rPr>
                            <m:t>(</m:t>
                          </m:r>
                          <m:r>
                            <a:rPr lang="it-IT" sz="2000" i="1">
                              <a:latin typeface="Cambria Math" panose="02040503050406030204" pitchFamily="18" charset="0"/>
                            </a:rPr>
                            <m:t>𝜆</m:t>
                          </m:r>
                          <m:r>
                            <a:rPr lang="it-IT" sz="2000" i="0">
                              <a:latin typeface="Cambria Math" panose="02040503050406030204" pitchFamily="18" charset="0"/>
                            </a:rPr>
                            <m:t>)</m:t>
                          </m:r>
                          <m:r>
                            <m:rPr>
                              <m:nor/>
                            </m:rPr>
                            <a:rPr lang="it-IT" sz="2000" i="1">
                              <a:latin typeface="Cambria Math" panose="02040503050406030204" pitchFamily="18" charset="0"/>
                            </a:rPr>
                            <m:t> </m:t>
                          </m:r>
                          <m:r>
                            <a:rPr lang="it-IT" sz="2000" i="1">
                              <a:latin typeface="Cambria Math" panose="02040503050406030204" pitchFamily="18" charset="0"/>
                            </a:rPr>
                            <m:t>𝑑</m:t>
                          </m:r>
                          <m:r>
                            <a:rPr lang="it-IT" sz="2000" i="1">
                              <a:latin typeface="Cambria Math" panose="02040503050406030204" pitchFamily="18" charset="0"/>
                            </a:rPr>
                            <m:t>𝜆</m:t>
                          </m:r>
                        </m:e>
                      </m:nary>
                    </m:oMath>
                  </m:oMathPara>
                </a14:m>
                <a:endParaRPr lang="it-IT" sz="2000" dirty="0"/>
              </a:p>
            </p:txBody>
          </p:sp>
        </mc:Choice>
        <mc:Fallback>
          <p:sp>
            <p:nvSpPr>
              <p:cNvPr id="2" name="Rettangolo 1"/>
              <p:cNvSpPr>
                <a:spLocks noRot="1" noChangeAspect="1" noMove="1" noResize="1" noEditPoints="1" noAdjustHandles="1" noChangeArrowheads="1" noChangeShapeType="1" noTextEdit="1"/>
              </p:cNvSpPr>
              <p:nvPr/>
            </p:nvSpPr>
            <p:spPr>
              <a:xfrm>
                <a:off x="3205501" y="1341419"/>
                <a:ext cx="2595134" cy="1071575"/>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 name="Rettangolo 2"/>
              <p:cNvSpPr/>
              <p:nvPr/>
            </p:nvSpPr>
            <p:spPr>
              <a:xfrm>
                <a:off x="3159125" y="2521570"/>
                <a:ext cx="3140796" cy="10715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2000">
                              <a:latin typeface="Cambria Math" panose="02040503050406030204" pitchFamily="18" charset="0"/>
                            </a:rPr>
                          </m:ctrlPr>
                        </m:sSubPr>
                        <m:e>
                          <m:r>
                            <a:rPr lang="it-IT" sz="2000" i="1">
                              <a:latin typeface="Cambria Math" panose="02040503050406030204" pitchFamily="18" charset="0"/>
                            </a:rPr>
                            <m:t>𝐿</m:t>
                          </m:r>
                        </m:e>
                        <m:sub>
                          <m:d>
                            <m:dPr>
                              <m:begChr m:val="["/>
                              <m:endChr m:val="]"/>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1</m:t>
                                  </m:r>
                                </m:sub>
                              </m:sSub>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2</m:t>
                                  </m:r>
                                </m:sub>
                              </m:sSub>
                            </m:e>
                          </m:d>
                        </m:sub>
                      </m:sSub>
                      <m:r>
                        <a:rPr lang="it-IT" sz="2000" i="0">
                          <a:latin typeface="Cambria Math" panose="02040503050406030204" pitchFamily="18" charset="0"/>
                        </a:rPr>
                        <m:t>=</m:t>
                      </m:r>
                      <m:nary>
                        <m:naryPr>
                          <m:limLoc m:val="undOvr"/>
                          <m:grow m:val="on"/>
                          <m:ctrlPr>
                            <a:rPr lang="it-IT" sz="2000" i="1">
                              <a:latin typeface="Cambria Math" panose="02040503050406030204" pitchFamily="18" charset="0"/>
                            </a:rPr>
                          </m:ctrlPr>
                        </m:naryPr>
                        <m:sub>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1</m:t>
                              </m:r>
                            </m:sub>
                          </m:sSub>
                        </m:sub>
                        <m:sup>
                          <m:sSub>
                            <m:sSubPr>
                              <m:ctrlPr>
                                <a:rPr lang="it-IT" sz="2000" i="1">
                                  <a:latin typeface="Cambria Math" panose="02040503050406030204" pitchFamily="18" charset="0"/>
                                </a:rPr>
                              </m:ctrlPr>
                            </m:sSubPr>
                            <m:e>
                              <m:r>
                                <a:rPr lang="it-IT" sz="2000" i="1">
                                  <a:latin typeface="Cambria Math" panose="02040503050406030204" pitchFamily="18" charset="0"/>
                                </a:rPr>
                                <m:t>𝜆</m:t>
                              </m:r>
                            </m:e>
                            <m:sub>
                              <m:r>
                                <a:rPr lang="it-IT" sz="2000" i="0">
                                  <a:latin typeface="Cambria Math" panose="02040503050406030204" pitchFamily="18" charset="0"/>
                                </a:rPr>
                                <m:t>2</m:t>
                              </m:r>
                            </m:sub>
                          </m:sSub>
                        </m:sup>
                        <m:e>
                          <m:sSub>
                            <m:sSubPr>
                              <m:ctrlPr>
                                <a:rPr lang="it-IT" sz="2000" i="1">
                                  <a:latin typeface="Cambria Math" panose="02040503050406030204" pitchFamily="18" charset="0"/>
                                </a:rPr>
                              </m:ctrlPr>
                            </m:sSubPr>
                            <m:e>
                              <m:r>
                                <a:rPr lang="it-IT" sz="2000" i="1">
                                  <a:latin typeface="Cambria Math" panose="02040503050406030204" pitchFamily="18" charset="0"/>
                                </a:rPr>
                                <m:t>𝐿</m:t>
                              </m:r>
                            </m:e>
                            <m:sub>
                              <m:r>
                                <a:rPr lang="it-IT" sz="2000" i="1">
                                  <a:latin typeface="Cambria Math" panose="02040503050406030204" pitchFamily="18" charset="0"/>
                                </a:rPr>
                                <m:t>𝜆</m:t>
                              </m:r>
                            </m:sub>
                          </m:sSub>
                          <m:r>
                            <a:rPr lang="it-IT" sz="2000" i="0">
                              <a:latin typeface="Cambria Math" panose="02040503050406030204" pitchFamily="18" charset="0"/>
                            </a:rPr>
                            <m:t>(</m:t>
                          </m:r>
                          <m:r>
                            <a:rPr lang="it-IT" sz="2000" i="1">
                              <a:latin typeface="Cambria Math" panose="02040503050406030204" pitchFamily="18" charset="0"/>
                            </a:rPr>
                            <m:t>𝜆</m:t>
                          </m:r>
                          <m:r>
                            <a:rPr lang="it-IT" sz="2000" i="0">
                              <a:latin typeface="Cambria Math" panose="02040503050406030204" pitchFamily="18" charset="0"/>
                            </a:rPr>
                            <m:t>)</m:t>
                          </m:r>
                          <m:r>
                            <a:rPr lang="it-IT" sz="2000" i="1">
                              <a:latin typeface="Cambria Math" panose="02040503050406030204" pitchFamily="18" charset="0"/>
                            </a:rPr>
                            <m:t>𝑤</m:t>
                          </m:r>
                          <m:r>
                            <a:rPr lang="it-IT" sz="2000" i="0">
                              <a:latin typeface="Cambria Math" panose="02040503050406030204" pitchFamily="18" charset="0"/>
                            </a:rPr>
                            <m:t>(</m:t>
                          </m:r>
                          <m:r>
                            <a:rPr lang="it-IT" sz="2000" i="1">
                              <a:latin typeface="Cambria Math" panose="02040503050406030204" pitchFamily="18" charset="0"/>
                            </a:rPr>
                            <m:t>𝜆</m:t>
                          </m:r>
                          <m:r>
                            <a:rPr lang="it-IT" sz="2000" i="0">
                              <a:latin typeface="Cambria Math" panose="02040503050406030204" pitchFamily="18" charset="0"/>
                            </a:rPr>
                            <m:t>)</m:t>
                          </m:r>
                          <m:r>
                            <m:rPr>
                              <m:nor/>
                            </m:rPr>
                            <a:rPr lang="it-IT" sz="2000" i="1">
                              <a:latin typeface="Cambria Math" panose="02040503050406030204" pitchFamily="18" charset="0"/>
                            </a:rPr>
                            <m:t> </m:t>
                          </m:r>
                          <m:r>
                            <a:rPr lang="it-IT" sz="2000" i="1">
                              <a:latin typeface="Cambria Math" panose="02040503050406030204" pitchFamily="18" charset="0"/>
                            </a:rPr>
                            <m:t>𝑑</m:t>
                          </m:r>
                          <m:r>
                            <a:rPr lang="it-IT" sz="2000" i="1">
                              <a:latin typeface="Cambria Math" panose="02040503050406030204" pitchFamily="18" charset="0"/>
                            </a:rPr>
                            <m:t>𝜆</m:t>
                          </m:r>
                        </m:e>
                      </m:nary>
                    </m:oMath>
                  </m:oMathPara>
                </a14:m>
                <a:endParaRPr lang="it-IT" sz="2000" dirty="0"/>
              </a:p>
            </p:txBody>
          </p:sp>
        </mc:Choice>
        <mc:Fallback>
          <p:sp>
            <p:nvSpPr>
              <p:cNvPr id="3" name="Rettangolo 2"/>
              <p:cNvSpPr>
                <a:spLocks noRot="1" noChangeAspect="1" noMove="1" noResize="1" noEditPoints="1" noAdjustHandles="1" noChangeArrowheads="1" noChangeShapeType="1" noTextEdit="1"/>
              </p:cNvSpPr>
              <p:nvPr/>
            </p:nvSpPr>
            <p:spPr>
              <a:xfrm>
                <a:off x="3159125" y="2521570"/>
                <a:ext cx="3140796" cy="1071575"/>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82328812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SENSORI D’IMMAGINE</a:t>
            </a:r>
            <a:endParaRPr lang="it-IT" dirty="0" smtClean="0"/>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26</a:t>
            </a:fld>
            <a:endParaRPr lang="it-IT" altLang="it-IT" smtClean="0"/>
          </a:p>
        </p:txBody>
      </p:sp>
      <p:sp>
        <p:nvSpPr>
          <p:cNvPr id="8" name="Titolo 1"/>
          <p:cNvSpPr txBox="1">
            <a:spLocks/>
          </p:cNvSpPr>
          <p:nvPr/>
        </p:nvSpPr>
        <p:spPr>
          <a:xfrm>
            <a:off x="55274" y="908720"/>
            <a:ext cx="9033451" cy="2232248"/>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COME FUNZIONA UN SENSORE CCD (o CMOS)?</a:t>
            </a:r>
          </a:p>
          <a:p>
            <a:r>
              <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CCD = </a:t>
            </a:r>
            <a:r>
              <a:rPr lang="it-IT" sz="1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Charged</a:t>
            </a:r>
            <a:r>
              <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it-IT" sz="1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Coupled</a:t>
            </a:r>
            <a:r>
              <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Device</a:t>
            </a:r>
          </a:p>
          <a:p>
            <a:r>
              <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CMOS = </a:t>
            </a:r>
            <a:r>
              <a:rPr lang="it-IT" sz="1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Complimentary</a:t>
            </a:r>
            <a:r>
              <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Metal-</a:t>
            </a:r>
            <a:r>
              <a:rPr lang="it-IT" sz="1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Oxide</a:t>
            </a:r>
            <a:r>
              <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it-IT" sz="1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Semiconductor</a:t>
            </a:r>
            <a:endPar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it-IT"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95" y="1970928"/>
            <a:ext cx="3333750" cy="3333750"/>
          </a:xfrm>
          <a:prstGeom prst="rect">
            <a:avLst/>
          </a:prstGeom>
        </p:spPr>
      </p:pic>
      <p:sp>
        <p:nvSpPr>
          <p:cNvPr id="10" name="Titolo 1"/>
          <p:cNvSpPr txBox="1">
            <a:spLocks/>
          </p:cNvSpPr>
          <p:nvPr/>
        </p:nvSpPr>
        <p:spPr>
          <a:xfrm>
            <a:off x="3465945" y="1988840"/>
            <a:ext cx="5570105" cy="3312368"/>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Ciascun </a:t>
            </a:r>
            <a:r>
              <a:rPr lang="it-IT"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fotosito</a:t>
            </a: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(pixel) raccoglie una carica elettrica che viene convertita per effetto fotoelettrico dal materiale che lo compone dall’energia luminosa (fotoni) che lo raggiunge.</a:t>
            </a:r>
          </a:p>
          <a:p>
            <a:endParaRPr lang="it-IT"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La quantità di carica elettrica immagazzinata da ciascun </a:t>
            </a:r>
            <a:r>
              <a:rPr lang="it-IT"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fotosito</a:t>
            </a: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viene convertita in un valore digitale (DN) che rappresenta la quantità di energia (luminosità) raccolta</a:t>
            </a:r>
            <a:endPar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68130596"/>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SENSORI D’IMMAGINE</a:t>
            </a:r>
            <a:endParaRPr lang="it-IT" dirty="0" smtClean="0"/>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27</a:t>
            </a:fld>
            <a:endParaRPr lang="it-IT" altLang="it-IT" smtClean="0"/>
          </a:p>
        </p:txBody>
      </p:sp>
      <p:sp>
        <p:nvSpPr>
          <p:cNvPr id="12" name="Titolo 1"/>
          <p:cNvSpPr txBox="1">
            <a:spLocks/>
          </p:cNvSpPr>
          <p:nvPr/>
        </p:nvSpPr>
        <p:spPr>
          <a:xfrm>
            <a:off x="4435058" y="3519054"/>
            <a:ext cx="4712971" cy="3168352"/>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CCD SINGOLI (DISCRETI)</a:t>
            </a:r>
          </a:p>
          <a:p>
            <a:pPr algn="ct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Si utilizzano sensori differenti per ciascuna banda considerata</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La luce incidente viene separata da un sistema di prismi</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Ogni sensore è progettato per una specifica banda di lunghezze d’onda</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MIGLIORE QUALITA’</a:t>
            </a:r>
            <a:endPar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endPar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itolo 1"/>
          <p:cNvSpPr txBox="1">
            <a:spLocks/>
          </p:cNvSpPr>
          <p:nvPr/>
        </p:nvSpPr>
        <p:spPr>
          <a:xfrm>
            <a:off x="-26241" y="3538544"/>
            <a:ext cx="4712971" cy="3168352"/>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FILTRO DI BAYER</a:t>
            </a:r>
          </a:p>
          <a:p>
            <a:pPr algn="ct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Si utilizza un unico sensore</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Davanti a ciascun pixel la luce viene filtrata in maniera differente (RGB)</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Quindi: ciascun pixel raccoglie le informazioni relative ad una banda</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Il dato finale viene interpolato</a:t>
            </a:r>
            <a:endPar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itolo 1"/>
          <p:cNvSpPr txBox="1">
            <a:spLocks/>
          </p:cNvSpPr>
          <p:nvPr/>
        </p:nvSpPr>
        <p:spPr>
          <a:xfrm>
            <a:off x="2204408" y="692696"/>
            <a:ext cx="4712971" cy="432048"/>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SEPARAZIONE DI COLORE</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32" y="980728"/>
            <a:ext cx="3995936" cy="2557816"/>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203" y="764704"/>
            <a:ext cx="2978351" cy="2879461"/>
          </a:xfrm>
          <a:prstGeom prst="rect">
            <a:avLst/>
          </a:prstGeom>
        </p:spPr>
      </p:pic>
    </p:spTree>
    <p:extLst>
      <p:ext uri="{BB962C8B-B14F-4D97-AF65-F5344CB8AC3E}">
        <p14:creationId xmlns:p14="http://schemas.microsoft.com/office/powerpoint/2010/main" val="367000628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SENSORI D’IMMAGINE</a:t>
            </a:r>
            <a:endParaRPr lang="it-IT" dirty="0" smtClean="0"/>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28</a:t>
            </a:fld>
            <a:endParaRPr lang="it-IT" altLang="it-IT" smtClean="0"/>
          </a:p>
        </p:txBody>
      </p:sp>
      <p:sp>
        <p:nvSpPr>
          <p:cNvPr id="12" name="Titolo 1"/>
          <p:cNvSpPr txBox="1">
            <a:spLocks/>
          </p:cNvSpPr>
          <p:nvPr/>
        </p:nvSpPr>
        <p:spPr>
          <a:xfrm>
            <a:off x="4435058" y="3068960"/>
            <a:ext cx="4712971" cy="3168352"/>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Sensori lineari</a:t>
            </a:r>
          </a:p>
          <a:p>
            <a:pPr algn="ct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Sono composti da un’unica fila di pixel</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Acquisiscono in continuo (con un certo </a:t>
            </a:r>
            <a:r>
              <a:rPr lang="it-IT" sz="1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framerate</a:t>
            </a: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L’immagine finale è composta giustapponendo le diverse righe acquisite</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La geometria di acquisizione è diversa rispetto ai sensori areali</a:t>
            </a:r>
            <a:endPar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883620"/>
            <a:ext cx="3105150" cy="2200275"/>
          </a:xfrm>
          <a:prstGeom prst="rect">
            <a:avLst/>
          </a:prstGeom>
        </p:spPr>
      </p:pic>
      <p:sp>
        <p:nvSpPr>
          <p:cNvPr id="9" name="Titolo 1"/>
          <p:cNvSpPr txBox="1">
            <a:spLocks/>
          </p:cNvSpPr>
          <p:nvPr/>
        </p:nvSpPr>
        <p:spPr>
          <a:xfrm>
            <a:off x="-26241" y="3088450"/>
            <a:ext cx="4712971" cy="3168352"/>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Sensori areali</a:t>
            </a:r>
          </a:p>
          <a:p>
            <a:pPr algn="ct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 pixel sono disposti su una griglia bidimensionale</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Acquisiscono non in continuo</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L’immagine finale viene ottenuta direttamente</a:t>
            </a: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La geometria di acquisizione è diversa rispetto ai sensori areali</a:t>
            </a:r>
            <a:endPar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07" y="883620"/>
            <a:ext cx="3347864" cy="2200371"/>
          </a:xfrm>
          <a:prstGeom prst="rect">
            <a:avLst/>
          </a:prstGeom>
        </p:spPr>
      </p:pic>
    </p:spTree>
    <p:extLst>
      <p:ext uri="{BB962C8B-B14F-4D97-AF65-F5344CB8AC3E}">
        <p14:creationId xmlns:p14="http://schemas.microsoft.com/office/powerpoint/2010/main" val="1964000399"/>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E1949F-5085-47EA-B17B-4F8210F6A1F6}" type="slidenum">
              <a:rPr lang="it-IT" altLang="it-IT"/>
              <a:pPr eaLnBrk="1" hangingPunct="1"/>
              <a:t>2</a:t>
            </a:fld>
            <a:endParaRPr lang="it-IT" altLang="it-IT"/>
          </a:p>
        </p:txBody>
      </p:sp>
      <p:sp>
        <p:nvSpPr>
          <p:cNvPr id="498690" name="Rectangle 2"/>
          <p:cNvSpPr>
            <a:spLocks noGrp="1" noChangeArrowheads="1"/>
          </p:cNvSpPr>
          <p:nvPr>
            <p:ph type="title"/>
          </p:nvPr>
        </p:nvSpPr>
        <p:spPr/>
        <p:txBody>
          <a:bodyPr/>
          <a:lstStyle/>
          <a:p>
            <a:pPr eaLnBrk="1" hangingPunct="1">
              <a:defRPr/>
            </a:pPr>
            <a:r>
              <a:rPr lang="it-IT" smtClean="0"/>
              <a:t>IMMAGINI DIGITALI</a:t>
            </a:r>
          </a:p>
        </p:txBody>
      </p:sp>
      <p:sp>
        <p:nvSpPr>
          <p:cNvPr id="498691" name="Rectangle 3"/>
          <p:cNvSpPr>
            <a:spLocks noGrp="1" noChangeArrowheads="1"/>
          </p:cNvSpPr>
          <p:nvPr>
            <p:ph type="body" idx="1"/>
          </p:nvPr>
        </p:nvSpPr>
        <p:spPr>
          <a:xfrm>
            <a:off x="107950" y="692150"/>
            <a:ext cx="8928100" cy="936625"/>
          </a:xfrm>
        </p:spPr>
        <p:txBody>
          <a:bodyPr/>
          <a:lstStyle/>
          <a:p>
            <a:pPr marL="0" indent="0" eaLnBrk="1" hangingPunct="1">
              <a:lnSpc>
                <a:spcPct val="90000"/>
              </a:lnSpc>
              <a:buFont typeface="Wingdings" panose="05000000000000000000" pitchFamily="2" charset="2"/>
              <a:buNone/>
              <a:defRPr/>
            </a:pPr>
            <a:r>
              <a:rPr lang="it-IT" sz="2000" smtClean="0"/>
              <a:t>Con la diffusione crescente degli elaboratori elettronici si è sentito il bisogno di poter utilizzare dati sempre più complessi: da più di trent’anni è possibile memorizzare in forma digitale le informazioni contenute in un’immagine.</a:t>
            </a:r>
          </a:p>
        </p:txBody>
      </p:sp>
      <p:sp>
        <p:nvSpPr>
          <p:cNvPr id="498692" name="Rectangle 4"/>
          <p:cNvSpPr>
            <a:spLocks noChangeArrowheads="1"/>
          </p:cNvSpPr>
          <p:nvPr/>
        </p:nvSpPr>
        <p:spPr bwMode="auto">
          <a:xfrm>
            <a:off x="107950" y="1773585"/>
            <a:ext cx="8712200" cy="4103687"/>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dirty="0">
                <a:solidFill>
                  <a:schemeClr val="folHlink"/>
                </a:solidFill>
                <a:effectLst>
                  <a:outerShdw blurRad="38100" dist="38100" dir="2700000" algn="tl">
                    <a:srgbClr val="000000"/>
                  </a:outerShdw>
                </a:effectLst>
                <a:latin typeface="Arial" charset="0"/>
              </a:rPr>
              <a:t>PIXEL</a:t>
            </a:r>
            <a:endParaRPr lang="it-IT" dirty="0">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dirty="0">
                <a:effectLst>
                  <a:outerShdw blurRad="38100" dist="38100" dir="2700000" algn="tl">
                    <a:srgbClr val="000000"/>
                  </a:outerShdw>
                </a:effectLst>
                <a:latin typeface="Arial" charset="0"/>
              </a:rPr>
              <a:t>E’ l’elemento fondamentale che costituisce l’immagine digitale e che  immagazzina le informazioni di colore.</a:t>
            </a:r>
          </a:p>
          <a:p>
            <a:pPr algn="l">
              <a:spcBef>
                <a:spcPct val="20000"/>
              </a:spcBef>
              <a:buFont typeface="Wingdings" pitchFamily="2" charset="2"/>
              <a:buNone/>
              <a:defRPr/>
            </a:pPr>
            <a:r>
              <a:rPr lang="it-IT" dirty="0">
                <a:solidFill>
                  <a:schemeClr val="folHlink"/>
                </a:solidFill>
                <a:effectLst>
                  <a:outerShdw blurRad="38100" dist="38100" dir="2700000" algn="tl">
                    <a:srgbClr val="000000"/>
                  </a:outerShdw>
                </a:effectLst>
                <a:latin typeface="Arial" charset="0"/>
              </a:rPr>
              <a:t>PROFONDITA’ </a:t>
            </a:r>
            <a:r>
              <a:rPr lang="it-IT" dirty="0" err="1">
                <a:solidFill>
                  <a:schemeClr val="folHlink"/>
                </a:solidFill>
                <a:effectLst>
                  <a:outerShdw blurRad="38100" dist="38100" dir="2700000" algn="tl">
                    <a:srgbClr val="000000"/>
                  </a:outerShdw>
                </a:effectLst>
                <a:latin typeface="Arial" charset="0"/>
              </a:rPr>
              <a:t>DI</a:t>
            </a:r>
            <a:r>
              <a:rPr lang="it-IT" dirty="0">
                <a:solidFill>
                  <a:schemeClr val="folHlink"/>
                </a:solidFill>
                <a:effectLst>
                  <a:outerShdw blurRad="38100" dist="38100" dir="2700000" algn="tl">
                    <a:srgbClr val="000000"/>
                  </a:outerShdw>
                </a:effectLst>
                <a:latin typeface="Arial" charset="0"/>
              </a:rPr>
              <a:t> COLORE</a:t>
            </a:r>
          </a:p>
          <a:p>
            <a:pPr algn="l">
              <a:spcBef>
                <a:spcPct val="20000"/>
              </a:spcBef>
              <a:buFont typeface="Wingdings" pitchFamily="2" charset="2"/>
              <a:buNone/>
              <a:defRPr/>
            </a:pPr>
            <a:r>
              <a:rPr lang="it-IT" dirty="0">
                <a:effectLst>
                  <a:outerShdw blurRad="38100" dist="38100" dir="2700000" algn="tl">
                    <a:srgbClr val="000000"/>
                  </a:outerShdw>
                </a:effectLst>
                <a:latin typeface="Arial" charset="0"/>
              </a:rPr>
              <a:t>E’ il numero di bit utilizzati per descrivere numericamente il colore associato a ciascun pixel.</a:t>
            </a:r>
          </a:p>
          <a:p>
            <a:pPr algn="l">
              <a:spcBef>
                <a:spcPct val="20000"/>
              </a:spcBef>
              <a:buFont typeface="Wingdings" pitchFamily="2" charset="2"/>
              <a:buNone/>
              <a:defRPr/>
            </a:pPr>
            <a:r>
              <a:rPr lang="it-IT" dirty="0">
                <a:solidFill>
                  <a:schemeClr val="folHlink"/>
                </a:solidFill>
                <a:effectLst>
                  <a:outerShdw blurRad="38100" dist="38100" dir="2700000" algn="tl">
                    <a:srgbClr val="000000"/>
                  </a:outerShdw>
                </a:effectLst>
                <a:latin typeface="Arial" charset="0"/>
              </a:rPr>
              <a:t>RISOLUZIONE</a:t>
            </a:r>
          </a:p>
          <a:p>
            <a:pPr algn="l">
              <a:spcBef>
                <a:spcPct val="20000"/>
              </a:spcBef>
              <a:buFont typeface="Wingdings" pitchFamily="2" charset="2"/>
              <a:buNone/>
              <a:defRPr/>
            </a:pPr>
            <a:r>
              <a:rPr lang="it-IT" dirty="0">
                <a:effectLst>
                  <a:outerShdw blurRad="38100" dist="38100" dir="2700000" algn="tl">
                    <a:srgbClr val="000000"/>
                  </a:outerShdw>
                </a:effectLst>
                <a:latin typeface="Arial" charset="0"/>
              </a:rPr>
              <a:t>E’ il numero di pixel (in orizzontale e verticale) che compongono l’immagine</a:t>
            </a:r>
          </a:p>
          <a:p>
            <a:pPr algn="l">
              <a:spcBef>
                <a:spcPct val="20000"/>
              </a:spcBef>
              <a:buFont typeface="Wingdings" pitchFamily="2" charset="2"/>
              <a:buNone/>
              <a:defRPr/>
            </a:pPr>
            <a:r>
              <a:rPr lang="it-IT" dirty="0">
                <a:solidFill>
                  <a:schemeClr val="folHlink"/>
                </a:solidFill>
                <a:effectLst>
                  <a:outerShdw blurRad="38100" dist="38100" dir="2700000" algn="tl">
                    <a:srgbClr val="000000"/>
                  </a:outerShdw>
                </a:effectLst>
                <a:latin typeface="Arial" charset="0"/>
              </a:rPr>
              <a:t>FORMATO DELL’IMMAGINE</a:t>
            </a:r>
            <a:endParaRPr lang="it-IT" dirty="0">
              <a:effectLst>
                <a:outerShdw blurRad="38100" dist="38100" dir="2700000" algn="tl">
                  <a:srgbClr val="000000"/>
                </a:outerShdw>
              </a:effectLst>
              <a:latin typeface="Arial" charset="0"/>
            </a:endParaRPr>
          </a:p>
          <a:p>
            <a:pPr algn="l">
              <a:spcBef>
                <a:spcPct val="20000"/>
              </a:spcBef>
              <a:buFont typeface="Wingdings" pitchFamily="2" charset="2"/>
              <a:buNone/>
              <a:defRPr/>
            </a:pPr>
            <a:r>
              <a:rPr lang="it-IT" dirty="0">
                <a:effectLst>
                  <a:outerShdw blurRad="38100" dist="38100" dir="2700000" algn="tl">
                    <a:srgbClr val="000000"/>
                  </a:outerShdw>
                </a:effectLst>
                <a:latin typeface="Arial" charset="0"/>
              </a:rPr>
              <a:t>E’ il tipo di codifica utilizzato per salvare (memorizzare su disco o altro supporto) l’immagine.</a:t>
            </a:r>
          </a:p>
          <a:p>
            <a:pPr algn="l">
              <a:spcBef>
                <a:spcPct val="20000"/>
              </a:spcBef>
              <a:buFont typeface="Wingdings" pitchFamily="2" charset="2"/>
              <a:buNone/>
              <a:defRPr/>
            </a:pPr>
            <a:r>
              <a:rPr lang="it-IT" dirty="0">
                <a:solidFill>
                  <a:schemeClr val="folHlink"/>
                </a:solidFill>
                <a:effectLst>
                  <a:outerShdw blurRad="38100" dist="38100" dir="2700000" algn="tl">
                    <a:srgbClr val="000000"/>
                  </a:outerShdw>
                </a:effectLst>
                <a:latin typeface="Arial" charset="0"/>
              </a:rPr>
              <a:t>SENSORE DIGITALE</a:t>
            </a:r>
          </a:p>
          <a:p>
            <a:pPr algn="l">
              <a:spcBef>
                <a:spcPct val="20000"/>
              </a:spcBef>
              <a:buFont typeface="Wingdings" pitchFamily="2" charset="2"/>
              <a:buNone/>
              <a:defRPr/>
            </a:pPr>
            <a:r>
              <a:rPr lang="it-IT" dirty="0">
                <a:effectLst>
                  <a:outerShdw blurRad="38100" dist="38100" dir="2700000" algn="tl">
                    <a:srgbClr val="000000"/>
                  </a:outerShdw>
                </a:effectLst>
                <a:latin typeface="Arial" charset="0"/>
              </a:rPr>
              <a:t>E’ il supporto fotosensibile che permette di registrare le informazioni (trasforma energia luminosa in impulsi elettrici).</a:t>
            </a:r>
          </a:p>
        </p:txBody>
      </p:sp>
    </p:spTree>
    <p:extLst>
      <p:ext uri="{BB962C8B-B14F-4D97-AF65-F5344CB8AC3E}">
        <p14:creationId xmlns:p14="http://schemas.microsoft.com/office/powerpoint/2010/main" val="1484796592"/>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SENSORI D’IMMAGINE</a:t>
            </a:r>
            <a:endParaRPr lang="it-IT" dirty="0" smtClean="0"/>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29</a:t>
            </a:fld>
            <a:endParaRPr lang="it-IT" altLang="it-IT" smtClean="0"/>
          </a:p>
        </p:txBody>
      </p:sp>
      <p:sp>
        <p:nvSpPr>
          <p:cNvPr id="6" name="Rettangolo 5"/>
          <p:cNvSpPr/>
          <p:nvPr/>
        </p:nvSpPr>
        <p:spPr>
          <a:xfrm>
            <a:off x="54100" y="620688"/>
            <a:ext cx="9035900" cy="584775"/>
          </a:xfrm>
          <a:prstGeom prst="rect">
            <a:avLst/>
          </a:prstGeom>
        </p:spPr>
        <p:txBody>
          <a:bodyPr wrap="square">
            <a:spAutoFit/>
          </a:bodyPr>
          <a:lstStyle/>
          <a:p>
            <a:r>
              <a:rPr lang="it-IT" sz="3200" b="1" cap="small" dirty="0" smtClean="0">
                <a:solidFill>
                  <a:schemeClr val="accent6"/>
                </a:solidFill>
                <a:effectLst>
                  <a:outerShdw blurRad="38100" dist="38100" dir="2700000" algn="tl">
                    <a:srgbClr val="000000">
                      <a:alpha val="43137"/>
                    </a:srgbClr>
                  </a:outerShdw>
                </a:effectLst>
              </a:rPr>
              <a:t>hardware per la fotogrammetria </a:t>
            </a:r>
            <a:r>
              <a:rPr lang="it-IT" sz="3200" b="1" cap="small" dirty="0" smtClean="0">
                <a:solidFill>
                  <a:schemeClr val="accent6"/>
                </a:solidFill>
                <a:effectLst>
                  <a:outerShdw blurRad="38100" dist="38100" dir="2700000" algn="tl">
                    <a:srgbClr val="000000">
                      <a:alpha val="43137"/>
                    </a:srgbClr>
                  </a:outerShdw>
                </a:effectLst>
              </a:rPr>
              <a:t>aerea</a:t>
            </a:r>
            <a:endParaRPr lang="it-IT" sz="3200" b="1" cap="small" dirty="0">
              <a:solidFill>
                <a:schemeClr val="accent6"/>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2" name="Titolo 1"/>
              <p:cNvSpPr txBox="1">
                <a:spLocks/>
              </p:cNvSpPr>
              <p:nvPr/>
            </p:nvSpPr>
            <p:spPr>
              <a:xfrm>
                <a:off x="4860033" y="1229036"/>
                <a:ext cx="4352930" cy="4729716"/>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UltraCam </a:t>
                </a:r>
                <a:r>
                  <a:rPr lang="it-IT"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Eagle</a:t>
                </a:r>
                <a:r>
                  <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M3</a:t>
                </a:r>
              </a:p>
              <a:p>
                <a:pPr algn="ct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Risoluzione PAN: 26460 x 17004 pixel</a:t>
                </a: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(13 sensori CCD)</a:t>
                </a:r>
              </a:p>
              <a:p>
                <a:endPar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Bande: R, G, B, NIR</a:t>
                </a: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Risoluzione Color: 8820 x 5668 pixel</a:t>
                </a:r>
              </a:p>
              <a:p>
                <a:r>
                  <a:rPr lang="it-IT" sz="1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Dim</a:t>
                </a: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Pixel: 4 </a:t>
                </a:r>
                <a14:m>
                  <m:oMath xmlns:m="http://schemas.openxmlformats.org/officeDocument/2006/math">
                    <m:r>
                      <a:rPr lang="it-IT" sz="1800" b="1" i="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ea typeface="Cambria Math" panose="02040503050406030204" pitchFamily="18" charset="0"/>
                      </a:rPr>
                      <m:t>𝝁</m:t>
                    </m:r>
                    <m:r>
                      <a:rPr lang="it-IT" sz="1800" b="1" i="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ea typeface="Cambria Math" panose="02040503050406030204" pitchFamily="18" charset="0"/>
                      </a:rPr>
                      <m:t>𝒎</m:t>
                    </m:r>
                  </m:oMath>
                </a14:m>
                <a:endPar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Focali: da 80 a 210 mm</a:t>
                </a: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Frame Rate: 1.5 sec / frame</a:t>
                </a: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Image </a:t>
                </a:r>
                <a:r>
                  <a:rPr lang="it-IT" sz="1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Size</a:t>
                </a: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it-IT" sz="1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ca</a:t>
                </a: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1.8 GB</a:t>
                </a: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Peso: 61 kg</a:t>
                </a:r>
              </a:p>
              <a:p>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Consumo: 400 W</a:t>
                </a:r>
                <a:endParaRPr lang="it-IT"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mc:Choice>
        <mc:Fallback>
          <p:sp>
            <p:nvSpPr>
              <p:cNvPr id="12" name="Titolo 1"/>
              <p:cNvSpPr txBox="1">
                <a:spLocks noRot="1" noChangeAspect="1" noMove="1" noResize="1" noEditPoints="1" noAdjustHandles="1" noChangeArrowheads="1" noChangeShapeType="1" noTextEdit="1"/>
              </p:cNvSpPr>
              <p:nvPr/>
            </p:nvSpPr>
            <p:spPr>
              <a:xfrm>
                <a:off x="4860033" y="1229036"/>
                <a:ext cx="4352930" cy="4729716"/>
              </a:xfrm>
              <a:prstGeom prst="rect">
                <a:avLst/>
              </a:prstGeom>
              <a:blipFill>
                <a:blip r:embed="rId2"/>
                <a:stretch>
                  <a:fillRect/>
                </a:stretch>
              </a:blipFill>
            </p:spPr>
            <p:txBody>
              <a:bodyPr/>
              <a:lstStyle/>
              <a:p>
                <a:r>
                  <a:rPr lang="it-IT">
                    <a:noFill/>
                  </a:rPr>
                  <a:t> </a:t>
                </a:r>
              </a:p>
            </p:txBody>
          </p:sp>
        </mc:Fallback>
      </mc:AlternateContent>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1" y="1229036"/>
            <a:ext cx="4248025" cy="3393110"/>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476" y="4437112"/>
            <a:ext cx="2476500" cy="1847850"/>
          </a:xfrm>
          <a:prstGeom prst="rect">
            <a:avLst/>
          </a:prstGeom>
        </p:spPr>
      </p:pic>
    </p:spTree>
    <p:extLst>
      <p:ext uri="{BB962C8B-B14F-4D97-AF65-F5344CB8AC3E}">
        <p14:creationId xmlns:p14="http://schemas.microsoft.com/office/powerpoint/2010/main" val="308283326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SENSORI D’IMMAGINE</a:t>
            </a:r>
            <a:endParaRPr lang="it-IT" dirty="0" smtClean="0"/>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30</a:t>
            </a:fld>
            <a:endParaRPr lang="it-IT" altLang="it-IT" smtClean="0"/>
          </a:p>
        </p:txBody>
      </p:sp>
      <p:sp>
        <p:nvSpPr>
          <p:cNvPr id="6" name="Rettangolo 5"/>
          <p:cNvSpPr/>
          <p:nvPr/>
        </p:nvSpPr>
        <p:spPr>
          <a:xfrm>
            <a:off x="54100" y="620688"/>
            <a:ext cx="9035900" cy="584775"/>
          </a:xfrm>
          <a:prstGeom prst="rect">
            <a:avLst/>
          </a:prstGeom>
        </p:spPr>
        <p:txBody>
          <a:bodyPr wrap="square">
            <a:spAutoFit/>
          </a:bodyPr>
          <a:lstStyle/>
          <a:p>
            <a:r>
              <a:rPr lang="it-IT" sz="3200" b="1" cap="small" dirty="0" smtClean="0">
                <a:solidFill>
                  <a:schemeClr val="accent6"/>
                </a:solidFill>
                <a:effectLst>
                  <a:outerShdw blurRad="38100" dist="38100" dir="2700000" algn="tl">
                    <a:srgbClr val="000000">
                      <a:alpha val="43137"/>
                    </a:srgbClr>
                  </a:outerShdw>
                </a:effectLst>
              </a:rPr>
              <a:t>hardware per la fotogrammetria terrestre</a:t>
            </a:r>
            <a:endParaRPr lang="it-IT" sz="3200" b="1" cap="small" dirty="0">
              <a:solidFill>
                <a:schemeClr val="accent6"/>
              </a:solidFill>
              <a:effectLst>
                <a:outerShdw blurRad="38100" dist="38100" dir="2700000" algn="tl">
                  <a:srgbClr val="000000">
                    <a:alpha val="43137"/>
                  </a:srgbClr>
                </a:outerShdw>
              </a:effectLst>
            </a:endParaRPr>
          </a:p>
        </p:txBody>
      </p:sp>
      <p:pic>
        <p:nvPicPr>
          <p:cNvPr id="7" name="image06.jpg" descr="mirrorless.jpg"/>
          <p:cNvPicPr/>
          <p:nvPr/>
        </p:nvPicPr>
        <p:blipFill>
          <a:blip r:embed="rId2" cstate="screen">
            <a:extLst>
              <a:ext uri="{28A0092B-C50C-407E-A947-70E740481C1C}">
                <a14:useLocalDpi xmlns:a14="http://schemas.microsoft.com/office/drawing/2010/main"/>
              </a:ext>
            </a:extLst>
          </a:blip>
          <a:srcRect/>
          <a:stretch>
            <a:fillRect/>
          </a:stretch>
        </p:blipFill>
        <p:spPr>
          <a:xfrm>
            <a:off x="3270613" y="1340767"/>
            <a:ext cx="2848799" cy="2139881"/>
          </a:xfrm>
          <a:prstGeom prst="rect">
            <a:avLst/>
          </a:prstGeom>
          <a:ln>
            <a:solidFill>
              <a:schemeClr val="tx1"/>
            </a:solidFill>
          </a:ln>
          <a:effectLst>
            <a:outerShdw blurRad="50800" dist="38100" dir="2700000" algn="tl" rotWithShape="0">
              <a:prstClr val="black">
                <a:alpha val="40000"/>
              </a:prstClr>
            </a:outerShdw>
          </a:effectLst>
        </p:spPr>
      </p:pic>
      <p:pic>
        <p:nvPicPr>
          <p:cNvPr id="8" name="image02.jpg" descr="pas.jpg"/>
          <p:cNvPicPr/>
          <p:nvPr/>
        </p:nvPicPr>
        <p:blipFill>
          <a:blip r:embed="rId3" cstate="print"/>
          <a:srcRect/>
          <a:stretch>
            <a:fillRect/>
          </a:stretch>
        </p:blipFill>
        <p:spPr>
          <a:xfrm>
            <a:off x="6278953" y="1340768"/>
            <a:ext cx="2811047" cy="2143834"/>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2" descr="http://static.hasselblad.com/uploads/2014/11/H5D-60_cutout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0" y="1340767"/>
            <a:ext cx="3056973" cy="2139881"/>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itolo 1"/>
          <p:cNvSpPr txBox="1">
            <a:spLocks/>
          </p:cNvSpPr>
          <p:nvPr/>
        </p:nvSpPr>
        <p:spPr>
          <a:xfrm>
            <a:off x="54099" y="3562980"/>
            <a:ext cx="3056973" cy="2390763"/>
          </a:xfrm>
          <a:prstGeom prst="rect">
            <a:avLst/>
          </a:prstGeom>
        </p:spPr>
        <p:txBody>
          <a:bodyPr vert="horz" lIns="91440" tIns="45720" rIns="91440" bIns="45720" rtlCol="0">
            <a:normAutofit lnSpcReduction="10000"/>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MEDIO FORMATO / SEMI METRICHE</a:t>
            </a:r>
          </a:p>
          <a:p>
            <a:endPar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Risoluzioni fino a </a:t>
            </a: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100 </a:t>
            </a: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MP</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Eccellente qualità delle ottiche</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Molto costose!!!</a:t>
            </a: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Titolo 1"/>
          <p:cNvSpPr txBox="1">
            <a:spLocks/>
          </p:cNvSpPr>
          <p:nvPr/>
        </p:nvSpPr>
        <p:spPr>
          <a:xfrm>
            <a:off x="3166525" y="3562979"/>
            <a:ext cx="3056973" cy="2390763"/>
          </a:xfrm>
          <a:prstGeom prst="rect">
            <a:avLst/>
          </a:prstGeom>
        </p:spPr>
        <p:txBody>
          <a:bodyPr vert="horz" lIns="91440" tIns="45720" rIns="91440" bIns="45720" rtlCol="0">
            <a:normAutofit lnSpcReduction="10000"/>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REFLEX / MIRRORLESS DIGITALI</a:t>
            </a:r>
          </a:p>
          <a:p>
            <a:endPar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Buona dimensione del sensore</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Ottiche intercambiabili</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Buon rapporto qualità/prezzo</a:t>
            </a: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Titolo 1"/>
          <p:cNvSpPr txBox="1">
            <a:spLocks/>
          </p:cNvSpPr>
          <p:nvPr/>
        </p:nvSpPr>
        <p:spPr>
          <a:xfrm>
            <a:off x="6155989" y="3567988"/>
            <a:ext cx="3056973" cy="2390763"/>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COMPATTE DIGITALI (SMARTPHONE?)</a:t>
            </a:r>
          </a:p>
          <a:p>
            <a:endParaRPr lang="it-IT"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Qualità d’immagine non eccellente</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Ottica zoom</a:t>
            </a:r>
          </a:p>
          <a:p>
            <a:pPr marL="285750" indent="-285750">
              <a:buFont typeface="Arial" panose="020B0604020202020204" pitchFamily="34" charset="0"/>
              <a:buChar char="•"/>
            </a:pPr>
            <a:r>
              <a:rPr lang="it-IT"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Poco costose e leggere</a:t>
            </a:r>
            <a:endParaRPr lang="it-IT"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8591681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it-IT" dirty="0" smtClean="0"/>
              <a:t>SENSORI D’IMMAGINE</a:t>
            </a:r>
            <a:endParaRPr lang="it-IT" dirty="0" smtClean="0"/>
          </a:p>
        </p:txBody>
      </p:sp>
      <p:sp>
        <p:nvSpPr>
          <p:cNvPr id="17412" name="Segnaposto numero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87777-8209-4059-8226-4FC3635B79A8}" type="slidenum">
              <a:rPr lang="it-IT" altLang="it-IT" smtClean="0"/>
              <a:pPr eaLnBrk="1" hangingPunct="1"/>
              <a:t>31</a:t>
            </a:fld>
            <a:endParaRPr lang="it-IT" altLang="it-IT" smtClean="0"/>
          </a:p>
        </p:txBody>
      </p:sp>
      <p:sp>
        <p:nvSpPr>
          <p:cNvPr id="6" name="Rettangolo 5"/>
          <p:cNvSpPr/>
          <p:nvPr/>
        </p:nvSpPr>
        <p:spPr>
          <a:xfrm>
            <a:off x="54100" y="620688"/>
            <a:ext cx="9035900" cy="584775"/>
          </a:xfrm>
          <a:prstGeom prst="rect">
            <a:avLst/>
          </a:prstGeom>
        </p:spPr>
        <p:txBody>
          <a:bodyPr wrap="square">
            <a:spAutoFit/>
          </a:bodyPr>
          <a:lstStyle/>
          <a:p>
            <a:r>
              <a:rPr lang="it-IT" sz="3200" b="1" cap="small" dirty="0" smtClean="0">
                <a:solidFill>
                  <a:schemeClr val="accent6"/>
                </a:solidFill>
                <a:effectLst>
                  <a:outerShdw blurRad="38100" dist="38100" dir="2700000" algn="tl">
                    <a:srgbClr val="000000">
                      <a:alpha val="43137"/>
                    </a:srgbClr>
                  </a:outerShdw>
                </a:effectLst>
              </a:rPr>
              <a:t>hardware per </a:t>
            </a:r>
            <a:r>
              <a:rPr lang="it-IT" sz="3200" b="1" cap="small" dirty="0" smtClean="0">
                <a:solidFill>
                  <a:schemeClr val="accent6"/>
                </a:solidFill>
                <a:effectLst>
                  <a:outerShdw blurRad="38100" dist="38100" dir="2700000" algn="tl">
                    <a:srgbClr val="000000">
                      <a:alpha val="43137"/>
                    </a:srgbClr>
                  </a:outerShdw>
                </a:effectLst>
              </a:rPr>
              <a:t>il multispettrale</a:t>
            </a:r>
            <a:endParaRPr lang="it-IT" sz="3200" b="1" cap="small" dirty="0">
              <a:solidFill>
                <a:schemeClr val="accent6"/>
              </a:solidFill>
              <a:effectLst>
                <a:outerShdw blurRad="38100" dist="38100" dir="2700000" algn="tl">
                  <a:srgbClr val="000000">
                    <a:alpha val="43137"/>
                  </a:srgbClr>
                </a:outerShdw>
              </a:effectLst>
            </a:endParaRPr>
          </a:p>
        </p:txBody>
      </p:sp>
      <p:sp>
        <p:nvSpPr>
          <p:cNvPr id="12" name="Titolo 1"/>
          <p:cNvSpPr txBox="1">
            <a:spLocks/>
          </p:cNvSpPr>
          <p:nvPr/>
        </p:nvSpPr>
        <p:spPr>
          <a:xfrm>
            <a:off x="5408442" y="4351350"/>
            <a:ext cx="3056973" cy="2390763"/>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CLOSE-RANGE</a:t>
            </a:r>
            <a:endPar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25052" t="31856" r="22784" b="26186"/>
          <a:stretch/>
        </p:blipFill>
        <p:spPr>
          <a:xfrm>
            <a:off x="4981378" y="1205463"/>
            <a:ext cx="3911102" cy="3145887"/>
          </a:xfrm>
          <a:prstGeom prst="rect">
            <a:avLst/>
          </a:prstGeom>
          <a:ln>
            <a:solidFill>
              <a:schemeClr val="tx1"/>
            </a:solidFill>
          </a:ln>
          <a:effectLst>
            <a:outerShdw blurRad="50800" dist="38100" dir="2700000" algn="tl" rotWithShape="0">
              <a:prstClr val="black">
                <a:alpha val="40000"/>
              </a:prstClr>
            </a:outerShdw>
          </a:effectLst>
        </p:spPr>
      </p:pic>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8974" t="7594" r="6410" b="11637"/>
          <a:stretch/>
        </p:blipFill>
        <p:spPr>
          <a:xfrm>
            <a:off x="2900248" y="1268760"/>
            <a:ext cx="2081130" cy="1702742"/>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792" y="3777152"/>
            <a:ext cx="2609331" cy="1739554"/>
          </a:xfrm>
          <a:prstGeom prst="rect">
            <a:avLst/>
          </a:prstGeom>
        </p:spPr>
      </p:pic>
      <p:pic>
        <p:nvPicPr>
          <p:cNvPr id="5" name="Immagine 4"/>
          <p:cNvPicPr>
            <a:picLocks noChangeAspect="1"/>
          </p:cNvPicPr>
          <p:nvPr/>
        </p:nvPicPr>
        <p:blipFill rotWithShape="1">
          <a:blip r:embed="rId5" cstate="print">
            <a:extLst>
              <a:ext uri="{28A0092B-C50C-407E-A947-70E740481C1C}">
                <a14:useLocalDpi xmlns:a14="http://schemas.microsoft.com/office/drawing/2010/main" val="0"/>
              </a:ext>
            </a:extLst>
          </a:blip>
          <a:srcRect l="6709" r="7510"/>
          <a:stretch/>
        </p:blipFill>
        <p:spPr>
          <a:xfrm>
            <a:off x="107369" y="1219726"/>
            <a:ext cx="2770423" cy="4297506"/>
          </a:xfrm>
          <a:prstGeom prst="rect">
            <a:avLst/>
          </a:prstGeom>
        </p:spPr>
      </p:pic>
      <p:sp>
        <p:nvSpPr>
          <p:cNvPr id="15" name="Titolo 1"/>
          <p:cNvSpPr txBox="1">
            <a:spLocks/>
          </p:cNvSpPr>
          <p:nvPr/>
        </p:nvSpPr>
        <p:spPr>
          <a:xfrm>
            <a:off x="-69149" y="5548019"/>
            <a:ext cx="3056973" cy="2390763"/>
          </a:xfrm>
          <a:prstGeom prst="rect">
            <a:avLst/>
          </a:prstGeom>
        </p:spPr>
        <p:txBody>
          <a:bodyPr vert="horz" lIns="91440" tIns="45720" rIns="91440" bIns="45720" rtlCol="0">
            <a:normAutofit/>
          </a:bodyPr>
          <a:lstStyle>
            <a:lvl1pPr indent="0">
              <a:spcBef>
                <a:spcPct val="20000"/>
              </a:spcBef>
              <a:buFont typeface="Arial"/>
              <a:buNone/>
              <a:defRPr sz="2200">
                <a:solidFill>
                  <a:schemeClr val="bg1"/>
                </a:solidFill>
                <a:effectLst>
                  <a:outerShdw blurRad="50800" dist="38100" dir="2700000" algn="tl" rotWithShape="0">
                    <a:prstClr val="black">
                      <a:alpha val="40000"/>
                    </a:prstClr>
                  </a:outerShdw>
                </a:effectLst>
                <a:latin typeface="Avenir Book"/>
                <a:cs typeface="Avenir Book"/>
              </a:defRPr>
            </a:lvl1pPr>
            <a:lvl2pPr marL="742950" indent="-285750">
              <a:spcBef>
                <a:spcPct val="20000"/>
              </a:spcBef>
              <a:buFont typeface="Arial"/>
              <a:buChar char="–"/>
              <a:defRPr sz="2800">
                <a:solidFill>
                  <a:schemeClr val="bg1"/>
                </a:solidFill>
                <a:effectLst>
                  <a:outerShdw blurRad="50800" dist="38100" dir="2700000" algn="tl" rotWithShape="0">
                    <a:prstClr val="black">
                      <a:alpha val="40000"/>
                    </a:prstClr>
                  </a:outerShdw>
                </a:effectLst>
                <a:latin typeface="Avenir Book"/>
                <a:cs typeface="Avenir Book"/>
              </a:defRPr>
            </a:lvl2pPr>
            <a:lvl3pPr marL="1143000" indent="-228600">
              <a:spcBef>
                <a:spcPct val="20000"/>
              </a:spcBef>
              <a:buFont typeface="Arial"/>
              <a:buChar char="•"/>
              <a:defRPr sz="2400">
                <a:solidFill>
                  <a:schemeClr val="bg1"/>
                </a:solidFill>
                <a:effectLst>
                  <a:outerShdw blurRad="50800" dist="38100" dir="2700000" algn="tl" rotWithShape="0">
                    <a:prstClr val="black">
                      <a:alpha val="40000"/>
                    </a:prstClr>
                  </a:outerShdw>
                </a:effectLst>
                <a:latin typeface="Avenir Book"/>
                <a:cs typeface="Avenir Book"/>
              </a:defRPr>
            </a:lvl3pPr>
            <a:lvl4pPr marL="16002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4pPr>
            <a:lvl5pPr marL="2057400" indent="-228600">
              <a:spcBef>
                <a:spcPct val="20000"/>
              </a:spcBef>
              <a:buFont typeface="Arial"/>
              <a:buChar char="»"/>
              <a:defRPr sz="2000">
                <a:solidFill>
                  <a:schemeClr val="bg1"/>
                </a:solidFill>
                <a:effectLst>
                  <a:outerShdw blurRad="50800" dist="38100" dir="2700000" algn="tl" rotWithShape="0">
                    <a:prstClr val="black">
                      <a:alpha val="40000"/>
                    </a:prstClr>
                  </a:outerShdw>
                </a:effectLst>
                <a:latin typeface="Avenir Book"/>
                <a:cs typeface="Avenir Boo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SATELLITE</a:t>
            </a:r>
            <a:endPar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7335194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8F9E66-DB29-46D5-A405-F10D0D3268B0}" type="slidenum">
              <a:rPr lang="it-IT" altLang="it-IT"/>
              <a:pPr eaLnBrk="1" hangingPunct="1"/>
              <a:t>3</a:t>
            </a:fld>
            <a:endParaRPr lang="it-IT" altLang="it-IT"/>
          </a:p>
        </p:txBody>
      </p:sp>
      <p:sp>
        <p:nvSpPr>
          <p:cNvPr id="547842" name="Rectangle 2"/>
          <p:cNvSpPr>
            <a:spLocks noGrp="1" noChangeArrowheads="1"/>
          </p:cNvSpPr>
          <p:nvPr>
            <p:ph type="title"/>
          </p:nvPr>
        </p:nvSpPr>
        <p:spPr/>
        <p:txBody>
          <a:bodyPr/>
          <a:lstStyle/>
          <a:p>
            <a:pPr eaLnBrk="1" hangingPunct="1">
              <a:defRPr/>
            </a:pPr>
            <a:r>
              <a:rPr lang="it-IT" smtClean="0"/>
              <a:t>STRUTTURA DI UN’IMMAGINE DIGITALE</a:t>
            </a:r>
          </a:p>
        </p:txBody>
      </p:sp>
      <p:sp>
        <p:nvSpPr>
          <p:cNvPr id="547843" name="Rectangle 3"/>
          <p:cNvSpPr>
            <a:spLocks noGrp="1" noChangeArrowheads="1"/>
          </p:cNvSpPr>
          <p:nvPr>
            <p:ph type="body" idx="1"/>
          </p:nvPr>
        </p:nvSpPr>
        <p:spPr>
          <a:xfrm>
            <a:off x="107950" y="690563"/>
            <a:ext cx="8928100" cy="1514475"/>
          </a:xfrm>
        </p:spPr>
        <p:txBody>
          <a:bodyPr/>
          <a:lstStyle/>
          <a:p>
            <a:pPr marL="0" indent="0" eaLnBrk="1" hangingPunct="1">
              <a:buFont typeface="Wingdings" panose="05000000000000000000" pitchFamily="2" charset="2"/>
              <a:buNone/>
              <a:defRPr/>
            </a:pPr>
            <a:r>
              <a:rPr lang="it-IT" sz="2000" smtClean="0"/>
              <a:t>L’immagine digitale è costituita da una serie di celle (pixel) che possono essere immaginate come elementi di forma approssimativamente quadrata. Ad ogni pixel è associato un valore numerico che rappresenta l’informazione di colore.</a:t>
            </a:r>
          </a:p>
          <a:p>
            <a:pPr marL="0" indent="0" eaLnBrk="1" hangingPunct="1">
              <a:buFont typeface="Wingdings" panose="05000000000000000000" pitchFamily="2" charset="2"/>
              <a:buNone/>
              <a:defRPr/>
            </a:pPr>
            <a:r>
              <a:rPr lang="it-IT" sz="2000" smtClean="0"/>
              <a:t>L’immagine digitale può quindi essere pensata come una matrice in cui a ciascun valore corrisponde un determinato colore associato ad un pixel.</a:t>
            </a:r>
          </a:p>
        </p:txBody>
      </p:sp>
      <p:pic>
        <p:nvPicPr>
          <p:cNvPr id="6149" name="Picture 5" descr="Grigli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888" y="2717800"/>
            <a:ext cx="5491162" cy="35909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7846" name="Rectangle 6"/>
          <p:cNvSpPr>
            <a:spLocks noChangeArrowheads="1"/>
          </p:cNvSpPr>
          <p:nvPr/>
        </p:nvSpPr>
        <p:spPr bwMode="auto">
          <a:xfrm>
            <a:off x="107950" y="2852738"/>
            <a:ext cx="3311525"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sz="2000" dirty="0">
                <a:effectLst>
                  <a:outerShdw blurRad="38100" dist="38100" dir="2700000" algn="tl">
                    <a:srgbClr val="000000"/>
                  </a:outerShdw>
                </a:effectLst>
                <a:latin typeface="Arial" charset="0"/>
              </a:rPr>
              <a:t>La risoluzione indica le dimensioni della matrice, quindi quanti pixel in riga e in colonna formano la mia immagine.</a:t>
            </a:r>
          </a:p>
          <a:p>
            <a:pPr algn="l">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96612288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0C07E3-1575-4FBB-A613-774E145052C5}" type="slidenum">
              <a:rPr lang="it-IT" altLang="it-IT"/>
              <a:pPr eaLnBrk="1" hangingPunct="1"/>
              <a:t>4</a:t>
            </a:fld>
            <a:endParaRPr lang="it-IT" altLang="it-IT"/>
          </a:p>
        </p:txBody>
      </p:sp>
      <p:sp>
        <p:nvSpPr>
          <p:cNvPr id="548866" name="Rectangle 2"/>
          <p:cNvSpPr>
            <a:spLocks noGrp="1" noChangeArrowheads="1"/>
          </p:cNvSpPr>
          <p:nvPr>
            <p:ph type="title"/>
          </p:nvPr>
        </p:nvSpPr>
        <p:spPr/>
        <p:txBody>
          <a:bodyPr/>
          <a:lstStyle/>
          <a:p>
            <a:pPr eaLnBrk="1" hangingPunct="1">
              <a:defRPr/>
            </a:pPr>
            <a:r>
              <a:rPr lang="it-IT" smtClean="0"/>
              <a:t>SISTEMA DI RIFERIMENTO IMMAGINE</a:t>
            </a:r>
          </a:p>
        </p:txBody>
      </p:sp>
      <p:sp>
        <p:nvSpPr>
          <p:cNvPr id="548867" name="Rectangle 3"/>
          <p:cNvSpPr>
            <a:spLocks noGrp="1" noChangeArrowheads="1"/>
          </p:cNvSpPr>
          <p:nvPr>
            <p:ph type="body" idx="1"/>
          </p:nvPr>
        </p:nvSpPr>
        <p:spPr>
          <a:xfrm>
            <a:off x="107950" y="690563"/>
            <a:ext cx="8928100" cy="2017712"/>
          </a:xfrm>
        </p:spPr>
        <p:txBody>
          <a:bodyPr/>
          <a:lstStyle/>
          <a:p>
            <a:pPr marL="0" indent="0" eaLnBrk="1" hangingPunct="1">
              <a:buFont typeface="Wingdings" panose="05000000000000000000" pitchFamily="2" charset="2"/>
              <a:buNone/>
              <a:defRPr/>
            </a:pPr>
            <a:r>
              <a:rPr lang="it-IT" sz="2000" smtClean="0"/>
              <a:t>La struttura dei pixel, di per se, permette da sola di definire un sistema di riferimento fisso, solidale al sensore fotosensibile. In particolare la posizione all’interno della matrice (riga e colonna) è un modo semplice per determinare le coordinate del punto:</a:t>
            </a:r>
          </a:p>
          <a:p>
            <a:pPr marL="0" indent="0" eaLnBrk="1" hangingPunct="1">
              <a:buFont typeface="Wingdings" panose="05000000000000000000" pitchFamily="2" charset="2"/>
              <a:buNone/>
              <a:defRPr/>
            </a:pPr>
            <a:r>
              <a:rPr lang="it-IT" sz="2000" smtClean="0"/>
              <a:t>Si definisce un sistema di riferimento pixel con origine nell’angolo in alto a sinistra, asse x lungo le righe e asse y lungo le colonne (verso il basso).</a:t>
            </a:r>
          </a:p>
        </p:txBody>
      </p:sp>
      <p:pic>
        <p:nvPicPr>
          <p:cNvPr id="7173" name="Picture 4" descr="Grigli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888" y="2717800"/>
            <a:ext cx="5491162" cy="35909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8869" name="Rectangle 5"/>
          <p:cNvSpPr>
            <a:spLocks noChangeArrowheads="1"/>
          </p:cNvSpPr>
          <p:nvPr/>
        </p:nvSpPr>
        <p:spPr bwMode="auto">
          <a:xfrm>
            <a:off x="107950" y="2852738"/>
            <a:ext cx="3311525"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sz="2000">
                <a:effectLst>
                  <a:outerShdw blurRad="38100" dist="38100" dir="2700000" algn="tl">
                    <a:srgbClr val="000000"/>
                  </a:outerShdw>
                </a:effectLst>
                <a:latin typeface="Arial" charset="0"/>
              </a:rPr>
              <a:t>Ogni pixel contiene informazioni radiometriche. La sua dimensione è pari alla dimensione della cella, cioè larghezza e altezza del pixel dipendono dalla dimensione fisica del sensore e dal numero di pixel in riga e in colonna.</a:t>
            </a:r>
          </a:p>
        </p:txBody>
      </p:sp>
    </p:spTree>
    <p:extLst>
      <p:ext uri="{BB962C8B-B14F-4D97-AF65-F5344CB8AC3E}">
        <p14:creationId xmlns:p14="http://schemas.microsoft.com/office/powerpoint/2010/main" val="371135529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B5D6F0-80E5-4356-BE0D-6EAD989E0B15}" type="slidenum">
              <a:rPr lang="it-IT" altLang="it-IT"/>
              <a:pPr eaLnBrk="1" hangingPunct="1"/>
              <a:t>5</a:t>
            </a:fld>
            <a:endParaRPr lang="it-IT" altLang="it-IT"/>
          </a:p>
        </p:txBody>
      </p:sp>
      <p:sp>
        <p:nvSpPr>
          <p:cNvPr id="549890" name="Rectangle 2"/>
          <p:cNvSpPr>
            <a:spLocks noGrp="1" noChangeArrowheads="1"/>
          </p:cNvSpPr>
          <p:nvPr>
            <p:ph type="title"/>
          </p:nvPr>
        </p:nvSpPr>
        <p:spPr/>
        <p:txBody>
          <a:bodyPr/>
          <a:lstStyle/>
          <a:p>
            <a:pPr eaLnBrk="1" hangingPunct="1">
              <a:defRPr/>
            </a:pPr>
            <a:r>
              <a:rPr lang="it-IT" smtClean="0"/>
              <a:t>SISTEMA DI RIFERIMENTO IMMAGINE</a:t>
            </a:r>
          </a:p>
        </p:txBody>
      </p:sp>
      <p:sp>
        <p:nvSpPr>
          <p:cNvPr id="549891" name="Rectangle 3"/>
          <p:cNvSpPr>
            <a:spLocks noGrp="1" noChangeArrowheads="1"/>
          </p:cNvSpPr>
          <p:nvPr>
            <p:ph type="body" sz="half" idx="1"/>
          </p:nvPr>
        </p:nvSpPr>
        <p:spPr/>
        <p:txBody>
          <a:bodyPr/>
          <a:lstStyle/>
          <a:p>
            <a:pPr marL="0" indent="0" eaLnBrk="1" hangingPunct="1">
              <a:buFont typeface="Wingdings" panose="05000000000000000000" pitchFamily="2" charset="2"/>
              <a:buNone/>
              <a:defRPr/>
            </a:pPr>
            <a:r>
              <a:rPr lang="it-IT" sz="1800" dirty="0" smtClean="0"/>
              <a:t>Dette </a:t>
            </a:r>
            <a:r>
              <a:rPr lang="it-IT" sz="1800" dirty="0" err="1" smtClean="0">
                <a:latin typeface="Symbol" pitchFamily="18" charset="2"/>
              </a:rPr>
              <a:t>D</a:t>
            </a:r>
            <a:r>
              <a:rPr lang="it-IT" sz="1800" dirty="0" err="1" smtClean="0"/>
              <a:t>x</a:t>
            </a:r>
            <a:r>
              <a:rPr lang="it-IT" sz="1800" dirty="0" smtClean="0"/>
              <a:t> e </a:t>
            </a:r>
            <a:r>
              <a:rPr lang="it-IT" sz="1800" dirty="0" smtClean="0">
                <a:latin typeface="Symbol" pitchFamily="18" charset="2"/>
              </a:rPr>
              <a:t>D</a:t>
            </a:r>
            <a:r>
              <a:rPr lang="it-IT" sz="1800" dirty="0" smtClean="0"/>
              <a:t>y le dimensioni medie del pixel rispettivamente lungo x e lungo y, dato un pixel che occupa la posizione (cella) </a:t>
            </a:r>
            <a:r>
              <a:rPr lang="it-IT" sz="1800" dirty="0" err="1" smtClean="0"/>
              <a:t>i,j</a:t>
            </a:r>
            <a:r>
              <a:rPr lang="it-IT" sz="1800" dirty="0" smtClean="0"/>
              <a:t> abbiamo che le sue coordinate nel sistema di riferimento pixel risulta:</a:t>
            </a:r>
          </a:p>
        </p:txBody>
      </p:sp>
      <p:sp>
        <p:nvSpPr>
          <p:cNvPr id="549893" name="Rectangle 5"/>
          <p:cNvSpPr>
            <a:spLocks noChangeArrowheads="1"/>
          </p:cNvSpPr>
          <p:nvPr/>
        </p:nvSpPr>
        <p:spPr bwMode="auto">
          <a:xfrm>
            <a:off x="107950" y="3213100"/>
            <a:ext cx="4248150"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sz="2000">
                <a:effectLst>
                  <a:outerShdw blurRad="38100" dist="38100" dir="2700000" algn="tl">
                    <a:srgbClr val="000000"/>
                  </a:outerShdw>
                </a:effectLst>
                <a:latin typeface="Arial" charset="0"/>
              </a:rPr>
              <a:t>Le trasformazioni verso un sistema canonico con origine nel centro del formato risultano:</a:t>
            </a:r>
          </a:p>
        </p:txBody>
      </p:sp>
      <p:pic>
        <p:nvPicPr>
          <p:cNvPr id="8199" name="Picture 8" descr="Grigli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692150"/>
            <a:ext cx="474186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9903" name="Rectangle 15"/>
          <p:cNvSpPr>
            <a:spLocks noChangeArrowheads="1"/>
          </p:cNvSpPr>
          <p:nvPr/>
        </p:nvSpPr>
        <p:spPr bwMode="auto">
          <a:xfrm>
            <a:off x="4644364" y="4221088"/>
            <a:ext cx="4248150" cy="1514475"/>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sz="2000" dirty="0">
                <a:effectLst>
                  <a:outerShdw blurRad="38100" dist="38100" dir="2700000" algn="tl">
                    <a:srgbClr val="000000"/>
                  </a:outerShdw>
                </a:effectLst>
                <a:latin typeface="Arial" charset="0"/>
              </a:rPr>
              <a:t>Dove n</a:t>
            </a:r>
            <a:r>
              <a:rPr lang="it-IT" sz="2000" baseline="-25000" dirty="0">
                <a:effectLst>
                  <a:outerShdw blurRad="38100" dist="38100" dir="2700000" algn="tl">
                    <a:srgbClr val="000000"/>
                  </a:outerShdw>
                </a:effectLst>
                <a:latin typeface="Arial" charset="0"/>
              </a:rPr>
              <a:t>i</a:t>
            </a:r>
            <a:r>
              <a:rPr lang="it-IT" sz="2000" dirty="0">
                <a:effectLst>
                  <a:outerShdw blurRad="38100" dist="38100" dir="2700000" algn="tl">
                    <a:srgbClr val="000000"/>
                  </a:outerShdw>
                </a:effectLst>
                <a:latin typeface="Arial" charset="0"/>
              </a:rPr>
              <a:t> ed </a:t>
            </a:r>
            <a:r>
              <a:rPr lang="it-IT" sz="2000" dirty="0" err="1">
                <a:effectLst>
                  <a:outerShdw blurRad="38100" dist="38100" dir="2700000" algn="tl">
                    <a:srgbClr val="000000"/>
                  </a:outerShdw>
                </a:effectLst>
                <a:latin typeface="Arial" charset="0"/>
              </a:rPr>
              <a:t>n</a:t>
            </a:r>
            <a:r>
              <a:rPr lang="it-IT" sz="2000" baseline="-25000" dirty="0" err="1">
                <a:effectLst>
                  <a:outerShdw blurRad="38100" dist="38100" dir="2700000" algn="tl">
                    <a:srgbClr val="000000"/>
                  </a:outerShdw>
                </a:effectLst>
                <a:latin typeface="Arial" charset="0"/>
              </a:rPr>
              <a:t>j</a:t>
            </a:r>
            <a:r>
              <a:rPr lang="it-IT" sz="2000" dirty="0">
                <a:effectLst>
                  <a:outerShdw blurRad="38100" dist="38100" dir="2700000" algn="tl">
                    <a:srgbClr val="000000"/>
                  </a:outerShdw>
                </a:effectLst>
                <a:latin typeface="Arial" charset="0"/>
              </a:rPr>
              <a:t> rappresentano il numero di pixel rispettivamente in riga e in colonna.</a:t>
            </a:r>
          </a:p>
        </p:txBody>
      </p:sp>
      <p:sp>
        <p:nvSpPr>
          <p:cNvPr id="549904" name="Rectangle 16"/>
          <p:cNvSpPr>
            <a:spLocks noChangeArrowheads="1"/>
          </p:cNvSpPr>
          <p:nvPr/>
        </p:nvSpPr>
        <p:spPr bwMode="auto">
          <a:xfrm>
            <a:off x="179388" y="5589588"/>
            <a:ext cx="8785225" cy="792162"/>
          </a:xfrm>
          <a:prstGeom prst="rect">
            <a:avLst/>
          </a:prstGeom>
          <a:noFill/>
          <a:ln w="9525">
            <a:noFill/>
            <a:miter lim="800000"/>
            <a:headEnd/>
            <a:tailEnd/>
          </a:ln>
          <a:effectLst/>
        </p:spPr>
        <p:txBody>
          <a:bodyPr lIns="90000" tIns="46800" rIns="90000" bIns="46800"/>
          <a:lstStyle/>
          <a:p>
            <a:pPr algn="l">
              <a:spcBef>
                <a:spcPct val="20000"/>
              </a:spcBef>
              <a:buFont typeface="Wingdings" pitchFamily="2" charset="2"/>
              <a:buNone/>
              <a:defRPr/>
            </a:pPr>
            <a:r>
              <a:rPr lang="it-IT" sz="2000">
                <a:effectLst>
                  <a:outerShdw blurRad="38100" dist="38100" dir="2700000" algn="tl">
                    <a:srgbClr val="000000"/>
                  </a:outerShdw>
                </a:effectLst>
                <a:latin typeface="Arial" charset="0"/>
              </a:rPr>
              <a:t>N.B.: </a:t>
            </a:r>
            <a:r>
              <a:rPr lang="it-IT" u="sng">
                <a:effectLst>
                  <a:outerShdw blurRad="38100" dist="38100" dir="2700000" algn="tl">
                    <a:srgbClr val="000000"/>
                  </a:outerShdw>
                </a:effectLst>
                <a:latin typeface="Arial" charset="0"/>
              </a:rPr>
              <a:t>Alcuni software fotogrammetrici considerano l’origine del sistema pixel nel centro del primo pixel in alto a sinistra.</a:t>
            </a:r>
          </a:p>
        </p:txBody>
      </p:sp>
      <mc:AlternateContent xmlns:mc="http://schemas.openxmlformats.org/markup-compatibility/2006">
        <mc:Choice xmlns:a14="http://schemas.microsoft.com/office/drawing/2010/main" Requires="a14">
          <p:sp>
            <p:nvSpPr>
              <p:cNvPr id="3" name="Rettangolo 2"/>
              <p:cNvSpPr/>
              <p:nvPr/>
            </p:nvSpPr>
            <p:spPr>
              <a:xfrm>
                <a:off x="1187624" y="2304926"/>
                <a:ext cx="2344296" cy="82913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sz="2400">
                              <a:latin typeface="Cambria Math" panose="02040503050406030204" pitchFamily="18" charset="0"/>
                            </a:rPr>
                          </m:ctrlPr>
                        </m:mPr>
                        <m:mr>
                          <m:e>
                            <m:r>
                              <a:rPr lang="it-IT" sz="2400" i="1">
                                <a:latin typeface="Cambria Math" panose="02040503050406030204" pitchFamily="18" charset="0"/>
                              </a:rPr>
                              <m:t>𝑥</m:t>
                            </m:r>
                            <m:r>
                              <a:rPr lang="it-IT" sz="2400" i="0">
                                <a:latin typeface="Cambria Math" panose="02040503050406030204" pitchFamily="18" charset="0"/>
                              </a:rPr>
                              <m:t>=</m:t>
                            </m:r>
                            <m:r>
                              <a:rPr lang="it-IT" sz="2400" i="1">
                                <a:latin typeface="Cambria Math" panose="02040503050406030204" pitchFamily="18" charset="0"/>
                              </a:rPr>
                              <m:t>𝛥</m:t>
                            </m:r>
                            <m:r>
                              <a:rPr lang="it-IT" sz="2400" i="1">
                                <a:latin typeface="Cambria Math" panose="02040503050406030204" pitchFamily="18" charset="0"/>
                              </a:rPr>
                              <m:t>𝑥</m:t>
                            </m:r>
                            <m:d>
                              <m:dPr>
                                <m:ctrlPr>
                                  <a:rPr lang="it-IT" sz="2400" i="1">
                                    <a:latin typeface="Cambria Math" panose="02040503050406030204" pitchFamily="18" charset="0"/>
                                  </a:rPr>
                                </m:ctrlPr>
                              </m:dPr>
                              <m:e>
                                <m:r>
                                  <a:rPr lang="it-IT" sz="2400" i="1">
                                    <a:latin typeface="Cambria Math" panose="02040503050406030204" pitchFamily="18" charset="0"/>
                                  </a:rPr>
                                  <m:t>𝑗</m:t>
                                </m:r>
                                <m:r>
                                  <a:rPr lang="it-IT" sz="2400" i="0">
                                    <a:latin typeface="Cambria Math" panose="02040503050406030204" pitchFamily="18" charset="0"/>
                                  </a:rPr>
                                  <m:t>+0.5</m:t>
                                </m:r>
                              </m:e>
                            </m:d>
                          </m:e>
                        </m:mr>
                        <m:mr>
                          <m:e>
                            <m:r>
                              <a:rPr lang="it-IT" sz="2400" i="1">
                                <a:latin typeface="Cambria Math" panose="02040503050406030204" pitchFamily="18" charset="0"/>
                              </a:rPr>
                              <m:t>𝑦</m:t>
                            </m:r>
                            <m:r>
                              <a:rPr lang="it-IT" sz="2400" i="0">
                                <a:latin typeface="Cambria Math" panose="02040503050406030204" pitchFamily="18" charset="0"/>
                              </a:rPr>
                              <m:t>=</m:t>
                            </m:r>
                            <m:r>
                              <a:rPr lang="it-IT" sz="2400" i="1">
                                <a:latin typeface="Cambria Math" panose="02040503050406030204" pitchFamily="18" charset="0"/>
                              </a:rPr>
                              <m:t>𝛥</m:t>
                            </m:r>
                            <m:r>
                              <a:rPr lang="it-IT" sz="2400" i="1">
                                <a:latin typeface="Cambria Math" panose="02040503050406030204" pitchFamily="18" charset="0"/>
                              </a:rPr>
                              <m:t>𝑦</m:t>
                            </m:r>
                            <m:d>
                              <m:dPr>
                                <m:ctrlPr>
                                  <a:rPr lang="it-IT" sz="2400" i="1">
                                    <a:latin typeface="Cambria Math" panose="02040503050406030204" pitchFamily="18" charset="0"/>
                                  </a:rPr>
                                </m:ctrlPr>
                              </m:dPr>
                              <m:e>
                                <m:r>
                                  <a:rPr lang="it-IT" sz="2400" i="1">
                                    <a:latin typeface="Cambria Math" panose="02040503050406030204" pitchFamily="18" charset="0"/>
                                  </a:rPr>
                                  <m:t>𝑖</m:t>
                                </m:r>
                                <m:r>
                                  <a:rPr lang="it-IT" sz="2400" i="0">
                                    <a:latin typeface="Cambria Math" panose="02040503050406030204" pitchFamily="18" charset="0"/>
                                  </a:rPr>
                                  <m:t>+0.5</m:t>
                                </m:r>
                              </m:e>
                            </m:d>
                          </m:e>
                        </m:mr>
                      </m:m>
                    </m:oMath>
                  </m:oMathPara>
                </a14:m>
                <a:endParaRPr lang="it-IT" sz="2400" dirty="0"/>
              </a:p>
            </p:txBody>
          </p:sp>
        </mc:Choice>
        <mc:Fallback>
          <p:sp>
            <p:nvSpPr>
              <p:cNvPr id="3" name="Rettangolo 2"/>
              <p:cNvSpPr>
                <a:spLocks noRot="1" noChangeAspect="1" noMove="1" noResize="1" noEditPoints="1" noAdjustHandles="1" noChangeArrowheads="1" noChangeShapeType="1" noTextEdit="1"/>
              </p:cNvSpPr>
              <p:nvPr/>
            </p:nvSpPr>
            <p:spPr>
              <a:xfrm>
                <a:off x="1187624" y="2304926"/>
                <a:ext cx="2344296" cy="829138"/>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Rettangolo 3"/>
              <p:cNvSpPr/>
              <p:nvPr/>
            </p:nvSpPr>
            <p:spPr>
              <a:xfrm>
                <a:off x="179512" y="4317284"/>
                <a:ext cx="4402487" cy="9119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sz="2400">
                              <a:latin typeface="Cambria Math" panose="02040503050406030204" pitchFamily="18" charset="0"/>
                            </a:rPr>
                          </m:ctrlPr>
                        </m:mPr>
                        <m:mr>
                          <m:e>
                            <m:r>
                              <a:rPr lang="it-IT" sz="2400" i="1">
                                <a:latin typeface="Cambria Math" panose="02040503050406030204" pitchFamily="18" charset="0"/>
                              </a:rPr>
                              <m:t>𝜉</m:t>
                            </m:r>
                            <m:r>
                              <a:rPr lang="it-IT" sz="2400" i="0">
                                <a:latin typeface="Cambria Math" panose="02040503050406030204" pitchFamily="18" charset="0"/>
                              </a:rPr>
                              <m:t>=</m:t>
                            </m:r>
                            <m:d>
                              <m:dPr>
                                <m:ctrlPr>
                                  <a:rPr lang="it-IT" sz="2400" i="1">
                                    <a:latin typeface="Cambria Math" panose="02040503050406030204" pitchFamily="18" charset="0"/>
                                  </a:rPr>
                                </m:ctrlPr>
                              </m:dPr>
                              <m:e>
                                <m:r>
                                  <a:rPr lang="it-IT" sz="2400" i="1">
                                    <a:latin typeface="Cambria Math" panose="02040503050406030204" pitchFamily="18" charset="0"/>
                                  </a:rPr>
                                  <m:t>𝑗</m:t>
                                </m:r>
                                <m:r>
                                  <a:rPr lang="it-IT" sz="2400" i="0">
                                    <a:latin typeface="Cambria Math" panose="02040503050406030204" pitchFamily="18" charset="0"/>
                                  </a:rPr>
                                  <m:t>+0.5</m:t>
                                </m:r>
                              </m:e>
                            </m:d>
                            <m:r>
                              <a:rPr lang="it-IT" sz="2400" i="1">
                                <a:latin typeface="Cambria Math" panose="02040503050406030204" pitchFamily="18" charset="0"/>
                              </a:rPr>
                              <m:t>𝛥</m:t>
                            </m:r>
                            <m:r>
                              <a:rPr lang="it-IT" sz="2400" i="1">
                                <a:latin typeface="Cambria Math" panose="02040503050406030204" pitchFamily="18" charset="0"/>
                              </a:rPr>
                              <m:t>𝑥</m:t>
                            </m:r>
                            <m:r>
                              <a:rPr lang="it-IT" sz="2400" i="0">
                                <a:latin typeface="Cambria Math" panose="02040503050406030204" pitchFamily="18" charset="0"/>
                              </a:rPr>
                              <m:t>−0.5</m:t>
                            </m:r>
                            <m:d>
                              <m:dPr>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r>
                                      <a:rPr lang="it-IT" sz="2400" i="1">
                                        <a:latin typeface="Cambria Math" panose="02040503050406030204" pitchFamily="18" charset="0"/>
                                      </a:rPr>
                                      <m:t>𝑛</m:t>
                                    </m:r>
                                  </m:e>
                                  <m:sub>
                                    <m:r>
                                      <a:rPr lang="it-IT" sz="2400" i="1">
                                        <a:latin typeface="Cambria Math" panose="02040503050406030204" pitchFamily="18" charset="0"/>
                                      </a:rPr>
                                      <m:t>𝑗</m:t>
                                    </m:r>
                                  </m:sub>
                                </m:sSub>
                                <m:r>
                                  <a:rPr lang="it-IT" sz="2400" i="0">
                                    <a:latin typeface="Cambria Math" panose="02040503050406030204" pitchFamily="18" charset="0"/>
                                  </a:rPr>
                                  <m:t>+1</m:t>
                                </m:r>
                              </m:e>
                            </m:d>
                          </m:e>
                        </m:mr>
                        <m:mr>
                          <m:e>
                            <m:r>
                              <a:rPr lang="it-IT" sz="2400" i="1">
                                <a:latin typeface="Cambria Math" panose="02040503050406030204" pitchFamily="18" charset="0"/>
                              </a:rPr>
                              <m:t>𝜂</m:t>
                            </m:r>
                            <m:r>
                              <a:rPr lang="it-IT" sz="2400" i="0">
                                <a:latin typeface="Cambria Math" panose="02040503050406030204" pitchFamily="18" charset="0"/>
                              </a:rPr>
                              <m:t>=−</m:t>
                            </m:r>
                            <m:d>
                              <m:dPr>
                                <m:ctrlPr>
                                  <a:rPr lang="it-IT" sz="2400" i="1">
                                    <a:latin typeface="Cambria Math" panose="02040503050406030204" pitchFamily="18" charset="0"/>
                                  </a:rPr>
                                </m:ctrlPr>
                              </m:dPr>
                              <m:e>
                                <m:r>
                                  <a:rPr lang="it-IT" sz="2400" i="1">
                                    <a:latin typeface="Cambria Math" panose="02040503050406030204" pitchFamily="18" charset="0"/>
                                  </a:rPr>
                                  <m:t>𝑖</m:t>
                                </m:r>
                                <m:r>
                                  <a:rPr lang="it-IT" sz="2400" i="0">
                                    <a:latin typeface="Cambria Math" panose="02040503050406030204" pitchFamily="18" charset="0"/>
                                  </a:rPr>
                                  <m:t>+0.5</m:t>
                                </m:r>
                              </m:e>
                            </m:d>
                            <m:r>
                              <a:rPr lang="it-IT" sz="2400" i="1">
                                <a:latin typeface="Cambria Math" panose="02040503050406030204" pitchFamily="18" charset="0"/>
                              </a:rPr>
                              <m:t>𝛥</m:t>
                            </m:r>
                            <m:r>
                              <a:rPr lang="it-IT" sz="2400" i="1">
                                <a:latin typeface="Cambria Math" panose="02040503050406030204" pitchFamily="18" charset="0"/>
                              </a:rPr>
                              <m:t>𝑦</m:t>
                            </m:r>
                            <m:r>
                              <a:rPr lang="it-IT" sz="2400" i="0">
                                <a:latin typeface="Cambria Math" panose="02040503050406030204" pitchFamily="18" charset="0"/>
                              </a:rPr>
                              <m:t>+0.5</m:t>
                            </m:r>
                            <m:d>
                              <m:dPr>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r>
                                      <a:rPr lang="it-IT" sz="2400" i="1">
                                        <a:latin typeface="Cambria Math" panose="02040503050406030204" pitchFamily="18" charset="0"/>
                                      </a:rPr>
                                      <m:t>𝑛</m:t>
                                    </m:r>
                                  </m:e>
                                  <m:sub>
                                    <m:r>
                                      <a:rPr lang="it-IT" sz="2400" i="1">
                                        <a:latin typeface="Cambria Math" panose="02040503050406030204" pitchFamily="18" charset="0"/>
                                      </a:rPr>
                                      <m:t>𝑖</m:t>
                                    </m:r>
                                  </m:sub>
                                </m:sSub>
                                <m:r>
                                  <a:rPr lang="it-IT" sz="2400" i="0">
                                    <a:latin typeface="Cambria Math" panose="02040503050406030204" pitchFamily="18" charset="0"/>
                                  </a:rPr>
                                  <m:t>+1</m:t>
                                </m:r>
                              </m:e>
                            </m:d>
                          </m:e>
                        </m:mr>
                      </m:m>
                    </m:oMath>
                  </m:oMathPara>
                </a14:m>
                <a:endParaRPr lang="it-IT" sz="2400" dirty="0"/>
              </a:p>
            </p:txBody>
          </p:sp>
        </mc:Choice>
        <mc:Fallback>
          <p:sp>
            <p:nvSpPr>
              <p:cNvPr id="4" name="Rettangolo 3"/>
              <p:cNvSpPr>
                <a:spLocks noRot="1" noChangeAspect="1" noMove="1" noResize="1" noEditPoints="1" noAdjustHandles="1" noChangeArrowheads="1" noChangeShapeType="1" noTextEdit="1"/>
              </p:cNvSpPr>
              <p:nvPr/>
            </p:nvSpPr>
            <p:spPr>
              <a:xfrm>
                <a:off x="179512" y="4317284"/>
                <a:ext cx="4402487" cy="911916"/>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75935011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0D972C-8000-4DD8-B6EC-A1A4C28B7E9D}" type="slidenum">
              <a:rPr lang="it-IT" altLang="it-IT"/>
              <a:pPr eaLnBrk="1" hangingPunct="1"/>
              <a:t>6</a:t>
            </a:fld>
            <a:endParaRPr lang="it-IT" altLang="it-IT"/>
          </a:p>
        </p:txBody>
      </p:sp>
      <p:sp>
        <p:nvSpPr>
          <p:cNvPr id="553986" name="Rectangle 2"/>
          <p:cNvSpPr>
            <a:spLocks noGrp="1" noChangeArrowheads="1"/>
          </p:cNvSpPr>
          <p:nvPr>
            <p:ph type="title"/>
          </p:nvPr>
        </p:nvSpPr>
        <p:spPr/>
        <p:txBody>
          <a:bodyPr/>
          <a:lstStyle/>
          <a:p>
            <a:pPr eaLnBrk="1" hangingPunct="1">
              <a:defRPr/>
            </a:pPr>
            <a:r>
              <a:rPr lang="it-IT" smtClean="0"/>
              <a:t>PROFONDITA’ DI COLORE</a:t>
            </a:r>
          </a:p>
        </p:txBody>
      </p:sp>
      <p:sp>
        <p:nvSpPr>
          <p:cNvPr id="553987" name="Rectangle 3"/>
          <p:cNvSpPr>
            <a:spLocks noGrp="1" noChangeArrowheads="1"/>
          </p:cNvSpPr>
          <p:nvPr>
            <p:ph type="body" sz="half" idx="1"/>
          </p:nvPr>
        </p:nvSpPr>
        <p:spPr>
          <a:xfrm>
            <a:off x="107950" y="690563"/>
            <a:ext cx="8785225" cy="3170237"/>
          </a:xfrm>
        </p:spPr>
        <p:txBody>
          <a:bodyPr/>
          <a:lstStyle/>
          <a:p>
            <a:pPr marL="0" indent="0" eaLnBrk="1" hangingPunct="1">
              <a:buFont typeface="Wingdings" panose="05000000000000000000" pitchFamily="2" charset="2"/>
              <a:buNone/>
              <a:defRPr/>
            </a:pPr>
            <a:r>
              <a:rPr lang="it-IT" sz="1800" dirty="0" smtClean="0"/>
              <a:t>Ad ogni pixel è associato un valore che rappresenta il colore del pixel stesso. Si possono utilizzare due tipi di associazione:</a:t>
            </a:r>
          </a:p>
          <a:p>
            <a:pPr marL="0" indent="0" eaLnBrk="1" hangingPunct="1">
              <a:buFont typeface="Wingdings" panose="05000000000000000000" pitchFamily="2" charset="2"/>
              <a:buNone/>
              <a:defRPr/>
            </a:pPr>
            <a:r>
              <a:rPr lang="it-IT" sz="1800" dirty="0" smtClean="0">
                <a:solidFill>
                  <a:schemeClr val="folHlink"/>
                </a:solidFill>
              </a:rPr>
              <a:t>IMMAGINE BITMAP</a:t>
            </a:r>
            <a:r>
              <a:rPr lang="it-IT" sz="1800" dirty="0" smtClean="0"/>
              <a:t>:</a:t>
            </a:r>
          </a:p>
          <a:p>
            <a:pPr marL="0" indent="0" eaLnBrk="1" hangingPunct="1">
              <a:buFont typeface="Wingdings" panose="05000000000000000000" pitchFamily="2" charset="2"/>
              <a:buNone/>
              <a:defRPr/>
            </a:pPr>
            <a:r>
              <a:rPr lang="it-IT" sz="1800" dirty="0" smtClean="0"/>
              <a:t>Il valore del pixel rappresenta la sua luminosità: un valore basso (prossimo a zero) corrisponde al nero; un valore alto corrisponde al bianco.</a:t>
            </a:r>
          </a:p>
          <a:p>
            <a:pPr marL="0" indent="0" eaLnBrk="1" hangingPunct="1">
              <a:buFont typeface="Wingdings" panose="05000000000000000000" pitchFamily="2" charset="2"/>
              <a:buNone/>
              <a:defRPr/>
            </a:pPr>
            <a:r>
              <a:rPr lang="it-IT" sz="1800" dirty="0" smtClean="0">
                <a:solidFill>
                  <a:schemeClr val="folHlink"/>
                </a:solidFill>
              </a:rPr>
              <a:t>IMMAGINE INDICIZZATA</a:t>
            </a:r>
            <a:r>
              <a:rPr lang="it-IT" sz="1800" dirty="0" smtClean="0"/>
              <a:t>:</a:t>
            </a:r>
          </a:p>
          <a:p>
            <a:pPr marL="0" indent="0" eaLnBrk="1" hangingPunct="1">
              <a:buFont typeface="Wingdings" panose="05000000000000000000" pitchFamily="2" charset="2"/>
              <a:buNone/>
              <a:defRPr/>
            </a:pPr>
            <a:r>
              <a:rPr lang="it-IT" sz="1800" dirty="0" smtClean="0"/>
              <a:t>Viene definita a priori una palette (tavolozza) di colori, cioè una tabella che associa a ciascun valore numerico un colore. Per “colorare” il pixel si legge il suo valore e si va a vedere nella palette a quale colore corrisponde. Viene usata quando l’immagine ha pochi colori diversi per limitare l’occupazione di memoria.</a:t>
            </a:r>
          </a:p>
          <a:p>
            <a:pPr marL="0" indent="0" eaLnBrk="1" hangingPunct="1">
              <a:buFont typeface="Wingdings" panose="05000000000000000000" pitchFamily="2" charset="2"/>
              <a:buNone/>
              <a:defRPr/>
            </a:pPr>
            <a:endParaRPr lang="it-IT" sz="1800" dirty="0" smtClean="0"/>
          </a:p>
          <a:p>
            <a:pPr marL="0" indent="0" eaLnBrk="1" hangingPunct="1">
              <a:buFont typeface="Wingdings" panose="05000000000000000000" pitchFamily="2" charset="2"/>
              <a:buNone/>
              <a:defRPr/>
            </a:pPr>
            <a:r>
              <a:rPr lang="it-IT" sz="1800" dirty="0" smtClean="0"/>
              <a:t>Il numero di bit utilizzati per immagazzinare il valore numerico associato al pixel determina quanti colori è possibile considerare nell’immagine:</a:t>
            </a:r>
          </a:p>
          <a:p>
            <a:pPr marL="0" indent="0" eaLnBrk="1" hangingPunct="1">
              <a:buFont typeface="Wingdings" panose="05000000000000000000" pitchFamily="2" charset="2"/>
              <a:buNone/>
              <a:defRPr/>
            </a:pPr>
            <a:r>
              <a:rPr lang="it-IT" sz="1800" dirty="0" smtClean="0"/>
              <a:t>1 bit = 2 colori (bianco e nero)</a:t>
            </a:r>
          </a:p>
          <a:p>
            <a:pPr marL="0" indent="0" eaLnBrk="1" hangingPunct="1">
              <a:buFont typeface="Wingdings" panose="05000000000000000000" pitchFamily="2" charset="2"/>
              <a:buNone/>
              <a:defRPr/>
            </a:pPr>
            <a:r>
              <a:rPr lang="it-IT" sz="1800" dirty="0" smtClean="0"/>
              <a:t>2 bit = 4 colori</a:t>
            </a:r>
          </a:p>
          <a:p>
            <a:pPr marL="0" indent="0" eaLnBrk="1" hangingPunct="1">
              <a:buFont typeface="Wingdings" panose="05000000000000000000" pitchFamily="2" charset="2"/>
              <a:buNone/>
              <a:defRPr/>
            </a:pPr>
            <a:r>
              <a:rPr lang="it-IT" sz="1800" dirty="0" smtClean="0"/>
              <a:t>8 bit = 1 byte = 2</a:t>
            </a:r>
            <a:r>
              <a:rPr lang="it-IT" sz="1800" baseline="30000" dirty="0" smtClean="0"/>
              <a:t>8</a:t>
            </a:r>
            <a:r>
              <a:rPr lang="it-IT" sz="1800" dirty="0" smtClean="0"/>
              <a:t> colori = 256 colori</a:t>
            </a:r>
          </a:p>
          <a:p>
            <a:pPr marL="0" indent="0" eaLnBrk="1" hangingPunct="1">
              <a:buFont typeface="Wingdings" panose="05000000000000000000" pitchFamily="2" charset="2"/>
              <a:buNone/>
              <a:defRPr/>
            </a:pPr>
            <a:r>
              <a:rPr lang="it-IT" sz="1800" dirty="0" smtClean="0"/>
              <a:t>16 bit = 65536 colori</a:t>
            </a:r>
          </a:p>
          <a:p>
            <a:pPr marL="0" indent="0" eaLnBrk="1" hangingPunct="1">
              <a:buFont typeface="Wingdings" panose="05000000000000000000" pitchFamily="2" charset="2"/>
              <a:buNone/>
              <a:defRPr/>
            </a:pPr>
            <a:r>
              <a:rPr lang="it-IT" sz="1800" dirty="0" smtClean="0"/>
              <a:t>24 bit = 16 milioni di colori</a:t>
            </a:r>
          </a:p>
        </p:txBody>
      </p:sp>
      <p:sp>
        <p:nvSpPr>
          <p:cNvPr id="9221" name="Text Box 11"/>
          <p:cNvSpPr txBox="1">
            <a:spLocks noChangeArrowheads="1"/>
          </p:cNvSpPr>
          <p:nvPr/>
        </p:nvSpPr>
        <p:spPr bwMode="auto">
          <a:xfrm>
            <a:off x="5868988" y="5294313"/>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t>N bit = 2</a:t>
            </a:r>
            <a:r>
              <a:rPr lang="it-IT" altLang="it-IT" baseline="30000"/>
              <a:t>N</a:t>
            </a:r>
            <a:r>
              <a:rPr lang="it-IT" altLang="it-IT"/>
              <a:t> colori disponibili</a:t>
            </a:r>
          </a:p>
        </p:txBody>
      </p:sp>
      <p:sp>
        <p:nvSpPr>
          <p:cNvPr id="9222" name="AutoShape 12"/>
          <p:cNvSpPr>
            <a:spLocks noChangeArrowheads="1"/>
          </p:cNvSpPr>
          <p:nvPr/>
        </p:nvSpPr>
        <p:spPr bwMode="auto">
          <a:xfrm>
            <a:off x="4284663" y="5300663"/>
            <a:ext cx="1366837" cy="360362"/>
          </a:xfrm>
          <a:prstGeom prst="rightArrow">
            <a:avLst>
              <a:gd name="adj1" fmla="val 50000"/>
              <a:gd name="adj2" fmla="val 94824"/>
            </a:avLst>
          </a:prstGeom>
          <a:solidFill>
            <a:schemeClr val="folHlink"/>
          </a:solidFill>
          <a:ln w="9525">
            <a:solidFill>
              <a:srgbClr val="000000"/>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Tree>
    <p:extLst>
      <p:ext uri="{BB962C8B-B14F-4D97-AF65-F5344CB8AC3E}">
        <p14:creationId xmlns:p14="http://schemas.microsoft.com/office/powerpoint/2010/main" val="50957257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520B41-30E6-4279-9CC3-20F5C0CDBA76}" type="slidenum">
              <a:rPr lang="it-IT" altLang="it-IT"/>
              <a:pPr eaLnBrk="1" hangingPunct="1"/>
              <a:t>7</a:t>
            </a:fld>
            <a:endParaRPr lang="it-IT" altLang="it-IT"/>
          </a:p>
        </p:txBody>
      </p:sp>
      <p:sp>
        <p:nvSpPr>
          <p:cNvPr id="555010" name="Rectangle 2"/>
          <p:cNvSpPr>
            <a:spLocks noGrp="1" noChangeArrowheads="1"/>
          </p:cNvSpPr>
          <p:nvPr>
            <p:ph type="title"/>
          </p:nvPr>
        </p:nvSpPr>
        <p:spPr/>
        <p:txBody>
          <a:bodyPr/>
          <a:lstStyle/>
          <a:p>
            <a:pPr eaLnBrk="1" hangingPunct="1">
              <a:defRPr/>
            </a:pPr>
            <a:r>
              <a:rPr lang="it-IT" smtClean="0"/>
              <a:t>PROFONDITA’ DI COLORE</a:t>
            </a:r>
          </a:p>
        </p:txBody>
      </p:sp>
      <p:sp>
        <p:nvSpPr>
          <p:cNvPr id="555011" name="Rectangle 3"/>
          <p:cNvSpPr>
            <a:spLocks noGrp="1" noChangeArrowheads="1"/>
          </p:cNvSpPr>
          <p:nvPr>
            <p:ph type="body" sz="half" idx="1"/>
          </p:nvPr>
        </p:nvSpPr>
        <p:spPr>
          <a:xfrm>
            <a:off x="107950" y="690563"/>
            <a:ext cx="8785225" cy="5402262"/>
          </a:xfrm>
        </p:spPr>
        <p:txBody>
          <a:bodyPr/>
          <a:lstStyle/>
          <a:p>
            <a:pPr marL="0" indent="0" eaLnBrk="1" hangingPunct="1">
              <a:buFont typeface="Wingdings" panose="05000000000000000000" pitchFamily="2" charset="2"/>
              <a:buNone/>
              <a:defRPr/>
            </a:pPr>
            <a:r>
              <a:rPr lang="it-IT" sz="1800" smtClean="0">
                <a:solidFill>
                  <a:schemeClr val="folHlink"/>
                </a:solidFill>
              </a:rPr>
              <a:t>CODIFICA IN SCALE DI GRIGIO</a:t>
            </a:r>
            <a:r>
              <a:rPr lang="it-IT" sz="1800" smtClean="0"/>
              <a:t>:</a:t>
            </a:r>
          </a:p>
          <a:p>
            <a:pPr marL="0" indent="0" eaLnBrk="1" hangingPunct="1">
              <a:buFont typeface="Wingdings" panose="05000000000000000000" pitchFamily="2" charset="2"/>
              <a:buNone/>
              <a:defRPr/>
            </a:pPr>
            <a:r>
              <a:rPr lang="it-IT" sz="1800" smtClean="0"/>
              <a:t>Sono immagini indicizzate a 8 bit (1 byte) che permettono di rappresentare l’immagine mediante 256 tonalità di grigio differente (l’occhio umano mediamente riesce a percepire come differenti soltanto 80 tonalità).</a:t>
            </a:r>
          </a:p>
          <a:p>
            <a:pPr marL="0" indent="0" eaLnBrk="1" hangingPunct="1">
              <a:buFont typeface="Wingdings" panose="05000000000000000000" pitchFamily="2" charset="2"/>
              <a:buNone/>
              <a:defRPr/>
            </a:pPr>
            <a:r>
              <a:rPr lang="it-IT" sz="1800" smtClean="0">
                <a:solidFill>
                  <a:schemeClr val="folHlink"/>
                </a:solidFill>
              </a:rPr>
              <a:t>CODIFICA RGB</a:t>
            </a:r>
            <a:r>
              <a:rPr lang="it-IT" sz="1800" smtClean="0"/>
              <a:t>:</a:t>
            </a:r>
          </a:p>
          <a:p>
            <a:pPr marL="0" indent="0" eaLnBrk="1" hangingPunct="1">
              <a:buFont typeface="Wingdings" panose="05000000000000000000" pitchFamily="2" charset="2"/>
              <a:buNone/>
              <a:defRPr/>
            </a:pPr>
            <a:r>
              <a:rPr lang="it-IT" sz="1800" smtClean="0"/>
              <a:t>Sono immagini solitamente a 24 bit (3 byte per ogni pixel) in cui ciascun byte rappresenta la risposta radiometrica dell’immagine relativamente ad una delle componenti primarie della luce bianca (rosso, verde e blu). Dalla loro unione si ottiene un colore composto (fino a 16 milioni di colori differenti).</a:t>
            </a:r>
          </a:p>
          <a:p>
            <a:pPr marL="0" indent="0" eaLnBrk="1" hangingPunct="1">
              <a:buFont typeface="Wingdings" panose="05000000000000000000" pitchFamily="2" charset="2"/>
              <a:buNone/>
              <a:defRPr/>
            </a:pPr>
            <a:r>
              <a:rPr lang="it-IT" sz="1800" smtClean="0">
                <a:solidFill>
                  <a:schemeClr val="folHlink"/>
                </a:solidFill>
              </a:rPr>
              <a:t>CODIFICA CON CANALE ALPHA</a:t>
            </a:r>
            <a:r>
              <a:rPr lang="it-IT" sz="1800" smtClean="0"/>
              <a:t>:</a:t>
            </a:r>
          </a:p>
          <a:p>
            <a:pPr marL="0" indent="0" eaLnBrk="1" hangingPunct="1">
              <a:buFont typeface="Wingdings" panose="05000000000000000000" pitchFamily="2" charset="2"/>
              <a:buNone/>
              <a:defRPr/>
            </a:pPr>
            <a:r>
              <a:rPr lang="it-IT" sz="1800" smtClean="0"/>
              <a:t>In certi casi, oltre alle informazioni di colore viene memorizzata nell’immagine anche la trasparenza di ciascun pixel, ovvero la sua capacità di miscelarsi con immagini virtualmente poste al di sotto di essa. L’informazione viene generalmente memorizzata in un canale aggiuntivo, detto canale alpha, a 8 bit che rappresenta il grado di miscelamento:</a:t>
            </a:r>
          </a:p>
          <a:p>
            <a:pPr marL="0" indent="0" eaLnBrk="1" hangingPunct="1">
              <a:buFont typeface="Wingdings" panose="05000000000000000000" pitchFamily="2" charset="2"/>
              <a:buNone/>
              <a:defRPr/>
            </a:pPr>
            <a:r>
              <a:rPr lang="it-IT" sz="1800" smtClean="0"/>
              <a:t>Al valore 0 corrisponde una trasparenza totale (tutto ciò che è al di sotto dell’immagine è visibile)</a:t>
            </a:r>
          </a:p>
          <a:p>
            <a:pPr marL="0" indent="0" eaLnBrk="1" hangingPunct="1">
              <a:buFont typeface="Wingdings" panose="05000000000000000000" pitchFamily="2" charset="2"/>
              <a:buNone/>
              <a:defRPr/>
            </a:pPr>
            <a:r>
              <a:rPr lang="it-IT" sz="1800" smtClean="0"/>
              <a:t>Al valore 255 corrisponde opacità totale (quello che è sotto non si vede).</a:t>
            </a:r>
          </a:p>
          <a:p>
            <a:pPr marL="0" indent="0" eaLnBrk="1" hangingPunct="1">
              <a:buFont typeface="Wingdings" panose="05000000000000000000" pitchFamily="2" charset="2"/>
              <a:buNone/>
              <a:defRPr/>
            </a:pPr>
            <a:endParaRPr lang="it-IT" sz="1800" smtClean="0"/>
          </a:p>
        </p:txBody>
      </p:sp>
    </p:spTree>
    <p:extLst>
      <p:ext uri="{BB962C8B-B14F-4D97-AF65-F5344CB8AC3E}">
        <p14:creationId xmlns:p14="http://schemas.microsoft.com/office/powerpoint/2010/main" val="1323043559"/>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375504-7F26-4245-AE3F-B9D9EBAECB73}" type="slidenum">
              <a:rPr lang="it-IT" altLang="it-IT"/>
              <a:pPr eaLnBrk="1" hangingPunct="1"/>
              <a:t>8</a:t>
            </a:fld>
            <a:endParaRPr lang="it-IT" altLang="it-IT"/>
          </a:p>
        </p:txBody>
      </p:sp>
      <p:sp>
        <p:nvSpPr>
          <p:cNvPr id="556034" name="Rectangle 2"/>
          <p:cNvSpPr>
            <a:spLocks noGrp="1" noChangeArrowheads="1"/>
          </p:cNvSpPr>
          <p:nvPr>
            <p:ph type="title"/>
          </p:nvPr>
        </p:nvSpPr>
        <p:spPr/>
        <p:txBody>
          <a:bodyPr/>
          <a:lstStyle/>
          <a:p>
            <a:pPr eaLnBrk="1" hangingPunct="1">
              <a:defRPr/>
            </a:pPr>
            <a:r>
              <a:rPr lang="it-IT" smtClean="0"/>
              <a:t>FORMATO DI MEMORIZZAZIONE</a:t>
            </a:r>
          </a:p>
        </p:txBody>
      </p:sp>
      <p:sp>
        <p:nvSpPr>
          <p:cNvPr id="556035" name="Rectangle 3"/>
          <p:cNvSpPr>
            <a:spLocks noGrp="1" noChangeArrowheads="1"/>
          </p:cNvSpPr>
          <p:nvPr>
            <p:ph type="body" sz="half" idx="1"/>
          </p:nvPr>
        </p:nvSpPr>
        <p:spPr>
          <a:xfrm>
            <a:off x="107950" y="690563"/>
            <a:ext cx="8785225" cy="5546725"/>
          </a:xfrm>
        </p:spPr>
        <p:txBody>
          <a:bodyPr/>
          <a:lstStyle/>
          <a:p>
            <a:pPr marL="0" indent="0" eaLnBrk="1" hangingPunct="1">
              <a:buFont typeface="Wingdings" panose="05000000000000000000" pitchFamily="2" charset="2"/>
              <a:buNone/>
              <a:defRPr/>
            </a:pPr>
            <a:r>
              <a:rPr lang="it-IT" sz="1800" smtClean="0"/>
              <a:t>Un’immagine digitale può essere memorizzata su supporti ottici, magneto-ottici o magnetici per essere conservata. Esistono differenti metodologie di codifica per la memorizzazione delle immagini, con prestazioni differenti in termini di:</a:t>
            </a:r>
          </a:p>
          <a:p>
            <a:pPr marL="0" indent="0" eaLnBrk="1" hangingPunct="1">
              <a:defRPr/>
            </a:pPr>
            <a:r>
              <a:rPr lang="it-IT" sz="1800" smtClean="0"/>
              <a:t>  OCCUPAZIONE DI MEMORIA</a:t>
            </a:r>
          </a:p>
          <a:p>
            <a:pPr marL="0" indent="0" eaLnBrk="1" hangingPunct="1">
              <a:defRPr/>
            </a:pPr>
            <a:endParaRPr lang="it-IT" sz="1800" smtClean="0"/>
          </a:p>
          <a:p>
            <a:pPr marL="0" indent="0" eaLnBrk="1" hangingPunct="1">
              <a:defRPr/>
            </a:pPr>
            <a:r>
              <a:rPr lang="it-IT" sz="1800" smtClean="0"/>
              <a:t>  CONSERVAZIONE DELLE INFORMAZIONI ORIGINARIE</a:t>
            </a:r>
          </a:p>
          <a:p>
            <a:pPr marL="0" indent="0" eaLnBrk="1" hangingPunct="1">
              <a:defRPr/>
            </a:pPr>
            <a:endParaRPr lang="it-IT" sz="1800" smtClean="0"/>
          </a:p>
          <a:p>
            <a:pPr marL="0" indent="0" eaLnBrk="1" hangingPunct="1">
              <a:defRPr/>
            </a:pPr>
            <a:r>
              <a:rPr lang="it-IT" sz="1800" smtClean="0"/>
              <a:t>  GESTIONE DI INFORMAZIONI AGGIUNTIVE</a:t>
            </a:r>
          </a:p>
          <a:p>
            <a:pPr marL="0" indent="0" eaLnBrk="1" hangingPunct="1">
              <a:defRPr/>
            </a:pPr>
            <a:endParaRPr lang="it-IT" sz="1800" smtClean="0"/>
          </a:p>
          <a:p>
            <a:pPr marL="0" indent="0" eaLnBrk="1" hangingPunct="1">
              <a:buFont typeface="Wingdings" panose="05000000000000000000" pitchFamily="2" charset="2"/>
              <a:buNone/>
              <a:defRPr/>
            </a:pPr>
            <a:r>
              <a:rPr lang="it-IT" sz="1800" smtClean="0"/>
              <a:t>I vari formati possono essere:</a:t>
            </a:r>
          </a:p>
          <a:p>
            <a:pPr marL="0" indent="0" eaLnBrk="1" hangingPunct="1">
              <a:defRPr/>
            </a:pPr>
            <a:r>
              <a:rPr lang="it-IT" sz="1800" smtClean="0"/>
              <a:t>  COMPRESSI (occupano meno memoria)</a:t>
            </a:r>
          </a:p>
          <a:p>
            <a:pPr marL="0" indent="0" eaLnBrk="1" hangingPunct="1">
              <a:defRPr/>
            </a:pPr>
            <a:r>
              <a:rPr lang="it-IT" sz="1800" smtClean="0"/>
              <a:t>  NON COMPRESSI</a:t>
            </a:r>
          </a:p>
          <a:p>
            <a:pPr marL="0" indent="0" eaLnBrk="1" hangingPunct="1">
              <a:defRPr/>
            </a:pPr>
            <a:endParaRPr lang="it-IT" sz="1800" smtClean="0"/>
          </a:p>
          <a:p>
            <a:pPr marL="0" indent="0" eaLnBrk="1" hangingPunct="1">
              <a:buFont typeface="Wingdings" panose="05000000000000000000" pitchFamily="2" charset="2"/>
              <a:buNone/>
              <a:defRPr/>
            </a:pPr>
            <a:r>
              <a:rPr lang="it-IT" sz="1800" smtClean="0"/>
              <a:t>A loro volta, i formati compressi possono permettere una compressione di tipo:</a:t>
            </a:r>
          </a:p>
          <a:p>
            <a:pPr marL="0" indent="0" eaLnBrk="1" hangingPunct="1">
              <a:defRPr/>
            </a:pPr>
            <a:r>
              <a:rPr lang="it-IT" sz="1800" smtClean="0"/>
              <a:t>  LOSSLESS (le informazioni originarie vengono preservate)</a:t>
            </a:r>
          </a:p>
          <a:p>
            <a:pPr marL="0" indent="0" eaLnBrk="1" hangingPunct="1">
              <a:defRPr/>
            </a:pPr>
            <a:r>
              <a:rPr lang="it-IT" sz="1800" smtClean="0"/>
              <a:t>  LOSSY (le immagini subiscono un degrado dal momento che le informazioni radiometriche vengono semplificate per permettere la compressione)</a:t>
            </a:r>
          </a:p>
          <a:p>
            <a:pPr marL="0" indent="0" eaLnBrk="1" hangingPunct="1">
              <a:buFont typeface="Wingdings" panose="05000000000000000000" pitchFamily="2" charset="2"/>
              <a:buNone/>
              <a:defRPr/>
            </a:pPr>
            <a:endParaRPr lang="it-IT" sz="1800" smtClean="0"/>
          </a:p>
        </p:txBody>
      </p:sp>
    </p:spTree>
    <p:extLst>
      <p:ext uri="{BB962C8B-B14F-4D97-AF65-F5344CB8AC3E}">
        <p14:creationId xmlns:p14="http://schemas.microsoft.com/office/powerpoint/2010/main" val="493516492"/>
      </p:ext>
    </p:extLst>
  </p:cSld>
  <p:clrMapOvr>
    <a:masterClrMapping/>
  </p:clrMapOvr>
  <p:transition>
    <p:fade thruBlk="1"/>
  </p:transition>
</p:sld>
</file>

<file path=ppt/theme/theme1.xml><?xml version="1.0" encoding="utf-8"?>
<a:theme xmlns:a="http://schemas.openxmlformats.org/drawingml/2006/main" name="Lezione Fotogrammetria">
  <a:themeElements>
    <a:clrScheme name="Personalizzato 2">
      <a:dk1>
        <a:srgbClr val="FFFFFF"/>
      </a:dk1>
      <a:lt1>
        <a:srgbClr val="808080"/>
      </a:lt1>
      <a:dk2>
        <a:srgbClr val="FFFFFF"/>
      </a:dk2>
      <a:lt2>
        <a:srgbClr val="80808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ezione Fotogrammetr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Lezione Fotogrammetr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e Fotogrammetr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e Fotogrammetr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e Fotogrammetr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e Fotogrammetr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e Fotogrammetr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e Fotogrammetr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e Fotogrammetr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e Fotogrammetr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e Fotogrammetr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e Fotogrammetr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e Fotogrammetr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8E37ABCAFE571448E8A6B26AA95BA32" ma:contentTypeVersion="11" ma:contentTypeDescription="Creare un nuovo documento." ma:contentTypeScope="" ma:versionID="19a8ba31a613f85ca171eb37b74552ce">
  <xsd:schema xmlns:xsd="http://www.w3.org/2001/XMLSchema" xmlns:xs="http://www.w3.org/2001/XMLSchema" xmlns:p="http://schemas.microsoft.com/office/2006/metadata/properties" xmlns:ns3="7ce7893a-4285-49ca-866e-e41d83f0d646" xmlns:ns4="52ba741d-2b8d-4097-8725-79d15625e3f2" targetNamespace="http://schemas.microsoft.com/office/2006/metadata/properties" ma:root="true" ma:fieldsID="6ee29b40b2c07c1558ff8acae57c8f17" ns3:_="" ns4:_="">
    <xsd:import namespace="7ce7893a-4285-49ca-866e-e41d83f0d646"/>
    <xsd:import namespace="52ba741d-2b8d-4097-8725-79d15625e3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7893a-4285-49ca-866e-e41d83f0d646"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ba741d-2b8d-4097-8725-79d15625e3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F6AA80-5A6B-4532-A7E7-129371647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7893a-4285-49ca-866e-e41d83f0d646"/>
    <ds:schemaRef ds:uri="52ba741d-2b8d-4097-8725-79d15625e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13D56-F654-4827-810E-C00192F7F57F}">
  <ds:schemaRefs>
    <ds:schemaRef ds:uri="http://schemas.microsoft.com/sharepoint/v3/contenttype/forms"/>
  </ds:schemaRefs>
</ds:datastoreItem>
</file>

<file path=customXml/itemProps3.xml><?xml version="1.0" encoding="utf-8"?>
<ds:datastoreItem xmlns:ds="http://schemas.openxmlformats.org/officeDocument/2006/customXml" ds:itemID="{DB5C5532-7C80-4BB7-9E55-9A78A1ADAA7E}">
  <ds:schemaRefs>
    <ds:schemaRef ds:uri="7ce7893a-4285-49ca-866e-e41d83f0d646"/>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2006/documentManagement/types"/>
    <ds:schemaRef ds:uri="52ba741d-2b8d-4097-8725-79d15625e3f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2674</TotalTime>
  <Words>2535</Words>
  <Application>Microsoft Office PowerPoint</Application>
  <PresentationFormat>Presentazione su schermo (4:3)</PresentationFormat>
  <Paragraphs>429</Paragraphs>
  <Slides>32</Slides>
  <Notes>2</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3</vt:i4>
      </vt:variant>
      <vt:variant>
        <vt:lpstr>Titoli diapositive</vt:lpstr>
      </vt:variant>
      <vt:variant>
        <vt:i4>32</vt:i4>
      </vt:variant>
    </vt:vector>
  </HeadingPairs>
  <TitlesOfParts>
    <vt:vector size="45" baseType="lpstr">
      <vt:lpstr>Arial</vt:lpstr>
      <vt:lpstr>Arial Narrow</vt:lpstr>
      <vt:lpstr>Arial Unicode MS</vt:lpstr>
      <vt:lpstr>Avenir Book</vt:lpstr>
      <vt:lpstr>Cambria Math</vt:lpstr>
      <vt:lpstr>Symbol</vt:lpstr>
      <vt:lpstr>Tahoma</vt:lpstr>
      <vt:lpstr>Times New Roman</vt:lpstr>
      <vt:lpstr>Wingdings</vt:lpstr>
      <vt:lpstr>Lezione Fotogrammetria</vt:lpstr>
      <vt:lpstr>Adobe Photoshop Image</vt:lpstr>
      <vt:lpstr>Equation</vt:lpstr>
      <vt:lpstr>Picture</vt:lpstr>
      <vt:lpstr>Presentazione standard di PowerPoint</vt:lpstr>
      <vt:lpstr>SOMMARIO</vt:lpstr>
      <vt:lpstr>IMMAGINI DIGITALI</vt:lpstr>
      <vt:lpstr>STRUTTURA DI UN’IMMAGINE DIGITALE</vt:lpstr>
      <vt:lpstr>SISTEMA DI RIFERIMENTO IMMAGINE</vt:lpstr>
      <vt:lpstr>SISTEMA DI RIFERIMENTO IMMAGINE</vt:lpstr>
      <vt:lpstr>PROFONDITA’ DI COLORE</vt:lpstr>
      <vt:lpstr>PROFONDITA’ DI COLORE</vt:lpstr>
      <vt:lpstr>FORMATO DI MEMORIZZAZIONE</vt:lpstr>
      <vt:lpstr>FORMATO DI MEMORIZZAZIONE</vt:lpstr>
      <vt:lpstr>TRASFORMAZIONE DELL’IMMAGINE DIGITALE</vt:lpstr>
      <vt:lpstr>TRASFORMAZIONI RADIOMETRICHE</vt:lpstr>
      <vt:lpstr>TRASFORMAZIONI RADIOMETRICHE</vt:lpstr>
      <vt:lpstr>RICAMPIONAMENTO DI IMMAGINI</vt:lpstr>
      <vt:lpstr>RICAMPIONAMENTO DI IMMAGINI</vt:lpstr>
      <vt:lpstr>RICAMPIONAMENTO DI IMMAGINI</vt:lpstr>
      <vt:lpstr>METODI DI INTERPOLAZIONE</vt:lpstr>
      <vt:lpstr>METODI DI INTERPOLAZIONE</vt:lpstr>
      <vt:lpstr>CONCETTI FONDAMENTALI – REALTA’ FISICA</vt:lpstr>
      <vt:lpstr>LO SPETTRO ELETTROMAGNETICO</vt:lpstr>
      <vt:lpstr>LE LEGGI DELLA RADIAZIONE ELETTROMAGNETICA</vt:lpstr>
      <vt:lpstr>Presentazione standard di PowerPoint</vt:lpstr>
      <vt:lpstr>LE LEGGI DELLA RADIAZIONE ELETTROMAGNETICA</vt:lpstr>
      <vt:lpstr>IL CORPO REALE</vt:lpstr>
      <vt:lpstr>LA RADIAZIONE ELETTROMAGNETICA DEL SOLE</vt:lpstr>
      <vt:lpstr>RISPOSTA DEL SENSORE</vt:lpstr>
      <vt:lpstr>SENSORI D’IMMAGINE</vt:lpstr>
      <vt:lpstr>SENSORI D’IMMAGINE</vt:lpstr>
      <vt:lpstr>SENSORI D’IMMAGINE</vt:lpstr>
      <vt:lpstr>SENSORI D’IMMAGINE</vt:lpstr>
      <vt:lpstr>SENSORI D’IMMAGINE</vt:lpstr>
      <vt:lpstr>SENSORI D’IMMAGINE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Riccardo Roncella</dc:creator>
  <cp:lastModifiedBy>Reviewer</cp:lastModifiedBy>
  <cp:revision>105</cp:revision>
  <dcterms:created xsi:type="dcterms:W3CDTF">2004-11-30T15:04:59Z</dcterms:created>
  <dcterms:modified xsi:type="dcterms:W3CDTF">2019-10-02T11:28:53Z</dcterms:modified>
</cp:coreProperties>
</file>