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3" r:id="rId4"/>
  </p:sldMasterIdLst>
  <p:notesMasterIdLst>
    <p:notesMasterId r:id="rId37"/>
  </p:notesMasterIdLst>
  <p:handoutMasterIdLst>
    <p:handoutMasterId r:id="rId38"/>
  </p:handoutMasterIdLst>
  <p:sldIdLst>
    <p:sldId id="258" r:id="rId5"/>
    <p:sldId id="259" r:id="rId6"/>
    <p:sldId id="263" r:id="rId7"/>
    <p:sldId id="264" r:id="rId8"/>
    <p:sldId id="265" r:id="rId9"/>
    <p:sldId id="266" r:id="rId10"/>
    <p:sldId id="267" r:id="rId11"/>
    <p:sldId id="268" r:id="rId12"/>
    <p:sldId id="269" r:id="rId13"/>
    <p:sldId id="294" r:id="rId14"/>
    <p:sldId id="260" r:id="rId15"/>
    <p:sldId id="261" r:id="rId16"/>
    <p:sldId id="271" r:id="rId17"/>
    <p:sldId id="275" r:id="rId18"/>
    <p:sldId id="273" r:id="rId19"/>
    <p:sldId id="272" r:id="rId20"/>
    <p:sldId id="276" r:id="rId21"/>
    <p:sldId id="280" r:id="rId22"/>
    <p:sldId id="274" r:id="rId23"/>
    <p:sldId id="281" r:id="rId24"/>
    <p:sldId id="282" r:id="rId25"/>
    <p:sldId id="283" r:id="rId26"/>
    <p:sldId id="288" r:id="rId27"/>
    <p:sldId id="284" r:id="rId28"/>
    <p:sldId id="285" r:id="rId29"/>
    <p:sldId id="286" r:id="rId30"/>
    <p:sldId id="287" r:id="rId31"/>
    <p:sldId id="289" r:id="rId32"/>
    <p:sldId id="290" r:id="rId33"/>
    <p:sldId id="291" r:id="rId34"/>
    <p:sldId id="292" r:id="rId35"/>
    <p:sldId id="295" r:id="rId36"/>
  </p:sldIdLst>
  <p:sldSz cx="9144000" cy="6858000" type="screen4x3"/>
  <p:notesSz cx="7099300"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8" autoAdjust="0"/>
    <p:restoredTop sz="94640" autoAdjust="0"/>
  </p:normalViewPr>
  <p:slideViewPr>
    <p:cSldViewPr>
      <p:cViewPr varScale="1">
        <p:scale>
          <a:sx n="119" d="100"/>
          <a:sy n="119" d="100"/>
        </p:scale>
        <p:origin x="15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r>
              <a:rPr lang="it-IT"/>
              <a:t>CLOSE-RANGE PHOTGRAMMETRY AND MULTIPLE VIEW GEOMETRY</a:t>
            </a:r>
          </a:p>
        </p:txBody>
      </p:sp>
      <p:sp>
        <p:nvSpPr>
          <p:cNvPr id="18329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330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330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20000"/>
              </a:spcBef>
              <a:buClr>
                <a:srgbClr val="FF6600"/>
              </a:buClr>
              <a:defRPr sz="1300">
                <a:solidFill>
                  <a:schemeClr val="tx2"/>
                </a:solidFill>
              </a:defRPr>
            </a:lvl1pPr>
          </a:lstStyle>
          <a:p>
            <a:pPr>
              <a:defRPr/>
            </a:pPr>
            <a:fld id="{7C2598E1-741C-4405-AB32-66C3D975F9B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r>
              <a:rPr lang="it-IT"/>
              <a:t>CLOSE-RANGE PHOTGRAMMETRY AND MULTIPLE VIEW GEOMETRY</a:t>
            </a:r>
          </a:p>
        </p:txBody>
      </p:sp>
      <p:sp>
        <p:nvSpPr>
          <p:cNvPr id="1812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812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spcBef>
                <a:spcPct val="20000"/>
              </a:spcBef>
              <a:buClr>
                <a:srgbClr val="FF6600"/>
              </a:buClr>
              <a:defRPr sz="1300">
                <a:solidFill>
                  <a:schemeClr val="tx2"/>
                </a:solidFill>
                <a:latin typeface="Arial" charset="0"/>
              </a:defRPr>
            </a:lvl1pPr>
          </a:lstStyle>
          <a:p>
            <a:pPr>
              <a:defRPr/>
            </a:pPr>
            <a:endParaRPr lang="it-IT"/>
          </a:p>
        </p:txBody>
      </p:sp>
      <p:sp>
        <p:nvSpPr>
          <p:cNvPr id="1812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spcBef>
                <a:spcPct val="20000"/>
              </a:spcBef>
              <a:buClr>
                <a:srgbClr val="FF6600"/>
              </a:buClr>
              <a:defRPr sz="1300">
                <a:solidFill>
                  <a:schemeClr val="tx2"/>
                </a:solidFill>
              </a:defRPr>
            </a:lvl1pPr>
          </a:lstStyle>
          <a:p>
            <a:pPr>
              <a:defRPr/>
            </a:pPr>
            <a:fld id="{8BA94AFD-8B54-47DD-B9DC-C9EA2414B7C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r>
              <a:rPr lang="it-IT" altLang="it-IT" sz="1300" smtClean="0">
                <a:solidFill>
                  <a:schemeClr val="tx2"/>
                </a:solidFill>
              </a:rPr>
              <a:t>CLOSE-RANGE PHOTGRAMMETRY AND MULTIPLE VIEW GEOMETRY</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fld id="{455C4119-5D71-4113-B7BC-1CA3E7082243}" type="slidenum">
              <a:rPr lang="it-IT" altLang="it-IT" sz="1300" smtClean="0">
                <a:solidFill>
                  <a:schemeClr val="tx2"/>
                </a:solidFill>
              </a:rPr>
              <a:pPr>
                <a:spcBef>
                  <a:spcPct val="20000"/>
                </a:spcBef>
              </a:pPr>
              <a:t>0</a:t>
            </a:fld>
            <a:endParaRPr lang="it-IT" altLang="it-IT" sz="1300" smtClean="0">
              <a:solidFill>
                <a:schemeClr val="tx2"/>
              </a:solidFill>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r>
              <a:rPr lang="it-IT" altLang="it-IT" smtClean="0">
                <a:solidFill>
                  <a:schemeClr val="tx2"/>
                </a:solidFill>
              </a:rPr>
              <a:t>CLOSE-RANGE PHOTGRAMMETRY AND MULTIPLE VIEW GEOMETRY</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20000"/>
              </a:spcBef>
            </a:pPr>
            <a:fld id="{D94015CD-430A-49F2-84A1-FA23B6801740}" type="slidenum">
              <a:rPr lang="it-IT" altLang="it-IT">
                <a:solidFill>
                  <a:schemeClr val="tx2"/>
                </a:solidFill>
              </a:rPr>
              <a:pPr>
                <a:spcBef>
                  <a:spcPct val="20000"/>
                </a:spcBef>
              </a:pPr>
              <a:t>31</a:t>
            </a:fld>
            <a:endParaRPr lang="it-IT" altLang="it-IT">
              <a:solidFill>
                <a:schemeClr val="tx2"/>
              </a:solidFill>
            </a:endParaRPr>
          </a:p>
        </p:txBody>
      </p:sp>
      <p:sp>
        <p:nvSpPr>
          <p:cNvPr id="45060" name="Rectangle 2"/>
          <p:cNvSpPr>
            <a:spLocks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latin typeface="Arial" panose="020B0604020202020204" pitchFamily="34" charset="0"/>
            </a:endParaRPr>
          </a:p>
        </p:txBody>
      </p:sp>
    </p:spTree>
    <p:extLst>
      <p:ext uri="{BB962C8B-B14F-4D97-AF65-F5344CB8AC3E}">
        <p14:creationId xmlns:p14="http://schemas.microsoft.com/office/powerpoint/2010/main" val="412459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228520"/>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7950" y="690563"/>
            <a:ext cx="8928100" cy="5691187"/>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27231BDF-9BA5-41C6-B84B-4D3E9A2AA4A7}" type="slidenum">
              <a:rPr lang="it-IT" altLang="it-IT"/>
              <a:pPr>
                <a:defRPr/>
              </a:pPr>
              <a:t>‹N›</a:t>
            </a:fld>
            <a:endParaRPr lang="it-IT" altLang="it-IT"/>
          </a:p>
        </p:txBody>
      </p:sp>
    </p:spTree>
    <p:extLst>
      <p:ext uri="{BB962C8B-B14F-4D97-AF65-F5344CB8AC3E}">
        <p14:creationId xmlns:p14="http://schemas.microsoft.com/office/powerpoint/2010/main" val="215816017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04025" y="44450"/>
            <a:ext cx="2232025" cy="6337300"/>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7950" y="44450"/>
            <a:ext cx="6543675" cy="63373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D52A3561-F8E7-44F9-8EB2-8A16FFCF7459}" type="slidenum">
              <a:rPr lang="it-IT" altLang="it-IT"/>
              <a:pPr>
                <a:defRPr/>
              </a:pPr>
              <a:t>‹N›</a:t>
            </a:fld>
            <a:endParaRPr lang="it-IT" altLang="it-IT"/>
          </a:p>
        </p:txBody>
      </p:sp>
    </p:spTree>
    <p:extLst>
      <p:ext uri="{BB962C8B-B14F-4D97-AF65-F5344CB8AC3E}">
        <p14:creationId xmlns:p14="http://schemas.microsoft.com/office/powerpoint/2010/main" val="363176949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0795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0563"/>
            <a:ext cx="4387850" cy="5691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ln/>
        </p:spPr>
        <p:txBody>
          <a:bodyPr/>
          <a:lstStyle>
            <a:lvl1pPr>
              <a:defRPr/>
            </a:lvl1pPr>
          </a:lstStyle>
          <a:p>
            <a:pPr>
              <a:defRPr/>
            </a:pPr>
            <a:fld id="{C4B07E7F-0F6B-46B6-9317-52AF94A08D88}" type="slidenum">
              <a:rPr lang="it-IT" altLang="it-IT"/>
              <a:pPr>
                <a:defRPr/>
              </a:pPr>
              <a:t>‹N›</a:t>
            </a:fld>
            <a:endParaRPr lang="it-IT" altLang="it-IT"/>
          </a:p>
        </p:txBody>
      </p:sp>
    </p:spTree>
    <p:extLst>
      <p:ext uri="{BB962C8B-B14F-4D97-AF65-F5344CB8AC3E}">
        <p14:creationId xmlns:p14="http://schemas.microsoft.com/office/powerpoint/2010/main" val="182507597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685800" y="3357563"/>
            <a:ext cx="7772400" cy="1470025"/>
          </a:xfrm>
          <a:noFill/>
          <a:ln w="9525">
            <a:noFill/>
          </a:ln>
        </p:spPr>
        <p:txBody>
          <a:bodyPr/>
          <a:lstStyle>
            <a:lvl1pPr>
              <a:defRPr>
                <a:latin typeface="Baskerville Old Face" pitchFamily="18" charset="0"/>
              </a:defRPr>
            </a:lvl1pPr>
          </a:lstStyle>
          <a:p>
            <a:r>
              <a:rPr lang="it-IT"/>
              <a:t>Fare clic per modificare lo stile del titolo</a:t>
            </a:r>
          </a:p>
        </p:txBody>
      </p:sp>
    </p:spTree>
    <p:extLst>
      <p:ext uri="{BB962C8B-B14F-4D97-AF65-F5344CB8AC3E}">
        <p14:creationId xmlns:p14="http://schemas.microsoft.com/office/powerpoint/2010/main" val="238813478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107950" y="690563"/>
            <a:ext cx="8928100" cy="5691187"/>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9978F734-7D18-465F-859D-5F2E2BE7680D}" type="slidenum">
              <a:rPr lang="it-IT" altLang="it-IT"/>
              <a:pPr>
                <a:defRPr/>
              </a:pPr>
              <a:t>‹N›</a:t>
            </a:fld>
            <a:endParaRPr lang="it-IT" altLang="it-IT"/>
          </a:p>
        </p:txBody>
      </p:sp>
    </p:spTree>
    <p:extLst>
      <p:ext uri="{BB962C8B-B14F-4D97-AF65-F5344CB8AC3E}">
        <p14:creationId xmlns:p14="http://schemas.microsoft.com/office/powerpoint/2010/main" val="11743804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4BD854D7-3636-4907-8A86-686981CA39F4}" type="slidenum">
              <a:rPr lang="it-IT" altLang="it-IT"/>
              <a:pPr>
                <a:defRPr/>
              </a:pPr>
              <a:t>‹N›</a:t>
            </a:fld>
            <a:endParaRPr lang="it-IT" altLang="it-IT"/>
          </a:p>
        </p:txBody>
      </p:sp>
    </p:spTree>
    <p:extLst>
      <p:ext uri="{BB962C8B-B14F-4D97-AF65-F5344CB8AC3E}">
        <p14:creationId xmlns:p14="http://schemas.microsoft.com/office/powerpoint/2010/main" val="45488845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7950" y="690563"/>
            <a:ext cx="4387850" cy="5691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690563"/>
            <a:ext cx="4387850" cy="56911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4C8DF660-9A32-458B-B738-CCD0B034A11F}" type="slidenum">
              <a:rPr lang="it-IT" altLang="it-IT"/>
              <a:pPr>
                <a:defRPr/>
              </a:pPr>
              <a:t>‹N›</a:t>
            </a:fld>
            <a:endParaRPr lang="it-IT" altLang="it-IT"/>
          </a:p>
        </p:txBody>
      </p:sp>
    </p:spTree>
    <p:extLst>
      <p:ext uri="{BB962C8B-B14F-4D97-AF65-F5344CB8AC3E}">
        <p14:creationId xmlns:p14="http://schemas.microsoft.com/office/powerpoint/2010/main" val="55914432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9B5D0C93-AFF9-48A6-942C-1483146AC808}" type="slidenum">
              <a:rPr lang="it-IT" altLang="it-IT"/>
              <a:pPr>
                <a:defRPr/>
              </a:pPr>
              <a:t>‹N›</a:t>
            </a:fld>
            <a:endParaRPr lang="it-IT" altLang="it-IT"/>
          </a:p>
        </p:txBody>
      </p:sp>
    </p:spTree>
    <p:extLst>
      <p:ext uri="{BB962C8B-B14F-4D97-AF65-F5344CB8AC3E}">
        <p14:creationId xmlns:p14="http://schemas.microsoft.com/office/powerpoint/2010/main" val="299443125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07950" y="44450"/>
            <a:ext cx="8928100" cy="561975"/>
          </a:xfrm>
          <a:prstGeom prst="rect">
            <a:avLst/>
          </a:prstGeom>
        </p:spPr>
        <p:txBody>
          <a:bodyPr/>
          <a:lstStyle/>
          <a:p>
            <a:r>
              <a:rPr lang="it-IT" smtClean="0"/>
              <a:t>Fare clic per modificare lo stile del titolo</a:t>
            </a:r>
            <a:endParaRPr lang="it-IT"/>
          </a:p>
        </p:txBody>
      </p:sp>
      <p:sp>
        <p:nvSpPr>
          <p:cNvPr id="3"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D1733C80-69B9-4BDB-A490-6EB46D9278D3}" type="slidenum">
              <a:rPr lang="it-IT" altLang="it-IT"/>
              <a:pPr>
                <a:defRPr/>
              </a:pPr>
              <a:t>‹N›</a:t>
            </a:fld>
            <a:endParaRPr lang="it-IT" altLang="it-IT"/>
          </a:p>
        </p:txBody>
      </p:sp>
    </p:spTree>
    <p:extLst>
      <p:ext uri="{BB962C8B-B14F-4D97-AF65-F5344CB8AC3E}">
        <p14:creationId xmlns:p14="http://schemas.microsoft.com/office/powerpoint/2010/main" val="263923506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ADE14A7B-58EB-4CE8-9289-D2172CCA7167}" type="slidenum">
              <a:rPr lang="it-IT" altLang="it-IT"/>
              <a:pPr>
                <a:defRPr/>
              </a:pPr>
              <a:t>‹N›</a:t>
            </a:fld>
            <a:endParaRPr lang="it-IT" altLang="it-IT"/>
          </a:p>
        </p:txBody>
      </p:sp>
    </p:spTree>
    <p:extLst>
      <p:ext uri="{BB962C8B-B14F-4D97-AF65-F5344CB8AC3E}">
        <p14:creationId xmlns:p14="http://schemas.microsoft.com/office/powerpoint/2010/main" val="334579238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27DE3243-1CEB-4E39-A87D-407EA6CABC4F}" type="slidenum">
              <a:rPr lang="it-IT" altLang="it-IT"/>
              <a:pPr>
                <a:defRPr/>
              </a:pPr>
              <a:t>‹N›</a:t>
            </a:fld>
            <a:endParaRPr lang="it-IT" altLang="it-IT"/>
          </a:p>
        </p:txBody>
      </p:sp>
    </p:spTree>
    <p:extLst>
      <p:ext uri="{BB962C8B-B14F-4D97-AF65-F5344CB8AC3E}">
        <p14:creationId xmlns:p14="http://schemas.microsoft.com/office/powerpoint/2010/main" val="4055808316"/>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sldNum" sz="quarter" idx="10"/>
          </p:nvPr>
        </p:nvSpPr>
        <p:spPr>
          <a:xfrm>
            <a:off x="8162925" y="6481763"/>
            <a:ext cx="801688" cy="260350"/>
          </a:xfrm>
          <a:prstGeom prst="rect">
            <a:avLst/>
          </a:prstGeom>
        </p:spPr>
        <p:txBody>
          <a:bodyPr/>
          <a:lstStyle>
            <a:lvl1pPr>
              <a:defRPr/>
            </a:lvl1pPr>
          </a:lstStyle>
          <a:p>
            <a:pPr>
              <a:defRPr/>
            </a:pPr>
            <a:fld id="{B85903CD-9C39-44F2-A405-079982217BAD}" type="slidenum">
              <a:rPr lang="it-IT" altLang="it-IT"/>
              <a:pPr>
                <a:defRPr/>
              </a:pPr>
              <a:t>‹N›</a:t>
            </a:fld>
            <a:endParaRPr lang="it-IT" altLang="it-IT"/>
          </a:p>
        </p:txBody>
      </p:sp>
    </p:spTree>
    <p:extLst>
      <p:ext uri="{BB962C8B-B14F-4D97-AF65-F5344CB8AC3E}">
        <p14:creationId xmlns:p14="http://schemas.microsoft.com/office/powerpoint/2010/main" val="325917542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ttangolo 5"/>
          <p:cNvSpPr/>
          <p:nvPr userDrawn="1"/>
        </p:nvSpPr>
        <p:spPr>
          <a:xfrm>
            <a:off x="0" y="6308725"/>
            <a:ext cx="9144000" cy="549275"/>
          </a:xfrm>
          <a:prstGeom prst="rect">
            <a:avLst/>
          </a:prstGeom>
          <a:solidFill>
            <a:schemeClr val="accent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7" name="Picture 6" descr="Logo_bianc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13488"/>
            <a:ext cx="546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CasellaDiTesto 7"/>
          <p:cNvSpPr txBox="1">
            <a:spLocks noChangeArrowheads="1"/>
          </p:cNvSpPr>
          <p:nvPr userDrawn="1"/>
        </p:nvSpPr>
        <p:spPr bwMode="auto">
          <a:xfrm>
            <a:off x="931863" y="6353175"/>
            <a:ext cx="7600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800" b="1">
                <a:solidFill>
                  <a:schemeClr val="bg1"/>
                </a:solidFill>
              </a:rPr>
              <a:t>UNIVERSITA’ DEGLI STUDI DI PARMA – DIPARTIMENTO DI INGEGNERIA E ARCHITETTURA </a:t>
            </a:r>
          </a:p>
          <a:p>
            <a:r>
              <a:rPr lang="it-IT" altLang="it-IT" sz="800" b="1">
                <a:solidFill>
                  <a:schemeClr val="bg1"/>
                </a:solidFill>
              </a:rPr>
              <a:t>CORSO DI FOTOGRAMMETRIA E TELERILEVAMENTO – LAUREA MAGISTRALE IN INGEGNERIA PER L’AMBIENTE E IL TERRITORIO</a:t>
            </a:r>
          </a:p>
          <a:p>
            <a:r>
              <a:rPr lang="it-IT" altLang="it-IT" sz="800" b="1">
                <a:solidFill>
                  <a:schemeClr val="bg1"/>
                </a:solidFill>
              </a:rPr>
              <a:t>Prof.  Riccardo Roncella</a:t>
            </a:r>
          </a:p>
        </p:txBody>
      </p:sp>
      <p:sp>
        <p:nvSpPr>
          <p:cNvPr id="9" name="Rettangolo 8"/>
          <p:cNvSpPr/>
          <p:nvPr userDrawn="1"/>
        </p:nvSpPr>
        <p:spPr>
          <a:xfrm>
            <a:off x="0" y="0"/>
            <a:ext cx="9144000" cy="6921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a:solidFill>
            <a:srgbClr val="FFFFCC"/>
          </a:solidFill>
          <a:effectLst>
            <a:outerShdw blurRad="38100" dist="38100" dir="2700000" algn="tl">
              <a:srgbClr val="000000"/>
            </a:outerShdw>
          </a:effectLst>
          <a:latin typeface="Arial" charset="0"/>
        </a:defRPr>
      </a:lvl5pPr>
      <a:lvl6pPr marL="4572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6pPr>
      <a:lvl7pPr marL="9144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7pPr>
      <a:lvl8pPr marL="13716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8pPr>
      <a:lvl9pPr marL="1828800" algn="ctr" rtl="0" fontAlgn="base">
        <a:spcBef>
          <a:spcPct val="0"/>
        </a:spcBef>
        <a:spcAft>
          <a:spcPct val="0"/>
        </a:spcAft>
        <a:defRPr sz="2800">
          <a:solidFill>
            <a:srgbClr val="FFFFCC"/>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7.wmf"/><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838200" y="423545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6600"/>
              </a:buClr>
            </a:pPr>
            <a:endParaRPr lang="it-IT" altLang="it-IT" sz="2100">
              <a:solidFill>
                <a:schemeClr val="tx2"/>
              </a:solidFill>
            </a:endParaRPr>
          </a:p>
        </p:txBody>
      </p:sp>
      <p:sp>
        <p:nvSpPr>
          <p:cNvPr id="218119" name="Text Box 7"/>
          <p:cNvSpPr txBox="1">
            <a:spLocks noChangeArrowheads="1"/>
          </p:cNvSpPr>
          <p:nvPr/>
        </p:nvSpPr>
        <p:spPr bwMode="auto">
          <a:xfrm>
            <a:off x="468313" y="4181475"/>
            <a:ext cx="8153400" cy="523220"/>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800" b="1" dirty="0" smtClean="0">
                <a:solidFill>
                  <a:schemeClr val="tx2"/>
                </a:solidFill>
                <a:effectLst>
                  <a:outerShdw blurRad="38100" dist="38100" dir="2700000" algn="tl">
                    <a:srgbClr val="000000"/>
                  </a:outerShdw>
                </a:effectLst>
                <a:latin typeface="Arial" charset="0"/>
              </a:rPr>
              <a:t>ORIENTAMENTO INTERNO</a:t>
            </a:r>
            <a:endParaRPr lang="it-IT" sz="2800" b="1" dirty="0">
              <a:solidFill>
                <a:schemeClr val="tx2"/>
              </a:solidFill>
              <a:effectLst>
                <a:outerShdw blurRad="38100" dist="38100" dir="2700000" algn="tl">
                  <a:srgbClr val="000000"/>
                </a:outerShdw>
              </a:effectLst>
              <a:latin typeface="Arial" charset="0"/>
            </a:endParaRPr>
          </a:p>
        </p:txBody>
      </p:sp>
      <p:sp>
        <p:nvSpPr>
          <p:cNvPr id="4" name="Text Box 7"/>
          <p:cNvSpPr txBox="1">
            <a:spLocks noChangeArrowheads="1"/>
          </p:cNvSpPr>
          <p:nvPr/>
        </p:nvSpPr>
        <p:spPr bwMode="auto">
          <a:xfrm>
            <a:off x="381000" y="2205038"/>
            <a:ext cx="8153400" cy="1370012"/>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800" b="1" dirty="0">
                <a:solidFill>
                  <a:schemeClr val="tx2"/>
                </a:solidFill>
                <a:effectLst>
                  <a:outerShdw blurRad="38100" dist="38100" dir="2700000" algn="tl">
                    <a:srgbClr val="000000"/>
                  </a:outerShdw>
                </a:effectLst>
                <a:latin typeface="Arial" charset="0"/>
              </a:rPr>
              <a:t>CORSO DI FOTOGRAMMETRIA E TELERILEVAMENTO</a:t>
            </a:r>
          </a:p>
          <a:p>
            <a:pPr algn="ctr" eaLnBrk="1" hangingPunct="1">
              <a:spcBef>
                <a:spcPct val="50000"/>
              </a:spcBef>
              <a:buClr>
                <a:srgbClr val="FF6600"/>
              </a:buClr>
              <a:defRPr/>
            </a:pPr>
            <a:r>
              <a:rPr lang="it-IT" b="1" dirty="0">
                <a:solidFill>
                  <a:schemeClr val="tx2"/>
                </a:solidFill>
                <a:effectLst>
                  <a:outerShdw blurRad="38100" dist="38100" dir="2700000" algn="tl">
                    <a:srgbClr val="000000"/>
                  </a:outerShdw>
                </a:effectLst>
                <a:latin typeface="Arial" charset="0"/>
              </a:rPr>
              <a:t>Prof. Riccardo </a:t>
            </a:r>
            <a:r>
              <a:rPr lang="it-IT" b="1" dirty="0" err="1">
                <a:solidFill>
                  <a:schemeClr val="tx2"/>
                </a:solidFill>
                <a:effectLst>
                  <a:outerShdw blurRad="38100" dist="38100" dir="2700000" algn="tl">
                    <a:srgbClr val="000000"/>
                  </a:outerShdw>
                </a:effectLst>
                <a:latin typeface="Arial" charset="0"/>
              </a:rPr>
              <a:t>Roncella</a:t>
            </a:r>
            <a:endParaRPr lang="it-IT" b="1" dirty="0">
              <a:solidFill>
                <a:schemeClr val="tx2"/>
              </a:solidFill>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0363409-13F4-49C9-B57E-ECDCC6FB4050}" type="slidenum">
              <a:rPr lang="it-IT" altLang="it-IT" smtClean="0"/>
              <a:pPr eaLnBrk="1" hangingPunct="1">
                <a:defRPr/>
              </a:pPr>
              <a:t>9</a:t>
            </a:fld>
            <a:endParaRPr lang="it-IT" altLang="it-IT" smtClean="0"/>
          </a:p>
        </p:txBody>
      </p:sp>
      <p:sp>
        <p:nvSpPr>
          <p:cNvPr id="532482" name="Rectangle 2"/>
          <p:cNvSpPr>
            <a:spLocks noGrp="1" noChangeArrowheads="1"/>
          </p:cNvSpPr>
          <p:nvPr>
            <p:ph type="title"/>
          </p:nvPr>
        </p:nvSpPr>
        <p:spPr/>
        <p:txBody>
          <a:bodyPr/>
          <a:lstStyle/>
          <a:p>
            <a:pPr eaLnBrk="1" hangingPunct="1">
              <a:defRPr/>
            </a:pPr>
            <a:r>
              <a:rPr lang="it-IT" smtClean="0"/>
              <a:t>RIPRISTINO DELL’ORIENTAMENTO INTERNO</a:t>
            </a:r>
          </a:p>
        </p:txBody>
      </p:sp>
      <p:sp>
        <p:nvSpPr>
          <p:cNvPr id="532483" name="Rectangle 3"/>
          <p:cNvSpPr>
            <a:spLocks noChangeArrowheads="1"/>
          </p:cNvSpPr>
          <p:nvPr/>
        </p:nvSpPr>
        <p:spPr bwMode="auto">
          <a:xfrm>
            <a:off x="107950" y="688975"/>
            <a:ext cx="8785225" cy="201930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Gli strumenti di restituzione (analitici o digitali) permettono di misurare le coordinate di punti immagine in un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legato allo strumento stesso.</a:t>
            </a:r>
          </a:p>
          <a:p>
            <a:pPr algn="just"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Il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“strumentale” non coincide però con il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immagine ed è quindi necessario, prima di iniziare a misurare, determinare la trasformazione fra i due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a:t>
            </a:r>
          </a:p>
          <a:p>
            <a:pPr algn="just"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Una volta determinata la trasformazione i punti misurati vengono trasformati:</a:t>
            </a:r>
          </a:p>
        </p:txBody>
      </p:sp>
      <p:sp>
        <p:nvSpPr>
          <p:cNvPr id="532484" name="Rectangle 4"/>
          <p:cNvSpPr>
            <a:spLocks noChangeArrowheads="1"/>
          </p:cNvSpPr>
          <p:nvPr/>
        </p:nvSpPr>
        <p:spPr bwMode="auto">
          <a:xfrm>
            <a:off x="107950" y="3284538"/>
            <a:ext cx="8785225" cy="2952750"/>
          </a:xfrm>
          <a:prstGeom prst="rect">
            <a:avLst/>
          </a:prstGeom>
          <a:noFill/>
          <a:ln w="9525">
            <a:noFill/>
            <a:miter lim="800000"/>
            <a:headEnd/>
            <a:tailEnd/>
          </a:ln>
          <a:effectLst/>
        </p:spPr>
        <p:txBody>
          <a:bodyPr lIns="90000" tIns="46800" rIns="90000" bIns="46800"/>
          <a:lstStyle/>
          <a:p>
            <a:pPr marL="457200" indent="-457200" algn="just" eaLnBrk="1" hangingPunct="1">
              <a:spcBef>
                <a:spcPct val="20000"/>
              </a:spcBef>
              <a:buFont typeface="Wingdings" pitchFamily="2" charset="2"/>
              <a:buAutoNum type="arabicPeriod"/>
              <a:defRPr/>
            </a:pPr>
            <a:r>
              <a:rPr lang="it-IT" sz="2000" dirty="0">
                <a:effectLst>
                  <a:outerShdw blurRad="38100" dist="38100" dir="2700000" algn="tl">
                    <a:srgbClr val="000000"/>
                  </a:outerShdw>
                </a:effectLst>
                <a:latin typeface="Arial" charset="0"/>
              </a:rPr>
              <a:t>Da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“strumentale” a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immagine (Orientamento interno);</a:t>
            </a:r>
          </a:p>
          <a:p>
            <a:pPr marL="457200" indent="-457200" algn="just" eaLnBrk="1" hangingPunct="1">
              <a:spcBef>
                <a:spcPct val="20000"/>
              </a:spcBef>
              <a:buFont typeface="Wingdings" pitchFamily="2" charset="2"/>
              <a:buAutoNum type="arabicPeriod"/>
              <a:defRPr/>
            </a:pPr>
            <a:endParaRPr lang="it-IT" sz="2000" dirty="0">
              <a:effectLst>
                <a:outerShdw blurRad="38100" dist="38100" dir="2700000" algn="tl">
                  <a:srgbClr val="000000"/>
                </a:outerShdw>
              </a:effectLst>
              <a:latin typeface="Arial" charset="0"/>
            </a:endParaRPr>
          </a:p>
          <a:p>
            <a:pPr marL="457200" indent="-457200" algn="just" eaLnBrk="1" hangingPunct="1">
              <a:spcBef>
                <a:spcPct val="20000"/>
              </a:spcBef>
              <a:buFont typeface="Wingdings" pitchFamily="2" charset="2"/>
              <a:buAutoNum type="arabicPeriod"/>
              <a:defRPr/>
            </a:pPr>
            <a:r>
              <a:rPr lang="it-IT" sz="2000" dirty="0">
                <a:effectLst>
                  <a:outerShdw blurRad="38100" dist="38100" dir="2700000" algn="tl">
                    <a:srgbClr val="000000"/>
                  </a:outerShdw>
                </a:effectLst>
                <a:latin typeface="Arial" charset="0"/>
              </a:rPr>
              <a:t>Vengono eliminati gli effetti di </a:t>
            </a:r>
            <a:r>
              <a:rPr lang="it-IT" sz="2000" dirty="0" smtClean="0">
                <a:effectLst>
                  <a:outerShdw blurRad="38100" dist="38100" dir="2700000" algn="tl">
                    <a:srgbClr val="000000"/>
                  </a:outerShdw>
                </a:effectLst>
                <a:latin typeface="Arial" charset="0"/>
              </a:rPr>
              <a:t>distorsione (</a:t>
            </a:r>
            <a:r>
              <a:rPr lang="it-IT" sz="2000" dirty="0" err="1" smtClean="0">
                <a:effectLst>
                  <a:outerShdw blurRad="38100" dist="38100" dir="2700000" algn="tl">
                    <a:srgbClr val="000000"/>
                  </a:outerShdw>
                </a:effectLst>
                <a:latin typeface="Arial" charset="0"/>
              </a:rPr>
              <a:t>vd</a:t>
            </a:r>
            <a:r>
              <a:rPr lang="it-IT" sz="2000" dirty="0" smtClean="0">
                <a:effectLst>
                  <a:outerShdw blurRad="38100" dist="38100" dir="2700000" algn="tl">
                    <a:srgbClr val="000000"/>
                  </a:outerShdw>
                </a:effectLst>
                <a:latin typeface="Arial" charset="0"/>
              </a:rPr>
              <a:t>. dopo…);</a:t>
            </a:r>
            <a:endParaRPr lang="it-IT" sz="2000" dirty="0">
              <a:effectLst>
                <a:outerShdw blurRad="38100" dist="38100" dir="2700000" algn="tl">
                  <a:srgbClr val="000000"/>
                </a:outerShdw>
              </a:effectLst>
              <a:latin typeface="Arial" charset="0"/>
            </a:endParaRPr>
          </a:p>
          <a:p>
            <a:pPr marL="457200" indent="-457200" algn="just" eaLnBrk="1" hangingPunct="1">
              <a:spcBef>
                <a:spcPct val="20000"/>
              </a:spcBef>
              <a:buFont typeface="Wingdings" pitchFamily="2" charset="2"/>
              <a:buAutoNum type="arabicPeriod"/>
              <a:defRPr/>
            </a:pPr>
            <a:endParaRPr lang="it-IT" sz="2000" dirty="0">
              <a:effectLst>
                <a:outerShdw blurRad="38100" dist="38100" dir="2700000" algn="tl">
                  <a:srgbClr val="000000"/>
                </a:outerShdw>
              </a:effectLst>
              <a:latin typeface="Arial" charset="0"/>
            </a:endParaRPr>
          </a:p>
          <a:p>
            <a:pPr marL="457200" indent="-457200" algn="just" eaLnBrk="1" hangingPunct="1">
              <a:spcBef>
                <a:spcPct val="20000"/>
              </a:spcBef>
              <a:buFont typeface="Wingdings" pitchFamily="2" charset="2"/>
              <a:buAutoNum type="arabicPeriod"/>
              <a:defRPr/>
            </a:pPr>
            <a:r>
              <a:rPr lang="it-IT" sz="2000" dirty="0">
                <a:effectLst>
                  <a:outerShdw blurRad="38100" dist="38100" dir="2700000" algn="tl">
                    <a:srgbClr val="000000"/>
                  </a:outerShdw>
                </a:effectLst>
                <a:latin typeface="Arial" charset="0"/>
              </a:rPr>
              <a:t>Per mezzo delle equazioni di </a:t>
            </a:r>
            <a:r>
              <a:rPr lang="it-IT" sz="2000" dirty="0" err="1">
                <a:effectLst>
                  <a:outerShdw blurRad="38100" dist="38100" dir="2700000" algn="tl">
                    <a:srgbClr val="000000"/>
                  </a:outerShdw>
                </a:effectLst>
                <a:latin typeface="Arial" charset="0"/>
              </a:rPr>
              <a:t>collinearità</a:t>
            </a:r>
            <a:r>
              <a:rPr lang="it-IT" sz="2000" dirty="0">
                <a:effectLst>
                  <a:outerShdw blurRad="38100" dist="38100" dir="2700000" algn="tl">
                    <a:srgbClr val="000000"/>
                  </a:outerShdw>
                </a:effectLst>
                <a:latin typeface="Arial" charset="0"/>
              </a:rPr>
              <a:t> le grandezze misurate, grazie ai parametri di orientamento esterno, permettono di ricavare informazioni nel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oggetto.</a:t>
            </a:r>
          </a:p>
        </p:txBody>
      </p:sp>
    </p:spTree>
    <p:extLst>
      <p:ext uri="{BB962C8B-B14F-4D97-AF65-F5344CB8AC3E}">
        <p14:creationId xmlns:p14="http://schemas.microsoft.com/office/powerpoint/2010/main" val="41324294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19698E1-16BB-42E5-A221-234708F98962}" type="slidenum">
              <a:rPr lang="it-IT" altLang="it-IT" smtClean="0"/>
              <a:pPr eaLnBrk="1" hangingPunct="1">
                <a:defRPr/>
              </a:pPr>
              <a:t>10</a:t>
            </a:fld>
            <a:endParaRPr lang="it-IT" altLang="it-IT" smtClean="0"/>
          </a:p>
        </p:txBody>
      </p:sp>
      <p:sp>
        <p:nvSpPr>
          <p:cNvPr id="498690" name="Rectangle 2"/>
          <p:cNvSpPr>
            <a:spLocks noGrp="1" noChangeArrowheads="1"/>
          </p:cNvSpPr>
          <p:nvPr>
            <p:ph type="title"/>
          </p:nvPr>
        </p:nvSpPr>
        <p:spPr/>
        <p:txBody>
          <a:bodyPr/>
          <a:lstStyle/>
          <a:p>
            <a:pPr eaLnBrk="1" hangingPunct="1">
              <a:defRPr/>
            </a:pPr>
            <a:r>
              <a:rPr lang="it-IT" smtClean="0"/>
              <a:t>ORIENTAMENTO INTERNO IDEALE</a:t>
            </a:r>
          </a:p>
        </p:txBody>
      </p:sp>
      <p:sp>
        <p:nvSpPr>
          <p:cNvPr id="498691" name="Rectangle 3"/>
          <p:cNvSpPr>
            <a:spLocks noGrp="1" noChangeArrowheads="1"/>
          </p:cNvSpPr>
          <p:nvPr>
            <p:ph type="body" idx="1"/>
          </p:nvPr>
        </p:nvSpPr>
        <p:spPr>
          <a:xfrm>
            <a:off x="107950" y="690563"/>
            <a:ext cx="8928100" cy="1514475"/>
          </a:xfrm>
        </p:spPr>
        <p:txBody>
          <a:bodyPr/>
          <a:lstStyle/>
          <a:p>
            <a:pPr marL="0" indent="0" eaLnBrk="1" hangingPunct="1">
              <a:buFont typeface="Wingdings" panose="05000000000000000000" pitchFamily="2" charset="2"/>
              <a:buNone/>
              <a:defRPr/>
            </a:pPr>
            <a:r>
              <a:rPr lang="it-IT" sz="2200" smtClean="0"/>
              <a:t>Finora abbiamo supposto che la condizione di collinearità fosse sempre verificata sia all’esterno del corpo ottico che al suo interno. In particolare abbiamo definito come parametri di orientamento interno:</a:t>
            </a:r>
          </a:p>
        </p:txBody>
      </p:sp>
      <p:sp>
        <p:nvSpPr>
          <p:cNvPr id="498692" name="Rectangle 4"/>
          <p:cNvSpPr>
            <a:spLocks noChangeArrowheads="1"/>
          </p:cNvSpPr>
          <p:nvPr/>
        </p:nvSpPr>
        <p:spPr bwMode="auto">
          <a:xfrm>
            <a:off x="107950" y="1989138"/>
            <a:ext cx="4248150" cy="410368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CENTRO PRINCIPALE (o di presa)</a:t>
            </a:r>
            <a:endParaRPr lang="it-IT" sz="200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Il punto al quale convergono tutti i raggi di proiezione</a:t>
            </a:r>
          </a:p>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PIANO IMMAGINE</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superficie piana su cui si forma l’immagine</a:t>
            </a:r>
          </a:p>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PUNTO PRINCIPALE</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proiezione del centro principale sul piano immagine</a:t>
            </a:r>
          </a:p>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DISTANZA PRINCIPALE</a:t>
            </a:r>
            <a:endParaRPr lang="it-IT" sz="200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distanza fra il centro principale e il piano immagine</a:t>
            </a:r>
          </a:p>
        </p:txBody>
      </p:sp>
      <p:pic>
        <p:nvPicPr>
          <p:cNvPr id="8198" name="Picture 5" descr="Colli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060575"/>
            <a:ext cx="4679950" cy="38735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74076"/>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521170A-DA1B-46DB-A6BE-4FB3D3644E2B}" type="slidenum">
              <a:rPr lang="it-IT" altLang="it-IT" smtClean="0"/>
              <a:pPr eaLnBrk="1" hangingPunct="1">
                <a:defRPr/>
              </a:pPr>
              <a:t>11</a:t>
            </a:fld>
            <a:endParaRPr lang="it-IT" altLang="it-IT" smtClean="0"/>
          </a:p>
        </p:txBody>
      </p:sp>
      <p:sp>
        <p:nvSpPr>
          <p:cNvPr id="499714" name="Rectangle 2"/>
          <p:cNvSpPr>
            <a:spLocks noGrp="1" noChangeArrowheads="1"/>
          </p:cNvSpPr>
          <p:nvPr>
            <p:ph type="title"/>
          </p:nvPr>
        </p:nvSpPr>
        <p:spPr/>
        <p:txBody>
          <a:bodyPr/>
          <a:lstStyle/>
          <a:p>
            <a:pPr eaLnBrk="1" hangingPunct="1">
              <a:defRPr/>
            </a:pPr>
            <a:r>
              <a:rPr lang="it-IT" smtClean="0"/>
              <a:t>ORIENTAMENTO INTERNO REALE</a:t>
            </a:r>
          </a:p>
        </p:txBody>
      </p:sp>
      <p:sp>
        <p:nvSpPr>
          <p:cNvPr id="499715" name="Rectangle 3"/>
          <p:cNvSpPr>
            <a:spLocks noGrp="1" noChangeArrowheads="1"/>
          </p:cNvSpPr>
          <p:nvPr>
            <p:ph type="body" idx="1"/>
          </p:nvPr>
        </p:nvSpPr>
        <p:spPr>
          <a:xfrm>
            <a:off x="107950" y="690563"/>
            <a:ext cx="8928100" cy="1514475"/>
          </a:xfrm>
        </p:spPr>
        <p:txBody>
          <a:bodyPr/>
          <a:lstStyle/>
          <a:p>
            <a:pPr marL="0" indent="0" eaLnBrk="1" hangingPunct="1">
              <a:buFont typeface="Wingdings" panose="05000000000000000000" pitchFamily="2" charset="2"/>
              <a:buNone/>
              <a:defRPr/>
            </a:pPr>
            <a:r>
              <a:rPr lang="it-IT" sz="2200" smtClean="0"/>
              <a:t>Le definizioni appena fornite si basano su una serie di ipotesi che non sono strettamente verificate nella realtà:</a:t>
            </a:r>
          </a:p>
        </p:txBody>
      </p:sp>
      <p:sp>
        <p:nvSpPr>
          <p:cNvPr id="499716" name="Rectangle 4"/>
          <p:cNvSpPr>
            <a:spLocks noChangeArrowheads="1"/>
          </p:cNvSpPr>
          <p:nvPr/>
        </p:nvSpPr>
        <p:spPr bwMode="auto">
          <a:xfrm>
            <a:off x="107950" y="1989138"/>
            <a:ext cx="4248150" cy="410368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CENTRO PRINCIPALE (o di presa)</a:t>
            </a: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Il corpo ottico </a:t>
            </a:r>
            <a:r>
              <a:rPr lang="it-IT" sz="2000" dirty="0" smtClean="0">
                <a:effectLst>
                  <a:outerShdw blurRad="38100" dist="38100" dir="2700000" algn="tl">
                    <a:srgbClr val="000000"/>
                  </a:outerShdw>
                </a:effectLst>
                <a:latin typeface="Arial" charset="0"/>
              </a:rPr>
              <a:t>può </a:t>
            </a:r>
            <a:r>
              <a:rPr lang="it-IT" sz="2000" dirty="0">
                <a:effectLst>
                  <a:outerShdw blurRad="38100" dist="38100" dir="2700000" algn="tl">
                    <a:srgbClr val="000000"/>
                  </a:outerShdw>
                </a:effectLst>
                <a:latin typeface="Arial" charset="0"/>
              </a:rPr>
              <a:t>essere rappresentato con un </a:t>
            </a:r>
            <a:r>
              <a:rPr lang="it-IT" sz="2000" dirty="0" smtClean="0">
                <a:effectLst>
                  <a:outerShdw blurRad="38100" dist="38100" dir="2700000" algn="tl">
                    <a:srgbClr val="000000"/>
                  </a:outerShdw>
                </a:effectLst>
                <a:latin typeface="Arial" charset="0"/>
              </a:rPr>
              <a:t>punto?</a:t>
            </a: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PIANO IMMAGINE</a:t>
            </a: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L</a:t>
            </a:r>
            <a:r>
              <a:rPr lang="it-IT" sz="2000" dirty="0" smtClean="0">
                <a:effectLst>
                  <a:outerShdw blurRad="38100" dist="38100" dir="2700000" algn="tl">
                    <a:srgbClr val="000000"/>
                  </a:outerShdw>
                </a:effectLst>
                <a:latin typeface="Arial" charset="0"/>
              </a:rPr>
              <a:t>a </a:t>
            </a:r>
            <a:r>
              <a:rPr lang="it-IT" sz="2000" dirty="0">
                <a:effectLst>
                  <a:outerShdw blurRad="38100" dist="38100" dir="2700000" algn="tl">
                    <a:srgbClr val="000000"/>
                  </a:outerShdw>
                </a:effectLst>
                <a:latin typeface="Arial" charset="0"/>
              </a:rPr>
              <a:t>superficie su cui si forma l’immagine </a:t>
            </a:r>
            <a:r>
              <a:rPr lang="it-IT" sz="2000" dirty="0" smtClean="0">
                <a:effectLst>
                  <a:outerShdw blurRad="38100" dist="38100" dir="2700000" algn="tl">
                    <a:srgbClr val="000000"/>
                  </a:outerShdw>
                </a:effectLst>
                <a:latin typeface="Arial" charset="0"/>
              </a:rPr>
              <a:t>è piana?</a:t>
            </a: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PUNTO PRINCIPALE</a:t>
            </a:r>
          </a:p>
          <a:p>
            <a:pPr eaLnBrk="1" hangingPunct="1">
              <a:spcBef>
                <a:spcPct val="20000"/>
              </a:spcBef>
              <a:buFont typeface="Wingdings" pitchFamily="2" charset="2"/>
              <a:buNone/>
              <a:defRPr/>
            </a:pPr>
            <a:r>
              <a:rPr lang="it-IT" sz="2000" dirty="0" smtClean="0">
                <a:effectLst>
                  <a:outerShdw blurRad="38100" dist="38100" dir="2700000" algn="tl">
                    <a:srgbClr val="000000"/>
                  </a:outerShdw>
                </a:effectLst>
                <a:latin typeface="Arial" charset="0"/>
              </a:rPr>
              <a:t>L’asse </a:t>
            </a:r>
            <a:r>
              <a:rPr lang="it-IT" sz="2000" dirty="0">
                <a:effectLst>
                  <a:outerShdw blurRad="38100" dist="38100" dir="2700000" algn="tl">
                    <a:srgbClr val="000000"/>
                  </a:outerShdw>
                </a:effectLst>
                <a:latin typeface="Arial" charset="0"/>
              </a:rPr>
              <a:t>ottico </a:t>
            </a:r>
            <a:r>
              <a:rPr lang="it-IT" sz="2000" dirty="0" smtClean="0">
                <a:effectLst>
                  <a:outerShdw blurRad="38100" dist="38100" dir="2700000" algn="tl">
                    <a:srgbClr val="000000"/>
                  </a:outerShdw>
                </a:effectLst>
                <a:latin typeface="Arial" charset="0"/>
              </a:rPr>
              <a:t>è </a:t>
            </a:r>
            <a:r>
              <a:rPr lang="it-IT" sz="2000" dirty="0">
                <a:effectLst>
                  <a:outerShdw blurRad="38100" dist="38100" dir="2700000" algn="tl">
                    <a:srgbClr val="000000"/>
                  </a:outerShdw>
                </a:effectLst>
                <a:latin typeface="Arial" charset="0"/>
              </a:rPr>
              <a:t>ortogonale al piano </a:t>
            </a:r>
            <a:r>
              <a:rPr lang="it-IT" sz="2000" dirty="0" smtClean="0">
                <a:effectLst>
                  <a:outerShdw blurRad="38100" dist="38100" dir="2700000" algn="tl">
                    <a:srgbClr val="000000"/>
                  </a:outerShdw>
                </a:effectLst>
                <a:latin typeface="Arial" charset="0"/>
              </a:rPr>
              <a:t>immagine?</a:t>
            </a: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DISTANZA PRINCIPALE</a:t>
            </a: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Vedi </a:t>
            </a:r>
            <a:r>
              <a:rPr lang="it-IT" sz="2000" dirty="0" smtClean="0">
                <a:effectLst>
                  <a:outerShdw blurRad="38100" dist="38100" dir="2700000" algn="tl">
                    <a:srgbClr val="000000"/>
                  </a:outerShdw>
                </a:effectLst>
                <a:latin typeface="Arial" charset="0"/>
              </a:rPr>
              <a:t>precedenti…</a:t>
            </a:r>
            <a:endParaRPr lang="it-IT" sz="2000" dirty="0">
              <a:effectLst>
                <a:outerShdw blurRad="38100" dist="38100" dir="2700000" algn="tl">
                  <a:srgbClr val="000000"/>
                </a:outerShdw>
              </a:effectLst>
              <a:latin typeface="Arial" charset="0"/>
            </a:endParaRPr>
          </a:p>
        </p:txBody>
      </p:sp>
      <p:pic>
        <p:nvPicPr>
          <p:cNvPr id="9222" name="Picture 5" descr="Colli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060575"/>
            <a:ext cx="4679950" cy="38735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43820"/>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7E1E847-6033-49D9-A62C-C3F9614148CC}" type="slidenum">
              <a:rPr lang="it-IT" altLang="it-IT" smtClean="0"/>
              <a:pPr eaLnBrk="1" hangingPunct="1">
                <a:defRPr/>
              </a:pPr>
              <a:t>12</a:t>
            </a:fld>
            <a:endParaRPr lang="it-IT" altLang="it-IT" smtClean="0"/>
          </a:p>
        </p:txBody>
      </p:sp>
      <p:sp>
        <p:nvSpPr>
          <p:cNvPr id="501762" name="Rectangle 2"/>
          <p:cNvSpPr>
            <a:spLocks noGrp="1" noChangeArrowheads="1"/>
          </p:cNvSpPr>
          <p:nvPr>
            <p:ph type="title"/>
          </p:nvPr>
        </p:nvSpPr>
        <p:spPr/>
        <p:txBody>
          <a:bodyPr/>
          <a:lstStyle/>
          <a:p>
            <a:pPr eaLnBrk="1" hangingPunct="1">
              <a:defRPr/>
            </a:pPr>
            <a:r>
              <a:rPr lang="it-IT" smtClean="0"/>
              <a:t>OTTICA GEOMETRICA</a:t>
            </a:r>
          </a:p>
        </p:txBody>
      </p:sp>
      <p:grpSp>
        <p:nvGrpSpPr>
          <p:cNvPr id="19460" name="Group 29"/>
          <p:cNvGrpSpPr>
            <a:grpSpLocks/>
          </p:cNvGrpSpPr>
          <p:nvPr/>
        </p:nvGrpSpPr>
        <p:grpSpPr bwMode="auto">
          <a:xfrm>
            <a:off x="179388" y="765175"/>
            <a:ext cx="4524375" cy="1628775"/>
            <a:chOff x="2336" y="663"/>
            <a:chExt cx="2850" cy="1026"/>
          </a:xfrm>
        </p:grpSpPr>
        <p:sp>
          <p:nvSpPr>
            <p:cNvPr id="19511" name="Line 12"/>
            <p:cNvSpPr>
              <a:spLocks noChangeShapeType="1"/>
            </p:cNvSpPr>
            <p:nvPr/>
          </p:nvSpPr>
          <p:spPr bwMode="auto">
            <a:xfrm>
              <a:off x="2359" y="1142"/>
              <a:ext cx="269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9512" name="Oval 13"/>
            <p:cNvSpPr>
              <a:spLocks noChangeArrowheads="1"/>
            </p:cNvSpPr>
            <p:nvPr/>
          </p:nvSpPr>
          <p:spPr bwMode="auto">
            <a:xfrm>
              <a:off x="3613" y="777"/>
              <a:ext cx="91" cy="75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19513" name="Line 14"/>
            <p:cNvSpPr>
              <a:spLocks noChangeShapeType="1"/>
            </p:cNvSpPr>
            <p:nvPr/>
          </p:nvSpPr>
          <p:spPr bwMode="auto">
            <a:xfrm>
              <a:off x="3658" y="663"/>
              <a:ext cx="0" cy="102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514" name="Text Box 15"/>
            <p:cNvSpPr txBox="1">
              <a:spLocks noChangeArrowheads="1"/>
            </p:cNvSpPr>
            <p:nvPr/>
          </p:nvSpPr>
          <p:spPr bwMode="auto">
            <a:xfrm>
              <a:off x="4683" y="1167"/>
              <a:ext cx="36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i="1">
                  <a:latin typeface="Times New Roman" panose="02020603050405020304" pitchFamily="18" charset="0"/>
                </a:rPr>
                <a:t>asse ottico</a:t>
              </a:r>
              <a:endParaRPr lang="it-IT" altLang="it-IT" sz="1800"/>
            </a:p>
          </p:txBody>
        </p:sp>
        <p:sp>
          <p:nvSpPr>
            <p:cNvPr id="19515" name="Text Box 16"/>
            <p:cNvSpPr txBox="1">
              <a:spLocks noChangeArrowheads="1"/>
            </p:cNvSpPr>
            <p:nvPr/>
          </p:nvSpPr>
          <p:spPr bwMode="auto">
            <a:xfrm>
              <a:off x="3704" y="663"/>
              <a:ext cx="26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i="1">
                  <a:latin typeface="Times New Roman" panose="02020603050405020304" pitchFamily="18" charset="0"/>
                </a:rPr>
                <a:t>piano della lente</a:t>
              </a:r>
              <a:endParaRPr lang="it-IT" altLang="it-IT" sz="1800"/>
            </a:p>
          </p:txBody>
        </p:sp>
        <p:sp>
          <p:nvSpPr>
            <p:cNvPr id="19516" name="Text Box 17"/>
            <p:cNvSpPr txBox="1">
              <a:spLocks noChangeArrowheads="1"/>
            </p:cNvSpPr>
            <p:nvPr/>
          </p:nvSpPr>
          <p:spPr bwMode="auto">
            <a:xfrm>
              <a:off x="4548" y="1507"/>
              <a:ext cx="63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i="1">
                  <a:latin typeface="Times New Roman" panose="02020603050405020304" pitchFamily="18" charset="0"/>
                </a:rPr>
                <a:t>spazio-immagini</a:t>
              </a:r>
              <a:endParaRPr lang="it-IT" altLang="it-IT" sz="1800"/>
            </a:p>
          </p:txBody>
        </p:sp>
        <p:sp>
          <p:nvSpPr>
            <p:cNvPr id="19517" name="Text Box 18"/>
            <p:cNvSpPr txBox="1">
              <a:spLocks noChangeArrowheads="1"/>
            </p:cNvSpPr>
            <p:nvPr/>
          </p:nvSpPr>
          <p:spPr bwMode="auto">
            <a:xfrm>
              <a:off x="2336" y="1507"/>
              <a:ext cx="63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i="1">
                  <a:latin typeface="Times New Roman" panose="02020603050405020304" pitchFamily="18" charset="0"/>
                </a:rPr>
                <a:t>spazio-oggetti</a:t>
              </a:r>
              <a:endParaRPr lang="it-IT" altLang="it-IT" sz="1800"/>
            </a:p>
          </p:txBody>
        </p:sp>
        <p:sp>
          <p:nvSpPr>
            <p:cNvPr id="19518" name="Oval 19"/>
            <p:cNvSpPr>
              <a:spLocks noChangeArrowheads="1"/>
            </p:cNvSpPr>
            <p:nvPr/>
          </p:nvSpPr>
          <p:spPr bwMode="auto">
            <a:xfrm>
              <a:off x="3180" y="1119"/>
              <a:ext cx="45" cy="46"/>
            </a:xfrm>
            <a:prstGeom prst="ellipse">
              <a:avLst/>
            </a:prstGeom>
            <a:solidFill>
              <a:srgbClr val="000000"/>
            </a:solidFill>
            <a:ln w="9525">
              <a:solidFill>
                <a:srgbClr val="000000"/>
              </a:solidFill>
              <a:round/>
              <a:headEnd/>
              <a:tailEnd/>
            </a:ln>
          </p:spPr>
          <p:txBody>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19519" name="Oval 20"/>
            <p:cNvSpPr>
              <a:spLocks noChangeArrowheads="1"/>
            </p:cNvSpPr>
            <p:nvPr/>
          </p:nvSpPr>
          <p:spPr bwMode="auto">
            <a:xfrm>
              <a:off x="4092" y="1119"/>
              <a:ext cx="45" cy="46"/>
            </a:xfrm>
            <a:prstGeom prst="ellipse">
              <a:avLst/>
            </a:prstGeom>
            <a:solidFill>
              <a:srgbClr val="000000"/>
            </a:solidFill>
            <a:ln w="9525">
              <a:solidFill>
                <a:srgbClr val="000000"/>
              </a:solidFill>
              <a:round/>
              <a:headEnd/>
              <a:tailEnd/>
            </a:ln>
          </p:spPr>
          <p:txBody>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19520" name="Line 21"/>
            <p:cNvSpPr>
              <a:spLocks noChangeShapeType="1"/>
            </p:cNvSpPr>
            <p:nvPr/>
          </p:nvSpPr>
          <p:spPr bwMode="auto">
            <a:xfrm>
              <a:off x="3202" y="663"/>
              <a:ext cx="0" cy="102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521" name="Line 22"/>
            <p:cNvSpPr>
              <a:spLocks noChangeShapeType="1"/>
            </p:cNvSpPr>
            <p:nvPr/>
          </p:nvSpPr>
          <p:spPr bwMode="auto">
            <a:xfrm>
              <a:off x="4114" y="663"/>
              <a:ext cx="0" cy="102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522" name="Text Box 23"/>
            <p:cNvSpPr txBox="1">
              <a:spLocks noChangeArrowheads="1"/>
            </p:cNvSpPr>
            <p:nvPr/>
          </p:nvSpPr>
          <p:spPr bwMode="auto">
            <a:xfrm>
              <a:off x="4137" y="663"/>
              <a:ext cx="45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i="1">
                  <a:latin typeface="Times New Roman" panose="02020603050405020304" pitchFamily="18" charset="0"/>
                </a:rPr>
                <a:t>piano focale posteriore</a:t>
              </a:r>
              <a:endParaRPr lang="it-IT" altLang="it-IT" sz="1800"/>
            </a:p>
          </p:txBody>
        </p:sp>
        <p:sp>
          <p:nvSpPr>
            <p:cNvPr id="19523" name="Text Box 24"/>
            <p:cNvSpPr txBox="1">
              <a:spLocks noChangeArrowheads="1"/>
            </p:cNvSpPr>
            <p:nvPr/>
          </p:nvSpPr>
          <p:spPr bwMode="auto">
            <a:xfrm>
              <a:off x="2724" y="663"/>
              <a:ext cx="45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it-IT" altLang="it-IT" sz="1200" i="1">
                  <a:latin typeface="Times New Roman" panose="02020603050405020304" pitchFamily="18" charset="0"/>
                </a:rPr>
                <a:t>piano focale anteriore</a:t>
              </a:r>
              <a:endParaRPr lang="it-IT" altLang="it-IT" sz="1800"/>
            </a:p>
          </p:txBody>
        </p:sp>
        <p:sp>
          <p:nvSpPr>
            <p:cNvPr id="19524" name="Line 25"/>
            <p:cNvSpPr>
              <a:spLocks noChangeShapeType="1"/>
            </p:cNvSpPr>
            <p:nvPr/>
          </p:nvSpPr>
          <p:spPr bwMode="auto">
            <a:xfrm>
              <a:off x="3658" y="1598"/>
              <a:ext cx="4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525" name="Text Box 26"/>
            <p:cNvSpPr txBox="1">
              <a:spLocks noChangeArrowheads="1"/>
            </p:cNvSpPr>
            <p:nvPr/>
          </p:nvSpPr>
          <p:spPr bwMode="auto">
            <a:xfrm>
              <a:off x="3794" y="1461"/>
              <a:ext cx="11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a:latin typeface="Times New Roman" panose="02020603050405020304" pitchFamily="18" charset="0"/>
                </a:rPr>
                <a:t>f</a:t>
              </a:r>
              <a:endParaRPr lang="it-IT" altLang="it-IT" sz="1800"/>
            </a:p>
          </p:txBody>
        </p:sp>
        <p:sp>
          <p:nvSpPr>
            <p:cNvPr id="19526" name="Line 27"/>
            <p:cNvSpPr>
              <a:spLocks noChangeShapeType="1"/>
            </p:cNvSpPr>
            <p:nvPr/>
          </p:nvSpPr>
          <p:spPr bwMode="auto">
            <a:xfrm>
              <a:off x="3225" y="1598"/>
              <a:ext cx="4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527" name="Text Box 28"/>
            <p:cNvSpPr txBox="1">
              <a:spLocks noChangeArrowheads="1"/>
            </p:cNvSpPr>
            <p:nvPr/>
          </p:nvSpPr>
          <p:spPr bwMode="auto">
            <a:xfrm>
              <a:off x="3361" y="1461"/>
              <a:ext cx="114"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a:latin typeface="Times New Roman" panose="02020603050405020304" pitchFamily="18" charset="0"/>
                </a:rPr>
                <a:t>f</a:t>
              </a:r>
              <a:endParaRPr lang="it-IT" altLang="it-IT" sz="1800"/>
            </a:p>
          </p:txBody>
        </p:sp>
      </p:grpSp>
      <p:sp>
        <p:nvSpPr>
          <p:cNvPr id="19461" name="Line 32"/>
          <p:cNvSpPr>
            <a:spLocks noChangeShapeType="1"/>
          </p:cNvSpPr>
          <p:nvPr/>
        </p:nvSpPr>
        <p:spPr bwMode="auto">
          <a:xfrm>
            <a:off x="4570413" y="1525588"/>
            <a:ext cx="42703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62" name="Line 33"/>
          <p:cNvSpPr>
            <a:spLocks noChangeShapeType="1"/>
          </p:cNvSpPr>
          <p:nvPr/>
        </p:nvSpPr>
        <p:spPr bwMode="auto">
          <a:xfrm>
            <a:off x="6632575" y="765175"/>
            <a:ext cx="0" cy="162877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63" name="Line 34"/>
          <p:cNvSpPr>
            <a:spLocks noChangeShapeType="1"/>
          </p:cNvSpPr>
          <p:nvPr/>
        </p:nvSpPr>
        <p:spPr bwMode="auto">
          <a:xfrm>
            <a:off x="5908675" y="765175"/>
            <a:ext cx="0" cy="16287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64" name="Line 35"/>
          <p:cNvSpPr>
            <a:spLocks noChangeShapeType="1"/>
          </p:cNvSpPr>
          <p:nvPr/>
        </p:nvSpPr>
        <p:spPr bwMode="auto">
          <a:xfrm>
            <a:off x="7356475" y="765175"/>
            <a:ext cx="0" cy="16287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9465" name="Group 36"/>
          <p:cNvGrpSpPr>
            <a:grpSpLocks/>
          </p:cNvGrpSpPr>
          <p:nvPr/>
        </p:nvGrpSpPr>
        <p:grpSpPr bwMode="auto">
          <a:xfrm>
            <a:off x="5529263" y="1019175"/>
            <a:ext cx="53975" cy="506413"/>
            <a:chOff x="4132" y="10260"/>
            <a:chExt cx="86" cy="798"/>
          </a:xfrm>
        </p:grpSpPr>
        <p:sp>
          <p:nvSpPr>
            <p:cNvPr id="19507" name="Rectangle 37"/>
            <p:cNvSpPr>
              <a:spLocks noChangeArrowheads="1"/>
            </p:cNvSpPr>
            <p:nvPr/>
          </p:nvSpPr>
          <p:spPr bwMode="auto">
            <a:xfrm>
              <a:off x="4132" y="10506"/>
              <a:ext cx="86" cy="552"/>
            </a:xfrm>
            <a:prstGeom prst="rect">
              <a:avLst/>
            </a:prstGeom>
            <a:gradFill rotWithShape="0">
              <a:gsLst>
                <a:gs pos="0">
                  <a:srgbClr val="767676"/>
                </a:gs>
                <a:gs pos="50000">
                  <a:srgbClr val="FFFFFF"/>
                </a:gs>
                <a:gs pos="100000">
                  <a:srgbClr val="767676"/>
                </a:gs>
              </a:gsLst>
              <a:lin ang="0" scaled="1"/>
            </a:gradFill>
            <a:ln w="9525">
              <a:solidFill>
                <a:srgbClr val="000000"/>
              </a:solidFill>
              <a:miter lim="800000"/>
              <a:headEnd/>
              <a:tailEnd/>
            </a:ln>
          </p:spPr>
          <p:txBody>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19508" name="Line 38"/>
            <p:cNvSpPr>
              <a:spLocks noChangeShapeType="1"/>
            </p:cNvSpPr>
            <p:nvPr/>
          </p:nvSpPr>
          <p:spPr bwMode="auto">
            <a:xfrm flipV="1">
              <a:off x="4175" y="10413"/>
              <a:ext cx="0"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509" name="Freeform 39"/>
            <p:cNvSpPr>
              <a:spLocks/>
            </p:cNvSpPr>
            <p:nvPr/>
          </p:nvSpPr>
          <p:spPr bwMode="auto">
            <a:xfrm>
              <a:off x="4132" y="10260"/>
              <a:ext cx="86" cy="209"/>
            </a:xfrm>
            <a:custGeom>
              <a:avLst/>
              <a:gdLst>
                <a:gd name="T0" fmla="*/ 0 w 342"/>
                <a:gd name="T1" fmla="*/ 0 h 646"/>
                <a:gd name="T2" fmla="*/ 0 w 342"/>
                <a:gd name="T3" fmla="*/ 0 h 646"/>
                <a:gd name="T4" fmla="*/ 0 w 342"/>
                <a:gd name="T5" fmla="*/ 0 h 646"/>
                <a:gd name="T6" fmla="*/ 0 w 342"/>
                <a:gd name="T7" fmla="*/ 0 h 646"/>
                <a:gd name="T8" fmla="*/ 0 w 342"/>
                <a:gd name="T9" fmla="*/ 0 h 646"/>
                <a:gd name="T10" fmla="*/ 0 w 342"/>
                <a:gd name="T11" fmla="*/ 0 h 646"/>
                <a:gd name="T12" fmla="*/ 0 w 342"/>
                <a:gd name="T13" fmla="*/ 0 h 646"/>
                <a:gd name="T14" fmla="*/ 0 60000 65536"/>
                <a:gd name="T15" fmla="*/ 0 60000 65536"/>
                <a:gd name="T16" fmla="*/ 0 60000 65536"/>
                <a:gd name="T17" fmla="*/ 0 60000 65536"/>
                <a:gd name="T18" fmla="*/ 0 60000 65536"/>
                <a:gd name="T19" fmla="*/ 0 60000 65536"/>
                <a:gd name="T20" fmla="*/ 0 60000 65536"/>
                <a:gd name="T21" fmla="*/ 0 w 342"/>
                <a:gd name="T22" fmla="*/ 0 h 646"/>
                <a:gd name="T23" fmla="*/ 342 w 342"/>
                <a:gd name="T24" fmla="*/ 646 h 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2" h="646">
                  <a:moveTo>
                    <a:pt x="171" y="646"/>
                  </a:moveTo>
                  <a:cubicBezTo>
                    <a:pt x="114" y="646"/>
                    <a:pt x="0" y="541"/>
                    <a:pt x="0" y="475"/>
                  </a:cubicBezTo>
                  <a:cubicBezTo>
                    <a:pt x="0" y="409"/>
                    <a:pt x="142" y="323"/>
                    <a:pt x="171" y="247"/>
                  </a:cubicBezTo>
                  <a:cubicBezTo>
                    <a:pt x="200" y="171"/>
                    <a:pt x="171" y="0"/>
                    <a:pt x="171" y="19"/>
                  </a:cubicBezTo>
                  <a:cubicBezTo>
                    <a:pt x="171" y="38"/>
                    <a:pt x="142" y="285"/>
                    <a:pt x="171" y="361"/>
                  </a:cubicBezTo>
                  <a:cubicBezTo>
                    <a:pt x="200" y="437"/>
                    <a:pt x="342" y="428"/>
                    <a:pt x="342" y="475"/>
                  </a:cubicBezTo>
                  <a:cubicBezTo>
                    <a:pt x="342" y="522"/>
                    <a:pt x="228" y="646"/>
                    <a:pt x="171" y="646"/>
                  </a:cubicBezTo>
                  <a:close/>
                </a:path>
              </a:pathLst>
            </a:custGeom>
            <a:solidFill>
              <a:srgbClr val="FF0000"/>
            </a:solidFill>
            <a:ln w="9525">
              <a:solidFill>
                <a:srgbClr val="000000"/>
              </a:solidFill>
              <a:round/>
              <a:headEnd/>
              <a:tailEnd/>
            </a:ln>
          </p:spPr>
          <p:txBody>
            <a:bodyPr/>
            <a:lstStyle/>
            <a:p>
              <a:endParaRPr lang="it-IT"/>
            </a:p>
          </p:txBody>
        </p:sp>
        <p:sp>
          <p:nvSpPr>
            <p:cNvPr id="19510" name="Freeform 40"/>
            <p:cNvSpPr>
              <a:spLocks/>
            </p:cNvSpPr>
            <p:nvPr/>
          </p:nvSpPr>
          <p:spPr bwMode="auto">
            <a:xfrm>
              <a:off x="4163" y="10317"/>
              <a:ext cx="55" cy="133"/>
            </a:xfrm>
            <a:custGeom>
              <a:avLst/>
              <a:gdLst>
                <a:gd name="T0" fmla="*/ 0 w 342"/>
                <a:gd name="T1" fmla="*/ 0 h 646"/>
                <a:gd name="T2" fmla="*/ 0 w 342"/>
                <a:gd name="T3" fmla="*/ 0 h 646"/>
                <a:gd name="T4" fmla="*/ 0 w 342"/>
                <a:gd name="T5" fmla="*/ 0 h 646"/>
                <a:gd name="T6" fmla="*/ 0 w 342"/>
                <a:gd name="T7" fmla="*/ 0 h 646"/>
                <a:gd name="T8" fmla="*/ 0 w 342"/>
                <a:gd name="T9" fmla="*/ 0 h 646"/>
                <a:gd name="T10" fmla="*/ 0 w 342"/>
                <a:gd name="T11" fmla="*/ 0 h 646"/>
                <a:gd name="T12" fmla="*/ 0 w 342"/>
                <a:gd name="T13" fmla="*/ 0 h 646"/>
                <a:gd name="T14" fmla="*/ 0 60000 65536"/>
                <a:gd name="T15" fmla="*/ 0 60000 65536"/>
                <a:gd name="T16" fmla="*/ 0 60000 65536"/>
                <a:gd name="T17" fmla="*/ 0 60000 65536"/>
                <a:gd name="T18" fmla="*/ 0 60000 65536"/>
                <a:gd name="T19" fmla="*/ 0 60000 65536"/>
                <a:gd name="T20" fmla="*/ 0 60000 65536"/>
                <a:gd name="T21" fmla="*/ 0 w 342"/>
                <a:gd name="T22" fmla="*/ 0 h 646"/>
                <a:gd name="T23" fmla="*/ 342 w 342"/>
                <a:gd name="T24" fmla="*/ 646 h 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2" h="646">
                  <a:moveTo>
                    <a:pt x="171" y="646"/>
                  </a:moveTo>
                  <a:cubicBezTo>
                    <a:pt x="114" y="646"/>
                    <a:pt x="0" y="541"/>
                    <a:pt x="0" y="475"/>
                  </a:cubicBezTo>
                  <a:cubicBezTo>
                    <a:pt x="0" y="409"/>
                    <a:pt x="142" y="323"/>
                    <a:pt x="171" y="247"/>
                  </a:cubicBezTo>
                  <a:cubicBezTo>
                    <a:pt x="200" y="171"/>
                    <a:pt x="171" y="0"/>
                    <a:pt x="171" y="19"/>
                  </a:cubicBezTo>
                  <a:cubicBezTo>
                    <a:pt x="171" y="38"/>
                    <a:pt x="142" y="285"/>
                    <a:pt x="171" y="361"/>
                  </a:cubicBezTo>
                  <a:cubicBezTo>
                    <a:pt x="200" y="437"/>
                    <a:pt x="342" y="428"/>
                    <a:pt x="342" y="475"/>
                  </a:cubicBezTo>
                  <a:cubicBezTo>
                    <a:pt x="342" y="522"/>
                    <a:pt x="228" y="646"/>
                    <a:pt x="171" y="646"/>
                  </a:cubicBezTo>
                  <a:close/>
                </a:path>
              </a:pathLst>
            </a:custGeom>
            <a:solidFill>
              <a:srgbClr val="FFFF00"/>
            </a:solidFill>
            <a:ln w="9525">
              <a:solidFill>
                <a:srgbClr val="000000"/>
              </a:solidFill>
              <a:round/>
              <a:headEnd/>
              <a:tailEnd/>
            </a:ln>
          </p:spPr>
          <p:txBody>
            <a:bodyPr/>
            <a:lstStyle/>
            <a:p>
              <a:endParaRPr lang="it-IT"/>
            </a:p>
          </p:txBody>
        </p:sp>
      </p:grpSp>
      <p:grpSp>
        <p:nvGrpSpPr>
          <p:cNvPr id="19466" name="Group 41"/>
          <p:cNvGrpSpPr>
            <a:grpSpLocks/>
          </p:cNvGrpSpPr>
          <p:nvPr/>
        </p:nvGrpSpPr>
        <p:grpSpPr bwMode="auto">
          <a:xfrm>
            <a:off x="8731250" y="1524000"/>
            <a:ext cx="161925" cy="1504950"/>
            <a:chOff x="9176" y="11056"/>
            <a:chExt cx="255" cy="2371"/>
          </a:xfrm>
        </p:grpSpPr>
        <p:sp>
          <p:nvSpPr>
            <p:cNvPr id="19503" name="Rectangle 42"/>
            <p:cNvSpPr>
              <a:spLocks noChangeAspect="1" noChangeArrowheads="1"/>
            </p:cNvSpPr>
            <p:nvPr/>
          </p:nvSpPr>
          <p:spPr bwMode="auto">
            <a:xfrm rot="10800000">
              <a:off x="9176" y="11056"/>
              <a:ext cx="255" cy="1641"/>
            </a:xfrm>
            <a:prstGeom prst="rect">
              <a:avLst/>
            </a:prstGeom>
            <a:gradFill rotWithShape="0">
              <a:gsLst>
                <a:gs pos="0">
                  <a:srgbClr val="767676"/>
                </a:gs>
                <a:gs pos="50000">
                  <a:srgbClr val="FFFFFF"/>
                </a:gs>
                <a:gs pos="100000">
                  <a:srgbClr val="767676"/>
                </a:gs>
              </a:gsLst>
              <a:lin ang="0" scaled="1"/>
            </a:gradFill>
            <a:ln w="9525">
              <a:solidFill>
                <a:srgbClr val="000000"/>
              </a:solidFill>
              <a:miter lim="800000"/>
              <a:headEnd/>
              <a:tailEnd/>
            </a:ln>
          </p:spPr>
          <p:txBody>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19504" name="Line 43"/>
            <p:cNvSpPr>
              <a:spLocks noChangeAspect="1" noChangeShapeType="1"/>
            </p:cNvSpPr>
            <p:nvPr/>
          </p:nvSpPr>
          <p:spPr bwMode="auto">
            <a:xfrm rot="10800000" flipV="1">
              <a:off x="9304" y="12697"/>
              <a:ext cx="0" cy="2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505" name="Freeform 44"/>
            <p:cNvSpPr>
              <a:spLocks noChangeAspect="1"/>
            </p:cNvSpPr>
            <p:nvPr/>
          </p:nvSpPr>
          <p:spPr bwMode="auto">
            <a:xfrm rot="10800000">
              <a:off x="9176" y="12807"/>
              <a:ext cx="255" cy="620"/>
            </a:xfrm>
            <a:custGeom>
              <a:avLst/>
              <a:gdLst>
                <a:gd name="T0" fmla="*/ 16 w 342"/>
                <a:gd name="T1" fmla="*/ 465 h 646"/>
                <a:gd name="T2" fmla="*/ 0 w 342"/>
                <a:gd name="T3" fmla="*/ 342 h 646"/>
                <a:gd name="T4" fmla="*/ 16 w 342"/>
                <a:gd name="T5" fmla="*/ 178 h 646"/>
                <a:gd name="T6" fmla="*/ 16 w 342"/>
                <a:gd name="T7" fmla="*/ 12 h 646"/>
                <a:gd name="T8" fmla="*/ 16 w 342"/>
                <a:gd name="T9" fmla="*/ 260 h 646"/>
                <a:gd name="T10" fmla="*/ 33 w 342"/>
                <a:gd name="T11" fmla="*/ 342 h 646"/>
                <a:gd name="T12" fmla="*/ 16 w 342"/>
                <a:gd name="T13" fmla="*/ 465 h 646"/>
                <a:gd name="T14" fmla="*/ 0 60000 65536"/>
                <a:gd name="T15" fmla="*/ 0 60000 65536"/>
                <a:gd name="T16" fmla="*/ 0 60000 65536"/>
                <a:gd name="T17" fmla="*/ 0 60000 65536"/>
                <a:gd name="T18" fmla="*/ 0 60000 65536"/>
                <a:gd name="T19" fmla="*/ 0 60000 65536"/>
                <a:gd name="T20" fmla="*/ 0 60000 65536"/>
                <a:gd name="T21" fmla="*/ 0 w 342"/>
                <a:gd name="T22" fmla="*/ 0 h 646"/>
                <a:gd name="T23" fmla="*/ 342 w 342"/>
                <a:gd name="T24" fmla="*/ 646 h 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2" h="646">
                  <a:moveTo>
                    <a:pt x="171" y="646"/>
                  </a:moveTo>
                  <a:cubicBezTo>
                    <a:pt x="114" y="646"/>
                    <a:pt x="0" y="541"/>
                    <a:pt x="0" y="475"/>
                  </a:cubicBezTo>
                  <a:cubicBezTo>
                    <a:pt x="0" y="409"/>
                    <a:pt x="142" y="323"/>
                    <a:pt x="171" y="247"/>
                  </a:cubicBezTo>
                  <a:cubicBezTo>
                    <a:pt x="200" y="171"/>
                    <a:pt x="171" y="0"/>
                    <a:pt x="171" y="19"/>
                  </a:cubicBezTo>
                  <a:cubicBezTo>
                    <a:pt x="171" y="38"/>
                    <a:pt x="142" y="285"/>
                    <a:pt x="171" y="361"/>
                  </a:cubicBezTo>
                  <a:cubicBezTo>
                    <a:pt x="200" y="437"/>
                    <a:pt x="342" y="428"/>
                    <a:pt x="342" y="475"/>
                  </a:cubicBezTo>
                  <a:cubicBezTo>
                    <a:pt x="342" y="522"/>
                    <a:pt x="228" y="646"/>
                    <a:pt x="171" y="646"/>
                  </a:cubicBezTo>
                  <a:close/>
                </a:path>
              </a:pathLst>
            </a:custGeom>
            <a:solidFill>
              <a:srgbClr val="FF0000"/>
            </a:solidFill>
            <a:ln w="9525">
              <a:solidFill>
                <a:srgbClr val="000000"/>
              </a:solidFill>
              <a:round/>
              <a:headEnd/>
              <a:tailEnd/>
            </a:ln>
          </p:spPr>
          <p:txBody>
            <a:bodyPr/>
            <a:lstStyle/>
            <a:p>
              <a:endParaRPr lang="it-IT"/>
            </a:p>
          </p:txBody>
        </p:sp>
        <p:sp>
          <p:nvSpPr>
            <p:cNvPr id="19506" name="Freeform 45"/>
            <p:cNvSpPr>
              <a:spLocks noChangeAspect="1"/>
            </p:cNvSpPr>
            <p:nvPr/>
          </p:nvSpPr>
          <p:spPr bwMode="auto">
            <a:xfrm rot="10800000">
              <a:off x="9227" y="12796"/>
              <a:ext cx="161" cy="394"/>
            </a:xfrm>
            <a:custGeom>
              <a:avLst/>
              <a:gdLst>
                <a:gd name="T0" fmla="*/ 0 w 342"/>
                <a:gd name="T1" fmla="*/ 12 h 646"/>
                <a:gd name="T2" fmla="*/ 0 w 342"/>
                <a:gd name="T3" fmla="*/ 9 h 646"/>
                <a:gd name="T4" fmla="*/ 0 w 342"/>
                <a:gd name="T5" fmla="*/ 5 h 646"/>
                <a:gd name="T6" fmla="*/ 0 w 342"/>
                <a:gd name="T7" fmla="*/ 1 h 646"/>
                <a:gd name="T8" fmla="*/ 0 w 342"/>
                <a:gd name="T9" fmla="*/ 7 h 646"/>
                <a:gd name="T10" fmla="*/ 1 w 342"/>
                <a:gd name="T11" fmla="*/ 9 h 646"/>
                <a:gd name="T12" fmla="*/ 0 w 342"/>
                <a:gd name="T13" fmla="*/ 12 h 646"/>
                <a:gd name="T14" fmla="*/ 0 60000 65536"/>
                <a:gd name="T15" fmla="*/ 0 60000 65536"/>
                <a:gd name="T16" fmla="*/ 0 60000 65536"/>
                <a:gd name="T17" fmla="*/ 0 60000 65536"/>
                <a:gd name="T18" fmla="*/ 0 60000 65536"/>
                <a:gd name="T19" fmla="*/ 0 60000 65536"/>
                <a:gd name="T20" fmla="*/ 0 60000 65536"/>
                <a:gd name="T21" fmla="*/ 0 w 342"/>
                <a:gd name="T22" fmla="*/ 0 h 646"/>
                <a:gd name="T23" fmla="*/ 342 w 342"/>
                <a:gd name="T24" fmla="*/ 646 h 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2" h="646">
                  <a:moveTo>
                    <a:pt x="171" y="646"/>
                  </a:moveTo>
                  <a:cubicBezTo>
                    <a:pt x="114" y="646"/>
                    <a:pt x="0" y="541"/>
                    <a:pt x="0" y="475"/>
                  </a:cubicBezTo>
                  <a:cubicBezTo>
                    <a:pt x="0" y="409"/>
                    <a:pt x="142" y="323"/>
                    <a:pt x="171" y="247"/>
                  </a:cubicBezTo>
                  <a:cubicBezTo>
                    <a:pt x="200" y="171"/>
                    <a:pt x="171" y="0"/>
                    <a:pt x="171" y="19"/>
                  </a:cubicBezTo>
                  <a:cubicBezTo>
                    <a:pt x="171" y="38"/>
                    <a:pt x="142" y="285"/>
                    <a:pt x="171" y="361"/>
                  </a:cubicBezTo>
                  <a:cubicBezTo>
                    <a:pt x="200" y="437"/>
                    <a:pt x="342" y="428"/>
                    <a:pt x="342" y="475"/>
                  </a:cubicBezTo>
                  <a:cubicBezTo>
                    <a:pt x="342" y="522"/>
                    <a:pt x="228" y="646"/>
                    <a:pt x="171" y="646"/>
                  </a:cubicBezTo>
                  <a:close/>
                </a:path>
              </a:pathLst>
            </a:custGeom>
            <a:solidFill>
              <a:srgbClr val="FFFF00"/>
            </a:solidFill>
            <a:ln w="9525">
              <a:solidFill>
                <a:srgbClr val="000000"/>
              </a:solidFill>
              <a:round/>
              <a:headEnd/>
              <a:tailEnd/>
            </a:ln>
          </p:spPr>
          <p:txBody>
            <a:bodyPr/>
            <a:lstStyle/>
            <a:p>
              <a:endParaRPr lang="it-IT"/>
            </a:p>
          </p:txBody>
        </p:sp>
      </p:grpSp>
      <p:sp>
        <p:nvSpPr>
          <p:cNvPr id="19467" name="Line 46"/>
          <p:cNvSpPr>
            <a:spLocks noChangeShapeType="1"/>
          </p:cNvSpPr>
          <p:nvPr/>
        </p:nvSpPr>
        <p:spPr bwMode="auto">
          <a:xfrm>
            <a:off x="6632575" y="1706563"/>
            <a:ext cx="2179638"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grpSp>
        <p:nvGrpSpPr>
          <p:cNvPr id="19468" name="Group 47"/>
          <p:cNvGrpSpPr>
            <a:grpSpLocks/>
          </p:cNvGrpSpPr>
          <p:nvPr/>
        </p:nvGrpSpPr>
        <p:grpSpPr bwMode="auto">
          <a:xfrm>
            <a:off x="5908675" y="801688"/>
            <a:ext cx="723900" cy="180975"/>
            <a:chOff x="4731" y="9918"/>
            <a:chExt cx="1140" cy="285"/>
          </a:xfrm>
        </p:grpSpPr>
        <p:sp>
          <p:nvSpPr>
            <p:cNvPr id="19501" name="Line 48"/>
            <p:cNvSpPr>
              <a:spLocks noChangeShapeType="1"/>
            </p:cNvSpPr>
            <p:nvPr/>
          </p:nvSpPr>
          <p:spPr bwMode="auto">
            <a:xfrm>
              <a:off x="4731" y="10146"/>
              <a:ext cx="1140"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sp>
          <p:nvSpPr>
            <p:cNvPr id="19502" name="Text Box 49"/>
            <p:cNvSpPr txBox="1">
              <a:spLocks noChangeArrowheads="1"/>
            </p:cNvSpPr>
            <p:nvPr/>
          </p:nvSpPr>
          <p:spPr bwMode="auto">
            <a:xfrm>
              <a:off x="5301" y="9918"/>
              <a:ext cx="1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f</a:t>
              </a:r>
              <a:endParaRPr lang="it-IT" altLang="it-IT" sz="1800"/>
            </a:p>
          </p:txBody>
        </p:sp>
      </p:grpSp>
      <p:grpSp>
        <p:nvGrpSpPr>
          <p:cNvPr id="19469" name="Group 50"/>
          <p:cNvGrpSpPr>
            <a:grpSpLocks/>
          </p:cNvGrpSpPr>
          <p:nvPr/>
        </p:nvGrpSpPr>
        <p:grpSpPr bwMode="auto">
          <a:xfrm>
            <a:off x="6632575" y="801688"/>
            <a:ext cx="723900" cy="180975"/>
            <a:chOff x="4731" y="9918"/>
            <a:chExt cx="1140" cy="285"/>
          </a:xfrm>
        </p:grpSpPr>
        <p:sp>
          <p:nvSpPr>
            <p:cNvPr id="19499" name="Line 51"/>
            <p:cNvSpPr>
              <a:spLocks noChangeShapeType="1"/>
            </p:cNvSpPr>
            <p:nvPr/>
          </p:nvSpPr>
          <p:spPr bwMode="auto">
            <a:xfrm>
              <a:off x="4731" y="10146"/>
              <a:ext cx="1140"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sp>
          <p:nvSpPr>
            <p:cNvPr id="19500" name="Text Box 52"/>
            <p:cNvSpPr txBox="1">
              <a:spLocks noChangeArrowheads="1"/>
            </p:cNvSpPr>
            <p:nvPr/>
          </p:nvSpPr>
          <p:spPr bwMode="auto">
            <a:xfrm>
              <a:off x="5301" y="9918"/>
              <a:ext cx="1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f</a:t>
              </a:r>
              <a:endParaRPr lang="it-IT" altLang="it-IT" sz="1800"/>
            </a:p>
          </p:txBody>
        </p:sp>
      </p:grpSp>
      <p:sp>
        <p:nvSpPr>
          <p:cNvPr id="19470" name="Line 53"/>
          <p:cNvSpPr>
            <a:spLocks noChangeShapeType="1"/>
          </p:cNvSpPr>
          <p:nvPr/>
        </p:nvSpPr>
        <p:spPr bwMode="auto">
          <a:xfrm>
            <a:off x="5556250" y="1379538"/>
            <a:ext cx="1076325"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sp>
        <p:nvSpPr>
          <p:cNvPr id="19471" name="Text Box 54"/>
          <p:cNvSpPr txBox="1">
            <a:spLocks noChangeArrowheads="1"/>
          </p:cNvSpPr>
          <p:nvPr/>
        </p:nvSpPr>
        <p:spPr bwMode="auto">
          <a:xfrm>
            <a:off x="6089650" y="1235075"/>
            <a:ext cx="2111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s</a:t>
            </a:r>
            <a:endParaRPr lang="it-IT" altLang="it-IT" sz="1800"/>
          </a:p>
        </p:txBody>
      </p:sp>
      <p:sp>
        <p:nvSpPr>
          <p:cNvPr id="19472" name="Text Box 55"/>
          <p:cNvSpPr txBox="1">
            <a:spLocks noChangeArrowheads="1"/>
          </p:cNvSpPr>
          <p:nvPr/>
        </p:nvSpPr>
        <p:spPr bwMode="auto">
          <a:xfrm>
            <a:off x="7681913" y="1525588"/>
            <a:ext cx="2032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s’</a:t>
            </a:r>
            <a:endParaRPr lang="it-IT" altLang="it-IT" sz="1800"/>
          </a:p>
        </p:txBody>
      </p:sp>
      <p:graphicFrame>
        <p:nvGraphicFramePr>
          <p:cNvPr id="19473" name="Object 56"/>
          <p:cNvGraphicFramePr>
            <a:graphicFrameLocks noChangeAspect="1"/>
          </p:cNvGraphicFramePr>
          <p:nvPr>
            <p:ph idx="1"/>
          </p:nvPr>
        </p:nvGraphicFramePr>
        <p:xfrm>
          <a:off x="179388" y="2708275"/>
          <a:ext cx="1223962" cy="768350"/>
        </p:xfrm>
        <a:graphic>
          <a:graphicData uri="http://schemas.openxmlformats.org/presentationml/2006/ole">
            <mc:AlternateContent xmlns:mc="http://schemas.openxmlformats.org/markup-compatibility/2006">
              <mc:Choice xmlns:v="urn:schemas-microsoft-com:vml" Requires="v">
                <p:oleObj spid="_x0000_s77829" name="Equation" r:id="rId3" imgW="545863" imgH="342751" progId="Equation.3">
                  <p:embed/>
                </p:oleObj>
              </mc:Choice>
              <mc:Fallback>
                <p:oleObj name="Equation" r:id="rId3" imgW="545863" imgH="342751" progId="Equation.3">
                  <p:embed/>
                  <p:pic>
                    <p:nvPicPr>
                      <p:cNvPr id="19473" name="Object 56"/>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179388" y="2708275"/>
                        <a:ext cx="122396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18" name="Rectangle 58"/>
          <p:cNvSpPr>
            <a:spLocks noChangeArrowheads="1"/>
          </p:cNvSpPr>
          <p:nvPr/>
        </p:nvSpPr>
        <p:spPr bwMode="auto">
          <a:xfrm>
            <a:off x="1403350" y="2851150"/>
            <a:ext cx="4248150" cy="36036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LEGGE DELLE LENTI SOTTILI</a:t>
            </a:r>
          </a:p>
        </p:txBody>
      </p:sp>
      <p:grpSp>
        <p:nvGrpSpPr>
          <p:cNvPr id="19475" name="Group 85"/>
          <p:cNvGrpSpPr>
            <a:grpSpLocks/>
          </p:cNvGrpSpPr>
          <p:nvPr/>
        </p:nvGrpSpPr>
        <p:grpSpPr bwMode="auto">
          <a:xfrm>
            <a:off x="107950" y="4103688"/>
            <a:ext cx="4270375" cy="1773237"/>
            <a:chOff x="68" y="2585"/>
            <a:chExt cx="2690" cy="1117"/>
          </a:xfrm>
        </p:grpSpPr>
        <p:sp>
          <p:nvSpPr>
            <p:cNvPr id="19477" name="Line 60"/>
            <p:cNvSpPr>
              <a:spLocks noChangeShapeType="1"/>
            </p:cNvSpPr>
            <p:nvPr/>
          </p:nvSpPr>
          <p:spPr bwMode="auto">
            <a:xfrm>
              <a:off x="68" y="3064"/>
              <a:ext cx="269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78" name="Line 61"/>
            <p:cNvSpPr>
              <a:spLocks noChangeShapeType="1"/>
            </p:cNvSpPr>
            <p:nvPr/>
          </p:nvSpPr>
          <p:spPr bwMode="auto">
            <a:xfrm>
              <a:off x="1367" y="2585"/>
              <a:ext cx="0" cy="111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79" name="Line 62"/>
            <p:cNvSpPr>
              <a:spLocks noChangeShapeType="1"/>
            </p:cNvSpPr>
            <p:nvPr/>
          </p:nvSpPr>
          <p:spPr bwMode="auto">
            <a:xfrm>
              <a:off x="911" y="2585"/>
              <a:ext cx="0" cy="102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80" name="Line 63"/>
            <p:cNvSpPr>
              <a:spLocks noChangeShapeType="1"/>
            </p:cNvSpPr>
            <p:nvPr/>
          </p:nvSpPr>
          <p:spPr bwMode="auto">
            <a:xfrm>
              <a:off x="1823" y="2585"/>
              <a:ext cx="0" cy="102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it-IT"/>
            </a:p>
          </p:txBody>
        </p:sp>
        <p:sp>
          <p:nvSpPr>
            <p:cNvPr id="19481" name="Line 64"/>
            <p:cNvSpPr>
              <a:spLocks noChangeShapeType="1"/>
            </p:cNvSpPr>
            <p:nvPr/>
          </p:nvSpPr>
          <p:spPr bwMode="auto">
            <a:xfrm>
              <a:off x="1367" y="3178"/>
              <a:ext cx="1373"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grpSp>
          <p:nvGrpSpPr>
            <p:cNvPr id="19482" name="Group 65"/>
            <p:cNvGrpSpPr>
              <a:grpSpLocks/>
            </p:cNvGrpSpPr>
            <p:nvPr/>
          </p:nvGrpSpPr>
          <p:grpSpPr bwMode="auto">
            <a:xfrm>
              <a:off x="911" y="2608"/>
              <a:ext cx="456" cy="114"/>
              <a:chOff x="4731" y="9918"/>
              <a:chExt cx="1140" cy="285"/>
            </a:xfrm>
          </p:grpSpPr>
          <p:sp>
            <p:nvSpPr>
              <p:cNvPr id="19497" name="Line 66"/>
              <p:cNvSpPr>
                <a:spLocks noChangeShapeType="1"/>
              </p:cNvSpPr>
              <p:nvPr/>
            </p:nvSpPr>
            <p:spPr bwMode="auto">
              <a:xfrm>
                <a:off x="4731" y="10146"/>
                <a:ext cx="1140"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sp>
            <p:nvSpPr>
              <p:cNvPr id="19498" name="Text Box 67"/>
              <p:cNvSpPr txBox="1">
                <a:spLocks noChangeArrowheads="1"/>
              </p:cNvSpPr>
              <p:nvPr/>
            </p:nvSpPr>
            <p:spPr bwMode="auto">
              <a:xfrm>
                <a:off x="5301" y="9918"/>
                <a:ext cx="1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f</a:t>
                </a:r>
                <a:endParaRPr lang="it-IT" altLang="it-IT" sz="1800"/>
              </a:p>
            </p:txBody>
          </p:sp>
        </p:grpSp>
        <p:grpSp>
          <p:nvGrpSpPr>
            <p:cNvPr id="19483" name="Group 68"/>
            <p:cNvGrpSpPr>
              <a:grpSpLocks/>
            </p:cNvGrpSpPr>
            <p:nvPr/>
          </p:nvGrpSpPr>
          <p:grpSpPr bwMode="auto">
            <a:xfrm>
              <a:off x="1367" y="2608"/>
              <a:ext cx="456" cy="114"/>
              <a:chOff x="4731" y="9918"/>
              <a:chExt cx="1140" cy="285"/>
            </a:xfrm>
          </p:grpSpPr>
          <p:sp>
            <p:nvSpPr>
              <p:cNvPr id="19495" name="Line 69"/>
              <p:cNvSpPr>
                <a:spLocks noChangeShapeType="1"/>
              </p:cNvSpPr>
              <p:nvPr/>
            </p:nvSpPr>
            <p:spPr bwMode="auto">
              <a:xfrm>
                <a:off x="4731" y="10146"/>
                <a:ext cx="1140"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sp>
            <p:nvSpPr>
              <p:cNvPr id="19496" name="Text Box 70"/>
              <p:cNvSpPr txBox="1">
                <a:spLocks noChangeArrowheads="1"/>
              </p:cNvSpPr>
              <p:nvPr/>
            </p:nvSpPr>
            <p:spPr bwMode="auto">
              <a:xfrm>
                <a:off x="5301" y="9918"/>
                <a:ext cx="11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f</a:t>
                </a:r>
                <a:endParaRPr lang="it-IT" altLang="it-IT" sz="1800"/>
              </a:p>
            </p:txBody>
          </p:sp>
        </p:grpSp>
        <p:sp>
          <p:nvSpPr>
            <p:cNvPr id="19484" name="Line 71"/>
            <p:cNvSpPr>
              <a:spLocks noChangeShapeType="1"/>
            </p:cNvSpPr>
            <p:nvPr/>
          </p:nvSpPr>
          <p:spPr bwMode="auto">
            <a:xfrm>
              <a:off x="689" y="2973"/>
              <a:ext cx="678" cy="0"/>
            </a:xfrm>
            <a:prstGeom prst="line">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it-IT"/>
            </a:p>
          </p:txBody>
        </p:sp>
        <p:sp>
          <p:nvSpPr>
            <p:cNvPr id="19485" name="Text Box 72"/>
            <p:cNvSpPr txBox="1">
              <a:spLocks noChangeArrowheads="1"/>
            </p:cNvSpPr>
            <p:nvPr/>
          </p:nvSpPr>
          <p:spPr bwMode="auto">
            <a:xfrm>
              <a:off x="1025" y="2881"/>
              <a:ext cx="4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s</a:t>
              </a:r>
              <a:endParaRPr lang="it-IT" altLang="it-IT" sz="1800"/>
            </a:p>
          </p:txBody>
        </p:sp>
        <p:sp>
          <p:nvSpPr>
            <p:cNvPr id="19486" name="Text Box 73"/>
            <p:cNvSpPr txBox="1">
              <a:spLocks noChangeArrowheads="1"/>
            </p:cNvSpPr>
            <p:nvPr/>
          </p:nvSpPr>
          <p:spPr bwMode="auto">
            <a:xfrm>
              <a:off x="2029" y="3067"/>
              <a:ext cx="12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a:latin typeface="Times New Roman" panose="02020603050405020304" pitchFamily="18" charset="0"/>
                </a:rPr>
                <a:t>s’</a:t>
              </a:r>
              <a:endParaRPr lang="it-IT" altLang="it-IT" sz="1800"/>
            </a:p>
          </p:txBody>
        </p:sp>
        <p:sp>
          <p:nvSpPr>
            <p:cNvPr id="19487" name="Line 74"/>
            <p:cNvSpPr>
              <a:spLocks noChangeShapeType="1"/>
            </p:cNvSpPr>
            <p:nvPr/>
          </p:nvSpPr>
          <p:spPr bwMode="auto">
            <a:xfrm flipV="1">
              <a:off x="689" y="2767"/>
              <a:ext cx="0" cy="2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88" name="Line 75"/>
            <p:cNvSpPr>
              <a:spLocks noChangeShapeType="1"/>
            </p:cNvSpPr>
            <p:nvPr/>
          </p:nvSpPr>
          <p:spPr bwMode="auto">
            <a:xfrm flipV="1">
              <a:off x="2740" y="3064"/>
              <a:ext cx="0" cy="5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89" name="Line 76"/>
            <p:cNvSpPr>
              <a:spLocks noChangeShapeType="1"/>
            </p:cNvSpPr>
            <p:nvPr/>
          </p:nvSpPr>
          <p:spPr bwMode="auto">
            <a:xfrm>
              <a:off x="689" y="2767"/>
              <a:ext cx="2051" cy="889"/>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90" name="Line 78"/>
            <p:cNvSpPr>
              <a:spLocks noChangeShapeType="1"/>
            </p:cNvSpPr>
            <p:nvPr/>
          </p:nvSpPr>
          <p:spPr bwMode="auto">
            <a:xfrm>
              <a:off x="689" y="2767"/>
              <a:ext cx="678" cy="889"/>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91" name="Line 79"/>
            <p:cNvSpPr>
              <a:spLocks noChangeShapeType="1"/>
            </p:cNvSpPr>
            <p:nvPr/>
          </p:nvSpPr>
          <p:spPr bwMode="auto">
            <a:xfrm>
              <a:off x="1367" y="3656"/>
              <a:ext cx="1373"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9492" name="Group 80"/>
            <p:cNvGrpSpPr>
              <a:grpSpLocks/>
            </p:cNvGrpSpPr>
            <p:nvPr/>
          </p:nvGrpSpPr>
          <p:grpSpPr bwMode="auto">
            <a:xfrm>
              <a:off x="689" y="2767"/>
              <a:ext cx="2051" cy="889"/>
              <a:chOff x="3833" y="4161"/>
              <a:chExt cx="5129" cy="2223"/>
            </a:xfrm>
          </p:grpSpPr>
          <p:sp>
            <p:nvSpPr>
              <p:cNvPr id="19493" name="Line 81"/>
              <p:cNvSpPr>
                <a:spLocks noChangeShapeType="1"/>
              </p:cNvSpPr>
              <p:nvPr/>
            </p:nvSpPr>
            <p:spPr bwMode="auto">
              <a:xfrm>
                <a:off x="3833" y="4161"/>
                <a:ext cx="169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94" name="Line 82"/>
              <p:cNvSpPr>
                <a:spLocks noChangeShapeType="1"/>
              </p:cNvSpPr>
              <p:nvPr/>
            </p:nvSpPr>
            <p:spPr bwMode="auto">
              <a:xfrm>
                <a:off x="5529" y="4161"/>
                <a:ext cx="3433" cy="22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
        <p:nvSpPr>
          <p:cNvPr id="501846" name="Rectangle 86"/>
          <p:cNvSpPr>
            <a:spLocks noChangeArrowheads="1"/>
          </p:cNvSpPr>
          <p:nvPr/>
        </p:nvSpPr>
        <p:spPr bwMode="auto">
          <a:xfrm>
            <a:off x="4645025" y="3429000"/>
            <a:ext cx="4248150" cy="360363"/>
          </a:xfrm>
          <a:prstGeom prst="rect">
            <a:avLst/>
          </a:prstGeom>
          <a:noFill/>
          <a:ln w="9525">
            <a:noFill/>
            <a:miter lim="800000"/>
            <a:headEnd/>
            <a:tailEnd/>
          </a:ln>
          <a:effectLst/>
        </p:spPr>
        <p:txBody>
          <a:bodyPr lIns="90000" tIns="46800" rIns="90000" bIns="46800"/>
          <a:lstStyle/>
          <a:p>
            <a:pPr marL="533400" indent="-533400"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IPOTESI:</a:t>
            </a:r>
          </a:p>
          <a:p>
            <a:pPr marL="533400" indent="-533400" eaLnBrk="1" hangingPunct="1">
              <a:spcBef>
                <a:spcPct val="20000"/>
              </a:spcBef>
              <a:buFont typeface="Wingdings" pitchFamily="2" charset="2"/>
              <a:buAutoNum type="arabicPeriod"/>
              <a:defRPr/>
            </a:pPr>
            <a:r>
              <a:rPr lang="it-IT">
                <a:effectLst>
                  <a:outerShdw blurRad="38100" dist="38100" dir="2700000" algn="tl">
                    <a:srgbClr val="000000"/>
                  </a:outerShdw>
                </a:effectLst>
                <a:latin typeface="Arial" charset="0"/>
              </a:rPr>
              <a:t>Lo spessore delle lenti è piccolo rispetto ai raggi di curvatura</a:t>
            </a:r>
          </a:p>
          <a:p>
            <a:pPr marL="533400" indent="-533400" eaLnBrk="1" hangingPunct="1">
              <a:spcBef>
                <a:spcPct val="20000"/>
              </a:spcBef>
              <a:buFont typeface="Wingdings" pitchFamily="2" charset="2"/>
              <a:buAutoNum type="arabicPeriod"/>
              <a:defRPr/>
            </a:pPr>
            <a:endParaRPr lang="it-IT" sz="800">
              <a:effectLst>
                <a:outerShdw blurRad="38100" dist="38100" dir="2700000" algn="tl">
                  <a:srgbClr val="000000"/>
                </a:outerShdw>
              </a:effectLst>
              <a:latin typeface="Arial" charset="0"/>
            </a:endParaRPr>
          </a:p>
          <a:p>
            <a:pPr marL="533400" indent="-533400" eaLnBrk="1" hangingPunct="1">
              <a:spcBef>
                <a:spcPct val="20000"/>
              </a:spcBef>
              <a:buFont typeface="Wingdings" pitchFamily="2" charset="2"/>
              <a:buAutoNum type="arabicPeriod"/>
              <a:defRPr/>
            </a:pPr>
            <a:r>
              <a:rPr lang="it-IT">
                <a:effectLst>
                  <a:outerShdw blurRad="38100" dist="38100" dir="2700000" algn="tl">
                    <a:srgbClr val="000000"/>
                  </a:outerShdw>
                </a:effectLst>
                <a:latin typeface="Arial" charset="0"/>
              </a:rPr>
              <a:t>Le caratteristiche ottiche sono indipendenti dalla posizione e dalla lunghezza d’onda</a:t>
            </a:r>
          </a:p>
          <a:p>
            <a:pPr marL="533400" indent="-533400" eaLnBrk="1" hangingPunct="1">
              <a:spcBef>
                <a:spcPct val="20000"/>
              </a:spcBef>
              <a:buFont typeface="Wingdings" pitchFamily="2" charset="2"/>
              <a:buAutoNum type="arabicPeriod"/>
              <a:defRPr/>
            </a:pPr>
            <a:endParaRPr lang="it-IT" sz="800">
              <a:effectLst>
                <a:outerShdw blurRad="38100" dist="38100" dir="2700000" algn="tl">
                  <a:srgbClr val="000000"/>
                </a:outerShdw>
              </a:effectLst>
              <a:latin typeface="Arial" charset="0"/>
            </a:endParaRPr>
          </a:p>
          <a:p>
            <a:pPr marL="533400" indent="-533400" eaLnBrk="1" hangingPunct="1">
              <a:spcBef>
                <a:spcPct val="20000"/>
              </a:spcBef>
              <a:buFont typeface="Wingdings" pitchFamily="2" charset="2"/>
              <a:buAutoNum type="arabicPeriod"/>
              <a:defRPr/>
            </a:pPr>
            <a:r>
              <a:rPr lang="it-IT">
                <a:effectLst>
                  <a:outerShdw blurRad="38100" dist="38100" dir="2700000" algn="tl">
                    <a:srgbClr val="000000"/>
                  </a:outerShdw>
                </a:effectLst>
                <a:latin typeface="Arial" charset="0"/>
              </a:rPr>
              <a:t>Gli angoli di incidenza e di rifrazione sono piccoli (pochi °)</a:t>
            </a:r>
          </a:p>
        </p:txBody>
      </p:sp>
    </p:spTree>
    <p:extLst>
      <p:ext uri="{BB962C8B-B14F-4D97-AF65-F5344CB8AC3E}">
        <p14:creationId xmlns:p14="http://schemas.microsoft.com/office/powerpoint/2010/main" val="160766301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04C0FD5-58A0-4F95-9CDF-25C8E83859D3}" type="slidenum">
              <a:rPr lang="it-IT" altLang="it-IT" smtClean="0"/>
              <a:pPr eaLnBrk="1" hangingPunct="1">
                <a:defRPr/>
              </a:pPr>
              <a:t>13</a:t>
            </a:fld>
            <a:endParaRPr lang="it-IT" altLang="it-IT" smtClean="0"/>
          </a:p>
        </p:txBody>
      </p:sp>
      <p:sp>
        <p:nvSpPr>
          <p:cNvPr id="506930" name="Rectangle 50"/>
          <p:cNvSpPr>
            <a:spLocks noGrp="1" noChangeArrowheads="1"/>
          </p:cNvSpPr>
          <p:nvPr>
            <p:ph type="title"/>
          </p:nvPr>
        </p:nvSpPr>
        <p:spPr/>
        <p:txBody>
          <a:bodyPr/>
          <a:lstStyle/>
          <a:p>
            <a:pPr eaLnBrk="1" hangingPunct="1">
              <a:defRPr/>
            </a:pPr>
            <a:r>
              <a:rPr lang="it-IT" dirty="0" smtClean="0"/>
              <a:t>POSSIAMO PARLARE DI CENTRO DI PROIEZIONE?</a:t>
            </a:r>
            <a:endParaRPr lang="it-IT" dirty="0" smtClean="0"/>
          </a:p>
        </p:txBody>
      </p:sp>
      <p:pic>
        <p:nvPicPr>
          <p:cNvPr id="23557"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26" y="3496122"/>
            <a:ext cx="2668587" cy="2719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6935" name="Rectangle 55"/>
          <p:cNvSpPr>
            <a:spLocks noChangeArrowheads="1"/>
          </p:cNvSpPr>
          <p:nvPr/>
        </p:nvSpPr>
        <p:spPr bwMode="auto">
          <a:xfrm>
            <a:off x="39687" y="829880"/>
            <a:ext cx="6044481" cy="79892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200" dirty="0" smtClean="0">
                <a:effectLst>
                  <a:outerShdw blurRad="38100" dist="38100" dir="2700000" algn="tl">
                    <a:srgbClr val="000000"/>
                  </a:outerShdw>
                </a:effectLst>
                <a:latin typeface="Arial" charset="0"/>
              </a:rPr>
              <a:t>Esiste un punto per il quale passano tutti i raggi di proiezione?</a:t>
            </a:r>
            <a:endParaRPr lang="it-IT" sz="2200" dirty="0">
              <a:effectLst>
                <a:outerShdw blurRad="38100" dist="38100" dir="2700000" algn="tl">
                  <a:srgbClr val="000000"/>
                </a:outerShdw>
              </a:effectLst>
              <a:latin typeface="Arial" charset="0"/>
            </a:endParaRPr>
          </a:p>
        </p:txBody>
      </p:sp>
      <p:pic>
        <p:nvPicPr>
          <p:cNvPr id="3" name="Immagine 2"/>
          <p:cNvPicPr>
            <a:picLocks noChangeAspect="1"/>
          </p:cNvPicPr>
          <p:nvPr/>
        </p:nvPicPr>
        <p:blipFill>
          <a:blip r:embed="rId3"/>
          <a:stretch>
            <a:fillRect/>
          </a:stretch>
        </p:blipFill>
        <p:spPr>
          <a:xfrm>
            <a:off x="5873017" y="872679"/>
            <a:ext cx="3169784" cy="2100064"/>
          </a:xfrm>
          <a:prstGeom prst="rect">
            <a:avLst/>
          </a:prstGeom>
        </p:spPr>
      </p:pic>
      <p:sp>
        <p:nvSpPr>
          <p:cNvPr id="9" name="Rectangle 4"/>
          <p:cNvSpPr txBox="1">
            <a:spLocks noChangeArrowheads="1"/>
          </p:cNvSpPr>
          <p:nvPr/>
        </p:nvSpPr>
        <p:spPr>
          <a:xfrm>
            <a:off x="0" y="1852255"/>
            <a:ext cx="5873017" cy="14430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a:lstStyle>
          <a:p>
            <a:pPr marL="0" indent="0" eaLnBrk="1" hangingPunct="1">
              <a:buFont typeface="Wingdings" panose="05000000000000000000" pitchFamily="2" charset="2"/>
              <a:buNone/>
              <a:defRPr/>
            </a:pPr>
            <a:r>
              <a:rPr lang="it-IT" sz="2200" kern="0" dirty="0" smtClean="0"/>
              <a:t>Per limitare la quantità di energia luminosa che investe il sensore e per ridurre l’ampiezza (angoli) del cono di proiezione di un punto oggetto si introduce all’interno del corpo ottico un diaframma di ampiezza regolabile.</a:t>
            </a:r>
            <a:endParaRPr lang="it-IT" sz="2200" kern="0" dirty="0" smtClean="0"/>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64" y="4005065"/>
            <a:ext cx="5771156" cy="221921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7228"/>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15C7411-31CB-4C0C-9D52-BADAFF04AA66}" type="slidenum">
              <a:rPr lang="it-IT" altLang="it-IT" smtClean="0"/>
              <a:pPr eaLnBrk="1" hangingPunct="1">
                <a:defRPr/>
              </a:pPr>
              <a:t>14</a:t>
            </a:fld>
            <a:endParaRPr lang="it-IT" altLang="it-IT" smtClean="0"/>
          </a:p>
        </p:txBody>
      </p:sp>
      <p:sp>
        <p:nvSpPr>
          <p:cNvPr id="505858" name="Rectangle 2"/>
          <p:cNvSpPr>
            <a:spLocks noGrp="1" noChangeArrowheads="1"/>
          </p:cNvSpPr>
          <p:nvPr>
            <p:ph type="title"/>
          </p:nvPr>
        </p:nvSpPr>
        <p:spPr/>
        <p:txBody>
          <a:bodyPr/>
          <a:lstStyle/>
          <a:p>
            <a:pPr eaLnBrk="1" hangingPunct="1">
              <a:defRPr/>
            </a:pPr>
            <a:r>
              <a:rPr lang="it-IT" smtClean="0"/>
              <a:t>OTTICA GEOMETRICA</a:t>
            </a:r>
          </a:p>
        </p:txBody>
      </p:sp>
      <p:sp>
        <p:nvSpPr>
          <p:cNvPr id="505915" name="Rectangle 59"/>
          <p:cNvSpPr>
            <a:spLocks noChangeArrowheads="1"/>
          </p:cNvSpPr>
          <p:nvPr/>
        </p:nvSpPr>
        <p:spPr bwMode="auto">
          <a:xfrm>
            <a:off x="-14918" y="3005138"/>
            <a:ext cx="4883300" cy="290939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200" dirty="0" smtClean="0">
                <a:solidFill>
                  <a:schemeClr val="folHlink"/>
                </a:solidFill>
                <a:effectLst>
                  <a:outerShdw blurRad="38100" dist="38100" dir="2700000" algn="tl">
                    <a:srgbClr val="000000"/>
                  </a:outerShdw>
                </a:effectLst>
                <a:latin typeface="Arial" charset="0"/>
              </a:rPr>
              <a:t>Considerare l’immagine del diaframma ci permette di ignorare la presenza delle lenti e considerare rettilineo il percorso dei raggi luminosi</a:t>
            </a:r>
          </a:p>
          <a:p>
            <a:pPr eaLnBrk="1" hangingPunct="1">
              <a:spcBef>
                <a:spcPct val="20000"/>
              </a:spcBef>
              <a:buFont typeface="Wingdings" pitchFamily="2" charset="2"/>
              <a:buNone/>
              <a:defRPr/>
            </a:pPr>
            <a:endParaRPr lang="it-IT" sz="2200" dirty="0" smtClean="0">
              <a:solidFill>
                <a:schemeClr val="folHlink"/>
              </a:solidFill>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200" dirty="0" smtClean="0">
                <a:solidFill>
                  <a:schemeClr val="folHlink"/>
                </a:solidFill>
                <a:effectLst>
                  <a:outerShdw blurRad="38100" dist="38100" dir="2700000" algn="tl">
                    <a:srgbClr val="000000"/>
                  </a:outerShdw>
                </a:effectLst>
                <a:latin typeface="Arial" charset="0"/>
              </a:rPr>
              <a:t>Pupilla </a:t>
            </a:r>
            <a:r>
              <a:rPr lang="it-IT" sz="2200" dirty="0">
                <a:solidFill>
                  <a:schemeClr val="folHlink"/>
                </a:solidFill>
                <a:effectLst>
                  <a:outerShdw blurRad="38100" dist="38100" dir="2700000" algn="tl">
                    <a:srgbClr val="000000"/>
                  </a:outerShdw>
                </a:effectLst>
                <a:latin typeface="Arial" charset="0"/>
              </a:rPr>
              <a:t>d’entrata</a:t>
            </a:r>
            <a:r>
              <a:rPr lang="it-IT" sz="2200" dirty="0">
                <a:effectLst>
                  <a:outerShdw blurRad="38100" dist="38100" dir="2700000" algn="tl">
                    <a:srgbClr val="000000"/>
                  </a:outerShdw>
                </a:effectLst>
                <a:latin typeface="Arial" charset="0"/>
              </a:rPr>
              <a:t>: Immagine del diaframma nello spazio oggetto.</a:t>
            </a:r>
          </a:p>
          <a:p>
            <a:pPr eaLnBrk="1" hangingPunct="1">
              <a:spcBef>
                <a:spcPct val="20000"/>
              </a:spcBef>
              <a:buFont typeface="Wingdings" pitchFamily="2" charset="2"/>
              <a:buNone/>
              <a:defRPr/>
            </a:pPr>
            <a:r>
              <a:rPr lang="it-IT" sz="2200" dirty="0">
                <a:solidFill>
                  <a:schemeClr val="folHlink"/>
                </a:solidFill>
                <a:effectLst>
                  <a:outerShdw blurRad="38100" dist="38100" dir="2700000" algn="tl">
                    <a:srgbClr val="000000"/>
                  </a:outerShdw>
                </a:effectLst>
                <a:latin typeface="Arial" charset="0"/>
              </a:rPr>
              <a:t>Pupilla d’uscita</a:t>
            </a:r>
            <a:r>
              <a:rPr lang="it-IT" sz="2200" dirty="0">
                <a:effectLst>
                  <a:outerShdw blurRad="38100" dist="38100" dir="2700000" algn="tl">
                    <a:srgbClr val="000000"/>
                  </a:outerShdw>
                </a:effectLst>
                <a:latin typeface="Arial" charset="0"/>
              </a:rPr>
              <a:t>: Immagine del diaframma nello spazio immagine</a:t>
            </a:r>
          </a:p>
          <a:p>
            <a:pPr eaLnBrk="1" hangingPunct="1">
              <a:spcBef>
                <a:spcPct val="20000"/>
              </a:spcBef>
              <a:buFont typeface="Wingdings" pitchFamily="2" charset="2"/>
              <a:buNone/>
              <a:defRPr/>
            </a:pPr>
            <a:endParaRPr lang="it-IT" sz="2200" dirty="0">
              <a:effectLst>
                <a:outerShdw blurRad="38100" dist="38100" dir="2700000" algn="tl">
                  <a:srgbClr val="000000"/>
                </a:outerShdw>
              </a:effectLst>
              <a:latin typeface="Arial" charset="0"/>
            </a:endParaRPr>
          </a:p>
        </p:txBody>
      </p:sp>
      <p:pic>
        <p:nvPicPr>
          <p:cNvPr id="3" name="Immagine 2"/>
          <p:cNvPicPr>
            <a:picLocks noChangeAspect="1"/>
          </p:cNvPicPr>
          <p:nvPr/>
        </p:nvPicPr>
        <p:blipFill>
          <a:blip r:embed="rId2"/>
          <a:stretch>
            <a:fillRect/>
          </a:stretch>
        </p:blipFill>
        <p:spPr>
          <a:xfrm>
            <a:off x="125370" y="695568"/>
            <a:ext cx="5891257" cy="2420293"/>
          </a:xfrm>
          <a:prstGeom prst="rect">
            <a:avLst/>
          </a:prstGeom>
        </p:spPr>
      </p:pic>
      <p:grpSp>
        <p:nvGrpSpPr>
          <p:cNvPr id="21507" name="Group 58"/>
          <p:cNvGrpSpPr>
            <a:grpSpLocks/>
          </p:cNvGrpSpPr>
          <p:nvPr/>
        </p:nvGrpSpPr>
        <p:grpSpPr bwMode="auto">
          <a:xfrm>
            <a:off x="4789383" y="2924944"/>
            <a:ext cx="4249842" cy="3383781"/>
            <a:chOff x="2789" y="1661"/>
            <a:chExt cx="2905" cy="2313"/>
          </a:xfrm>
        </p:grpSpPr>
        <p:sp>
          <p:nvSpPr>
            <p:cNvPr id="21512" name="Rectangle 56"/>
            <p:cNvSpPr>
              <a:spLocks noChangeArrowheads="1"/>
            </p:cNvSpPr>
            <p:nvPr/>
          </p:nvSpPr>
          <p:spPr bwMode="auto">
            <a:xfrm>
              <a:off x="2789" y="1661"/>
              <a:ext cx="2903" cy="2313"/>
            </a:xfrm>
            <a:prstGeom prst="rect">
              <a:avLst/>
            </a:prstGeom>
            <a:solidFill>
              <a:schemeClr val="tx1"/>
            </a:solidFill>
            <a:ln w="6350">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1513" name="AutoShape 8"/>
            <p:cNvSpPr>
              <a:spLocks noChangeArrowheads="1"/>
            </p:cNvSpPr>
            <p:nvPr/>
          </p:nvSpPr>
          <p:spPr bwMode="auto">
            <a:xfrm rot="-5400000">
              <a:off x="3339" y="1868"/>
              <a:ext cx="980" cy="1831"/>
            </a:xfrm>
            <a:prstGeom prst="triangle">
              <a:avLst>
                <a:gd name="adj" fmla="val 49972"/>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1514" name="Line 9"/>
            <p:cNvSpPr>
              <a:spLocks noChangeShapeType="1"/>
            </p:cNvSpPr>
            <p:nvPr/>
          </p:nvSpPr>
          <p:spPr bwMode="auto">
            <a:xfrm>
              <a:off x="4744" y="3274"/>
              <a:ext cx="0" cy="402"/>
            </a:xfrm>
            <a:prstGeom prst="line">
              <a:avLst/>
            </a:prstGeom>
            <a:noFill/>
            <a:ln w="50800">
              <a:solidFill>
                <a:srgbClr val="00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15" name="Line 10"/>
            <p:cNvSpPr>
              <a:spLocks noChangeShapeType="1"/>
            </p:cNvSpPr>
            <p:nvPr/>
          </p:nvSpPr>
          <p:spPr bwMode="auto">
            <a:xfrm flipH="1" flipV="1">
              <a:off x="4161" y="3122"/>
              <a:ext cx="581" cy="152"/>
            </a:xfrm>
            <a:prstGeom prst="line">
              <a:avLst/>
            </a:prstGeom>
            <a:noFill/>
            <a:ln w="12700">
              <a:solidFill>
                <a:srgbClr val="FF00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16" name="Line 11"/>
            <p:cNvSpPr>
              <a:spLocks noChangeShapeType="1"/>
            </p:cNvSpPr>
            <p:nvPr/>
          </p:nvSpPr>
          <p:spPr bwMode="auto">
            <a:xfrm flipH="1">
              <a:off x="4164" y="2292"/>
              <a:ext cx="580" cy="156"/>
            </a:xfrm>
            <a:prstGeom prst="line">
              <a:avLst/>
            </a:prstGeom>
            <a:noFill/>
            <a:ln w="12700">
              <a:solidFill>
                <a:srgbClr val="FF00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17" name="Rectangle 12"/>
            <p:cNvSpPr>
              <a:spLocks noChangeArrowheads="1"/>
            </p:cNvSpPr>
            <p:nvPr/>
          </p:nvSpPr>
          <p:spPr bwMode="auto">
            <a:xfrm>
              <a:off x="4759" y="3702"/>
              <a:ext cx="3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b="1">
                  <a:solidFill>
                    <a:srgbClr val="006600"/>
                  </a:solidFill>
                </a:rPr>
                <a:t>Pupilla</a:t>
              </a:r>
              <a:br>
                <a:rPr lang="it-IT" altLang="it-IT" sz="1200" b="1">
                  <a:solidFill>
                    <a:srgbClr val="006600"/>
                  </a:solidFill>
                </a:rPr>
              </a:br>
              <a:r>
                <a:rPr lang="it-IT" altLang="it-IT" sz="1200" b="1">
                  <a:solidFill>
                    <a:srgbClr val="006600"/>
                  </a:solidFill>
                </a:rPr>
                <a:t>d’uscita</a:t>
              </a:r>
            </a:p>
          </p:txBody>
        </p:sp>
        <p:sp>
          <p:nvSpPr>
            <p:cNvPr id="21518" name="Line 13"/>
            <p:cNvSpPr>
              <a:spLocks noChangeShapeType="1"/>
            </p:cNvSpPr>
            <p:nvPr/>
          </p:nvSpPr>
          <p:spPr bwMode="auto">
            <a:xfrm>
              <a:off x="4741" y="1893"/>
              <a:ext cx="0" cy="402"/>
            </a:xfrm>
            <a:prstGeom prst="line">
              <a:avLst/>
            </a:prstGeom>
            <a:noFill/>
            <a:ln w="50800">
              <a:solidFill>
                <a:srgbClr val="00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grpSp>
          <p:nvGrpSpPr>
            <p:cNvPr id="21519" name="Group 14"/>
            <p:cNvGrpSpPr>
              <a:grpSpLocks/>
            </p:cNvGrpSpPr>
            <p:nvPr/>
          </p:nvGrpSpPr>
          <p:grpSpPr bwMode="auto">
            <a:xfrm>
              <a:off x="4163" y="2761"/>
              <a:ext cx="581" cy="234"/>
              <a:chOff x="2827" y="2219"/>
              <a:chExt cx="790" cy="317"/>
            </a:xfrm>
          </p:grpSpPr>
          <p:sp>
            <p:nvSpPr>
              <p:cNvPr id="21557" name="Line 15"/>
              <p:cNvSpPr>
                <a:spLocks noChangeShapeType="1"/>
              </p:cNvSpPr>
              <p:nvPr/>
            </p:nvSpPr>
            <p:spPr bwMode="auto">
              <a:xfrm flipV="1">
                <a:off x="2827" y="2252"/>
                <a:ext cx="790" cy="284"/>
              </a:xfrm>
              <a:prstGeom prst="line">
                <a:avLst/>
              </a:prstGeom>
              <a:noFill/>
              <a:ln w="12700">
                <a:solidFill>
                  <a:srgbClr val="0000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58" name="Line 16"/>
              <p:cNvSpPr>
                <a:spLocks noChangeShapeType="1"/>
              </p:cNvSpPr>
              <p:nvPr/>
            </p:nvSpPr>
            <p:spPr bwMode="auto">
              <a:xfrm>
                <a:off x="3616" y="2219"/>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grpSp>
        <p:sp>
          <p:nvSpPr>
            <p:cNvPr id="21520" name="AutoShape 18"/>
            <p:cNvSpPr>
              <a:spLocks noChangeArrowheads="1"/>
            </p:cNvSpPr>
            <p:nvPr/>
          </p:nvSpPr>
          <p:spPr bwMode="auto">
            <a:xfrm rot="5400000">
              <a:off x="3586" y="1561"/>
              <a:ext cx="1506" cy="2447"/>
            </a:xfrm>
            <a:prstGeom prst="triangle">
              <a:avLst>
                <a:gd name="adj" fmla="val 49972"/>
              </a:avLst>
            </a:prstGeom>
            <a:solidFill>
              <a:srgbClr val="FF99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1521" name="Line 19"/>
            <p:cNvSpPr>
              <a:spLocks noChangeShapeType="1"/>
            </p:cNvSpPr>
            <p:nvPr/>
          </p:nvSpPr>
          <p:spPr bwMode="auto">
            <a:xfrm flipV="1">
              <a:off x="3115" y="2995"/>
              <a:ext cx="1746" cy="538"/>
            </a:xfrm>
            <a:prstGeom prst="line">
              <a:avLst/>
            </a:prstGeom>
            <a:noFill/>
            <a:ln w="12700">
              <a:solidFill>
                <a:srgbClr val="FF00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22" name="Line 20"/>
            <p:cNvSpPr>
              <a:spLocks noChangeShapeType="1"/>
            </p:cNvSpPr>
            <p:nvPr/>
          </p:nvSpPr>
          <p:spPr bwMode="auto">
            <a:xfrm>
              <a:off x="3115" y="2032"/>
              <a:ext cx="1748" cy="532"/>
            </a:xfrm>
            <a:prstGeom prst="line">
              <a:avLst/>
            </a:prstGeom>
            <a:noFill/>
            <a:ln w="12700">
              <a:solidFill>
                <a:srgbClr val="FF00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23" name="Line 21"/>
            <p:cNvSpPr>
              <a:spLocks noChangeShapeType="1"/>
            </p:cNvSpPr>
            <p:nvPr/>
          </p:nvSpPr>
          <p:spPr bwMode="auto">
            <a:xfrm>
              <a:off x="3115" y="1706"/>
              <a:ext cx="0" cy="328"/>
            </a:xfrm>
            <a:prstGeom prst="line">
              <a:avLst/>
            </a:prstGeom>
            <a:noFill/>
            <a:ln w="508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24" name="Rectangle 22"/>
            <p:cNvSpPr>
              <a:spLocks noChangeArrowheads="1"/>
            </p:cNvSpPr>
            <p:nvPr/>
          </p:nvSpPr>
          <p:spPr bwMode="auto">
            <a:xfrm>
              <a:off x="3129" y="3702"/>
              <a:ext cx="4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b="1">
                  <a:solidFill>
                    <a:srgbClr val="FF3300"/>
                  </a:solidFill>
                </a:rPr>
                <a:t>Pupilla</a:t>
              </a:r>
              <a:br>
                <a:rPr lang="it-IT" altLang="it-IT" sz="1200" b="1">
                  <a:solidFill>
                    <a:srgbClr val="FF3300"/>
                  </a:solidFill>
                </a:rPr>
              </a:br>
              <a:r>
                <a:rPr lang="it-IT" altLang="it-IT" sz="1200" b="1">
                  <a:solidFill>
                    <a:srgbClr val="FF3300"/>
                  </a:solidFill>
                </a:rPr>
                <a:t>d’entrata</a:t>
              </a:r>
            </a:p>
          </p:txBody>
        </p:sp>
        <p:sp>
          <p:nvSpPr>
            <p:cNvPr id="21525" name="Line 23"/>
            <p:cNvSpPr>
              <a:spLocks noChangeShapeType="1"/>
            </p:cNvSpPr>
            <p:nvPr/>
          </p:nvSpPr>
          <p:spPr bwMode="auto">
            <a:xfrm>
              <a:off x="3115" y="3538"/>
              <a:ext cx="0" cy="329"/>
            </a:xfrm>
            <a:prstGeom prst="line">
              <a:avLst/>
            </a:prstGeom>
            <a:noFill/>
            <a:ln w="508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grpSp>
          <p:nvGrpSpPr>
            <p:cNvPr id="21526" name="Group 24"/>
            <p:cNvGrpSpPr>
              <a:grpSpLocks/>
            </p:cNvGrpSpPr>
            <p:nvPr/>
          </p:nvGrpSpPr>
          <p:grpSpPr bwMode="auto">
            <a:xfrm>
              <a:off x="3114" y="2589"/>
              <a:ext cx="1749" cy="222"/>
              <a:chOff x="1402" y="1984"/>
              <a:chExt cx="2376" cy="302"/>
            </a:xfrm>
          </p:grpSpPr>
          <p:sp>
            <p:nvSpPr>
              <p:cNvPr id="21555" name="Line 25"/>
              <p:cNvSpPr>
                <a:spLocks noChangeShapeType="1"/>
              </p:cNvSpPr>
              <p:nvPr/>
            </p:nvSpPr>
            <p:spPr bwMode="auto">
              <a:xfrm flipV="1">
                <a:off x="1402" y="1984"/>
                <a:ext cx="2376" cy="268"/>
              </a:xfrm>
              <a:prstGeom prst="line">
                <a:avLst/>
              </a:prstGeom>
              <a:noFill/>
              <a:ln w="12700">
                <a:solidFill>
                  <a:srgbClr val="0000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56" name="Line 26"/>
              <p:cNvSpPr>
                <a:spLocks noChangeShapeType="1"/>
              </p:cNvSpPr>
              <p:nvPr/>
            </p:nvSpPr>
            <p:spPr bwMode="auto">
              <a:xfrm>
                <a:off x="1403" y="2219"/>
                <a:ext cx="0" cy="6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grpSp>
        <p:grpSp>
          <p:nvGrpSpPr>
            <p:cNvPr id="21527" name="Group 27"/>
            <p:cNvGrpSpPr>
              <a:grpSpLocks/>
            </p:cNvGrpSpPr>
            <p:nvPr/>
          </p:nvGrpSpPr>
          <p:grpSpPr bwMode="auto">
            <a:xfrm>
              <a:off x="4793" y="2229"/>
              <a:ext cx="140" cy="1097"/>
              <a:chOff x="3684" y="1495"/>
              <a:chExt cx="190" cy="1492"/>
            </a:xfrm>
          </p:grpSpPr>
          <p:sp>
            <p:nvSpPr>
              <p:cNvPr id="21553" name="Freeform 28"/>
              <p:cNvSpPr>
                <a:spLocks/>
              </p:cNvSpPr>
              <p:nvPr/>
            </p:nvSpPr>
            <p:spPr bwMode="auto">
              <a:xfrm>
                <a:off x="3684" y="1495"/>
                <a:ext cx="96" cy="1492"/>
              </a:xfrm>
              <a:custGeom>
                <a:avLst/>
                <a:gdLst>
                  <a:gd name="T0" fmla="*/ 95 w 96"/>
                  <a:gd name="T1" fmla="*/ 0 h 1492"/>
                  <a:gd name="T2" fmla="*/ 64 w 96"/>
                  <a:gd name="T3" fmla="*/ 133 h 1492"/>
                  <a:gd name="T4" fmla="*/ 38 w 96"/>
                  <a:gd name="T5" fmla="*/ 269 h 1492"/>
                  <a:gd name="T6" fmla="*/ 20 w 96"/>
                  <a:gd name="T7" fmla="*/ 404 h 1492"/>
                  <a:gd name="T8" fmla="*/ 7 w 96"/>
                  <a:gd name="T9" fmla="*/ 541 h 1492"/>
                  <a:gd name="T10" fmla="*/ 0 w 96"/>
                  <a:gd name="T11" fmla="*/ 679 h 1492"/>
                  <a:gd name="T12" fmla="*/ 0 w 96"/>
                  <a:gd name="T13" fmla="*/ 814 h 1492"/>
                  <a:gd name="T14" fmla="*/ 7 w 96"/>
                  <a:gd name="T15" fmla="*/ 951 h 1492"/>
                  <a:gd name="T16" fmla="*/ 20 w 96"/>
                  <a:gd name="T17" fmla="*/ 1089 h 1492"/>
                  <a:gd name="T18" fmla="*/ 38 w 96"/>
                  <a:gd name="T19" fmla="*/ 1224 h 1492"/>
                  <a:gd name="T20" fmla="*/ 64 w 96"/>
                  <a:gd name="T21" fmla="*/ 1358 h 1492"/>
                  <a:gd name="T22" fmla="*/ 95 w 96"/>
                  <a:gd name="T23" fmla="*/ 1491 h 1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492"/>
                  <a:gd name="T38" fmla="*/ 96 w 96"/>
                  <a:gd name="T39" fmla="*/ 1492 h 1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492">
                    <a:moveTo>
                      <a:pt x="95" y="0"/>
                    </a:moveTo>
                    <a:lnTo>
                      <a:pt x="64" y="133"/>
                    </a:lnTo>
                    <a:lnTo>
                      <a:pt x="38" y="269"/>
                    </a:lnTo>
                    <a:lnTo>
                      <a:pt x="20" y="404"/>
                    </a:lnTo>
                    <a:lnTo>
                      <a:pt x="7" y="541"/>
                    </a:lnTo>
                    <a:lnTo>
                      <a:pt x="0" y="679"/>
                    </a:lnTo>
                    <a:lnTo>
                      <a:pt x="0" y="814"/>
                    </a:lnTo>
                    <a:lnTo>
                      <a:pt x="7" y="951"/>
                    </a:lnTo>
                    <a:lnTo>
                      <a:pt x="20" y="1089"/>
                    </a:lnTo>
                    <a:lnTo>
                      <a:pt x="38" y="1224"/>
                    </a:lnTo>
                    <a:lnTo>
                      <a:pt x="64" y="1358"/>
                    </a:lnTo>
                    <a:lnTo>
                      <a:pt x="95" y="1491"/>
                    </a:lnTo>
                  </a:path>
                </a:pathLst>
              </a:custGeom>
              <a:solidFill>
                <a:srgbClr val="000000">
                  <a:alpha val="50195"/>
                </a:srgbClr>
              </a:solidFill>
              <a:ln w="12700" cap="rnd">
                <a:solidFill>
                  <a:srgbClr val="000000"/>
                </a:solidFill>
                <a:round/>
                <a:headEnd type="none" w="sm" len="sm"/>
                <a:tailEnd type="none" w="sm" len="sm"/>
              </a:ln>
            </p:spPr>
            <p:txBody>
              <a:bodyPr/>
              <a:lstStyle/>
              <a:p>
                <a:endParaRPr lang="it-IT"/>
              </a:p>
            </p:txBody>
          </p:sp>
          <p:sp>
            <p:nvSpPr>
              <p:cNvPr id="21554" name="Freeform 29"/>
              <p:cNvSpPr>
                <a:spLocks/>
              </p:cNvSpPr>
              <p:nvPr/>
            </p:nvSpPr>
            <p:spPr bwMode="auto">
              <a:xfrm>
                <a:off x="3779" y="1495"/>
                <a:ext cx="95" cy="1492"/>
              </a:xfrm>
              <a:custGeom>
                <a:avLst/>
                <a:gdLst>
                  <a:gd name="T0" fmla="*/ 0 w 95"/>
                  <a:gd name="T1" fmla="*/ 0 h 1492"/>
                  <a:gd name="T2" fmla="*/ 32 w 95"/>
                  <a:gd name="T3" fmla="*/ 133 h 1492"/>
                  <a:gd name="T4" fmla="*/ 57 w 95"/>
                  <a:gd name="T5" fmla="*/ 269 h 1492"/>
                  <a:gd name="T6" fmla="*/ 75 w 95"/>
                  <a:gd name="T7" fmla="*/ 404 h 1492"/>
                  <a:gd name="T8" fmla="*/ 88 w 95"/>
                  <a:gd name="T9" fmla="*/ 541 h 1492"/>
                  <a:gd name="T10" fmla="*/ 94 w 95"/>
                  <a:gd name="T11" fmla="*/ 679 h 1492"/>
                  <a:gd name="T12" fmla="*/ 94 w 95"/>
                  <a:gd name="T13" fmla="*/ 814 h 1492"/>
                  <a:gd name="T14" fmla="*/ 88 w 95"/>
                  <a:gd name="T15" fmla="*/ 951 h 1492"/>
                  <a:gd name="T16" fmla="*/ 75 w 95"/>
                  <a:gd name="T17" fmla="*/ 1089 h 1492"/>
                  <a:gd name="T18" fmla="*/ 57 w 95"/>
                  <a:gd name="T19" fmla="*/ 1224 h 1492"/>
                  <a:gd name="T20" fmla="*/ 32 w 95"/>
                  <a:gd name="T21" fmla="*/ 1358 h 1492"/>
                  <a:gd name="T22" fmla="*/ 0 w 95"/>
                  <a:gd name="T23" fmla="*/ 1491 h 1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492"/>
                  <a:gd name="T38" fmla="*/ 95 w 95"/>
                  <a:gd name="T39" fmla="*/ 1492 h 1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492">
                    <a:moveTo>
                      <a:pt x="0" y="0"/>
                    </a:moveTo>
                    <a:lnTo>
                      <a:pt x="32" y="133"/>
                    </a:lnTo>
                    <a:lnTo>
                      <a:pt x="57" y="269"/>
                    </a:lnTo>
                    <a:lnTo>
                      <a:pt x="75" y="404"/>
                    </a:lnTo>
                    <a:lnTo>
                      <a:pt x="88" y="541"/>
                    </a:lnTo>
                    <a:lnTo>
                      <a:pt x="94" y="679"/>
                    </a:lnTo>
                    <a:lnTo>
                      <a:pt x="94" y="814"/>
                    </a:lnTo>
                    <a:lnTo>
                      <a:pt x="88" y="951"/>
                    </a:lnTo>
                    <a:lnTo>
                      <a:pt x="75" y="1089"/>
                    </a:lnTo>
                    <a:lnTo>
                      <a:pt x="57" y="1224"/>
                    </a:lnTo>
                    <a:lnTo>
                      <a:pt x="32" y="1358"/>
                    </a:lnTo>
                    <a:lnTo>
                      <a:pt x="0" y="1491"/>
                    </a:lnTo>
                  </a:path>
                </a:pathLst>
              </a:custGeom>
              <a:solidFill>
                <a:srgbClr val="000000">
                  <a:alpha val="50195"/>
                </a:srgbClr>
              </a:solidFill>
              <a:ln w="12700" cap="rnd">
                <a:solidFill>
                  <a:srgbClr val="000000"/>
                </a:solidFill>
                <a:round/>
                <a:headEnd type="none" w="sm" len="sm"/>
                <a:tailEnd type="none" w="sm" len="sm"/>
              </a:ln>
            </p:spPr>
            <p:txBody>
              <a:bodyPr/>
              <a:lstStyle/>
              <a:p>
                <a:endParaRPr lang="it-IT"/>
              </a:p>
            </p:txBody>
          </p:sp>
        </p:grpSp>
        <p:grpSp>
          <p:nvGrpSpPr>
            <p:cNvPr id="21528" name="Group 30"/>
            <p:cNvGrpSpPr>
              <a:grpSpLocks/>
            </p:cNvGrpSpPr>
            <p:nvPr/>
          </p:nvGrpSpPr>
          <p:grpSpPr bwMode="auto">
            <a:xfrm>
              <a:off x="4095" y="2229"/>
              <a:ext cx="139" cy="1097"/>
              <a:chOff x="2735" y="1495"/>
              <a:chExt cx="189" cy="1492"/>
            </a:xfrm>
          </p:grpSpPr>
          <p:sp>
            <p:nvSpPr>
              <p:cNvPr id="21551" name="Freeform 31"/>
              <p:cNvSpPr>
                <a:spLocks/>
              </p:cNvSpPr>
              <p:nvPr/>
            </p:nvSpPr>
            <p:spPr bwMode="auto">
              <a:xfrm>
                <a:off x="2735" y="1495"/>
                <a:ext cx="96" cy="1492"/>
              </a:xfrm>
              <a:custGeom>
                <a:avLst/>
                <a:gdLst>
                  <a:gd name="T0" fmla="*/ 95 w 96"/>
                  <a:gd name="T1" fmla="*/ 0 h 1492"/>
                  <a:gd name="T2" fmla="*/ 62 w 96"/>
                  <a:gd name="T3" fmla="*/ 133 h 1492"/>
                  <a:gd name="T4" fmla="*/ 39 w 96"/>
                  <a:gd name="T5" fmla="*/ 269 h 1492"/>
                  <a:gd name="T6" fmla="*/ 19 w 96"/>
                  <a:gd name="T7" fmla="*/ 404 h 1492"/>
                  <a:gd name="T8" fmla="*/ 6 w 96"/>
                  <a:gd name="T9" fmla="*/ 541 h 1492"/>
                  <a:gd name="T10" fmla="*/ 0 w 96"/>
                  <a:gd name="T11" fmla="*/ 679 h 1492"/>
                  <a:gd name="T12" fmla="*/ 0 w 96"/>
                  <a:gd name="T13" fmla="*/ 814 h 1492"/>
                  <a:gd name="T14" fmla="*/ 6 w 96"/>
                  <a:gd name="T15" fmla="*/ 951 h 1492"/>
                  <a:gd name="T16" fmla="*/ 19 w 96"/>
                  <a:gd name="T17" fmla="*/ 1089 h 1492"/>
                  <a:gd name="T18" fmla="*/ 39 w 96"/>
                  <a:gd name="T19" fmla="*/ 1224 h 1492"/>
                  <a:gd name="T20" fmla="*/ 62 w 96"/>
                  <a:gd name="T21" fmla="*/ 1358 h 1492"/>
                  <a:gd name="T22" fmla="*/ 95 w 96"/>
                  <a:gd name="T23" fmla="*/ 1491 h 1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492"/>
                  <a:gd name="T38" fmla="*/ 96 w 96"/>
                  <a:gd name="T39" fmla="*/ 1492 h 1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492">
                    <a:moveTo>
                      <a:pt x="95" y="0"/>
                    </a:moveTo>
                    <a:lnTo>
                      <a:pt x="62" y="133"/>
                    </a:lnTo>
                    <a:lnTo>
                      <a:pt x="39" y="269"/>
                    </a:lnTo>
                    <a:lnTo>
                      <a:pt x="19" y="404"/>
                    </a:lnTo>
                    <a:lnTo>
                      <a:pt x="6" y="541"/>
                    </a:lnTo>
                    <a:lnTo>
                      <a:pt x="0" y="679"/>
                    </a:lnTo>
                    <a:lnTo>
                      <a:pt x="0" y="814"/>
                    </a:lnTo>
                    <a:lnTo>
                      <a:pt x="6" y="951"/>
                    </a:lnTo>
                    <a:lnTo>
                      <a:pt x="19" y="1089"/>
                    </a:lnTo>
                    <a:lnTo>
                      <a:pt x="39" y="1224"/>
                    </a:lnTo>
                    <a:lnTo>
                      <a:pt x="62" y="1358"/>
                    </a:lnTo>
                    <a:lnTo>
                      <a:pt x="95" y="1491"/>
                    </a:lnTo>
                  </a:path>
                </a:pathLst>
              </a:custGeom>
              <a:solidFill>
                <a:srgbClr val="000000">
                  <a:alpha val="50195"/>
                </a:srgbClr>
              </a:solidFill>
              <a:ln w="12700" cap="rnd">
                <a:solidFill>
                  <a:srgbClr val="000000"/>
                </a:solidFill>
                <a:round/>
                <a:headEnd type="none" w="sm" len="sm"/>
                <a:tailEnd type="none" w="sm" len="sm"/>
              </a:ln>
            </p:spPr>
            <p:txBody>
              <a:bodyPr/>
              <a:lstStyle/>
              <a:p>
                <a:endParaRPr lang="it-IT"/>
              </a:p>
            </p:txBody>
          </p:sp>
          <p:sp>
            <p:nvSpPr>
              <p:cNvPr id="21552" name="Freeform 32"/>
              <p:cNvSpPr>
                <a:spLocks/>
              </p:cNvSpPr>
              <p:nvPr/>
            </p:nvSpPr>
            <p:spPr bwMode="auto">
              <a:xfrm>
                <a:off x="2830" y="1495"/>
                <a:ext cx="94" cy="1492"/>
              </a:xfrm>
              <a:custGeom>
                <a:avLst/>
                <a:gdLst>
                  <a:gd name="T0" fmla="*/ 0 w 94"/>
                  <a:gd name="T1" fmla="*/ 0 h 1492"/>
                  <a:gd name="T2" fmla="*/ 31 w 94"/>
                  <a:gd name="T3" fmla="*/ 133 h 1492"/>
                  <a:gd name="T4" fmla="*/ 56 w 94"/>
                  <a:gd name="T5" fmla="*/ 269 h 1492"/>
                  <a:gd name="T6" fmla="*/ 75 w 94"/>
                  <a:gd name="T7" fmla="*/ 404 h 1492"/>
                  <a:gd name="T8" fmla="*/ 87 w 94"/>
                  <a:gd name="T9" fmla="*/ 541 h 1492"/>
                  <a:gd name="T10" fmla="*/ 93 w 94"/>
                  <a:gd name="T11" fmla="*/ 679 h 1492"/>
                  <a:gd name="T12" fmla="*/ 93 w 94"/>
                  <a:gd name="T13" fmla="*/ 814 h 1492"/>
                  <a:gd name="T14" fmla="*/ 87 w 94"/>
                  <a:gd name="T15" fmla="*/ 951 h 1492"/>
                  <a:gd name="T16" fmla="*/ 75 w 94"/>
                  <a:gd name="T17" fmla="*/ 1089 h 1492"/>
                  <a:gd name="T18" fmla="*/ 56 w 94"/>
                  <a:gd name="T19" fmla="*/ 1224 h 1492"/>
                  <a:gd name="T20" fmla="*/ 31 w 94"/>
                  <a:gd name="T21" fmla="*/ 1358 h 1492"/>
                  <a:gd name="T22" fmla="*/ 0 w 94"/>
                  <a:gd name="T23" fmla="*/ 1491 h 1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1492"/>
                  <a:gd name="T38" fmla="*/ 94 w 94"/>
                  <a:gd name="T39" fmla="*/ 1492 h 14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1492">
                    <a:moveTo>
                      <a:pt x="0" y="0"/>
                    </a:moveTo>
                    <a:lnTo>
                      <a:pt x="31" y="133"/>
                    </a:lnTo>
                    <a:lnTo>
                      <a:pt x="56" y="269"/>
                    </a:lnTo>
                    <a:lnTo>
                      <a:pt x="75" y="404"/>
                    </a:lnTo>
                    <a:lnTo>
                      <a:pt x="87" y="541"/>
                    </a:lnTo>
                    <a:lnTo>
                      <a:pt x="93" y="679"/>
                    </a:lnTo>
                    <a:lnTo>
                      <a:pt x="93" y="814"/>
                    </a:lnTo>
                    <a:lnTo>
                      <a:pt x="87" y="951"/>
                    </a:lnTo>
                    <a:lnTo>
                      <a:pt x="75" y="1089"/>
                    </a:lnTo>
                    <a:lnTo>
                      <a:pt x="56" y="1224"/>
                    </a:lnTo>
                    <a:lnTo>
                      <a:pt x="31" y="1358"/>
                    </a:lnTo>
                    <a:lnTo>
                      <a:pt x="0" y="1491"/>
                    </a:lnTo>
                  </a:path>
                </a:pathLst>
              </a:custGeom>
              <a:solidFill>
                <a:srgbClr val="000000">
                  <a:alpha val="50195"/>
                </a:srgbClr>
              </a:solidFill>
              <a:ln w="12700" cap="rnd">
                <a:solidFill>
                  <a:srgbClr val="000000"/>
                </a:solidFill>
                <a:round/>
                <a:headEnd type="none" w="sm" len="sm"/>
                <a:tailEnd type="none" w="sm" len="sm"/>
              </a:ln>
            </p:spPr>
            <p:txBody>
              <a:bodyPr/>
              <a:lstStyle/>
              <a:p>
                <a:endParaRPr lang="it-IT"/>
              </a:p>
            </p:txBody>
          </p:sp>
        </p:grpSp>
        <p:sp>
          <p:nvSpPr>
            <p:cNvPr id="21529" name="Rectangle 33"/>
            <p:cNvSpPr>
              <a:spLocks noChangeArrowheads="1"/>
            </p:cNvSpPr>
            <p:nvPr/>
          </p:nvSpPr>
          <p:spPr bwMode="auto">
            <a:xfrm>
              <a:off x="2873" y="2657"/>
              <a:ext cx="1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b="1">
                  <a:solidFill>
                    <a:srgbClr val="000000"/>
                  </a:solidFill>
                </a:rPr>
                <a:t>OA</a:t>
              </a:r>
            </a:p>
          </p:txBody>
        </p:sp>
        <p:sp>
          <p:nvSpPr>
            <p:cNvPr id="21530" name="Rectangle 34"/>
            <p:cNvSpPr>
              <a:spLocks noChangeArrowheads="1"/>
            </p:cNvSpPr>
            <p:nvPr/>
          </p:nvSpPr>
          <p:spPr bwMode="auto">
            <a:xfrm>
              <a:off x="2881" y="3485"/>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b="1">
                  <a:solidFill>
                    <a:srgbClr val="000000"/>
                  </a:solidFill>
                </a:rPr>
                <a:t>OF</a:t>
              </a:r>
            </a:p>
          </p:txBody>
        </p:sp>
        <p:sp>
          <p:nvSpPr>
            <p:cNvPr id="21531" name="Line 35"/>
            <p:cNvSpPr>
              <a:spLocks noChangeShapeType="1"/>
            </p:cNvSpPr>
            <p:nvPr/>
          </p:nvSpPr>
          <p:spPr bwMode="auto">
            <a:xfrm>
              <a:off x="4520" y="2753"/>
              <a:ext cx="0" cy="7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32" name="Line 36"/>
            <p:cNvSpPr>
              <a:spLocks noChangeShapeType="1"/>
            </p:cNvSpPr>
            <p:nvPr/>
          </p:nvSpPr>
          <p:spPr bwMode="auto">
            <a:xfrm flipV="1">
              <a:off x="4163" y="2584"/>
              <a:ext cx="697" cy="408"/>
            </a:xfrm>
            <a:prstGeom prst="line">
              <a:avLst/>
            </a:prstGeom>
            <a:noFill/>
            <a:ln w="12700">
              <a:solidFill>
                <a:srgbClr val="0000FF"/>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33" name="Rectangle 37"/>
            <p:cNvSpPr>
              <a:spLocks noChangeArrowheads="1"/>
            </p:cNvSpPr>
            <p:nvPr/>
          </p:nvSpPr>
          <p:spPr bwMode="auto">
            <a:xfrm>
              <a:off x="4514" y="2115"/>
              <a:ext cx="8" cy="392"/>
            </a:xfrm>
            <a:prstGeom prst="rect">
              <a:avLst/>
            </a:prstGeom>
            <a:solidFill>
              <a:srgbClr val="000000"/>
            </a:solidFill>
            <a:ln w="12700">
              <a:solidFill>
                <a:srgbClr val="000000"/>
              </a:solidFill>
              <a:miter lim="800000"/>
              <a:headEnd/>
              <a:tailEnd/>
            </a:ln>
          </p:spPr>
          <p:txBody>
            <a:bodyPr wrap="none"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1534" name="Rectangle 38"/>
            <p:cNvSpPr>
              <a:spLocks noChangeArrowheads="1"/>
            </p:cNvSpPr>
            <p:nvPr/>
          </p:nvSpPr>
          <p:spPr bwMode="auto">
            <a:xfrm>
              <a:off x="4514" y="3064"/>
              <a:ext cx="8" cy="363"/>
            </a:xfrm>
            <a:prstGeom prst="rect">
              <a:avLst/>
            </a:prstGeom>
            <a:solidFill>
              <a:srgbClr val="000000"/>
            </a:solidFill>
            <a:ln w="12700">
              <a:solidFill>
                <a:srgbClr val="000000"/>
              </a:solidFill>
              <a:miter lim="800000"/>
              <a:headEnd/>
              <a:tailEnd/>
            </a:ln>
          </p:spPr>
          <p:txBody>
            <a:bodyPr wrap="none"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1535" name="Line 39"/>
            <p:cNvSpPr>
              <a:spLocks noChangeShapeType="1"/>
            </p:cNvSpPr>
            <p:nvPr/>
          </p:nvSpPr>
          <p:spPr bwMode="auto">
            <a:xfrm flipH="1" flipV="1">
              <a:off x="2913" y="2783"/>
              <a:ext cx="1255" cy="339"/>
            </a:xfrm>
            <a:prstGeom prst="line">
              <a:avLst/>
            </a:prstGeom>
            <a:noFill/>
            <a:ln w="12700">
              <a:solidFill>
                <a:srgbClr val="FF00FF"/>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it-IT"/>
            </a:p>
          </p:txBody>
        </p:sp>
        <p:sp>
          <p:nvSpPr>
            <p:cNvPr id="21536" name="Line 40"/>
            <p:cNvSpPr>
              <a:spLocks noChangeShapeType="1"/>
            </p:cNvSpPr>
            <p:nvPr/>
          </p:nvSpPr>
          <p:spPr bwMode="auto">
            <a:xfrm flipH="1">
              <a:off x="4164" y="2995"/>
              <a:ext cx="701" cy="127"/>
            </a:xfrm>
            <a:prstGeom prst="line">
              <a:avLst/>
            </a:prstGeom>
            <a:noFill/>
            <a:ln w="12700">
              <a:solidFill>
                <a:srgbClr val="FF00FF"/>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it-IT"/>
            </a:p>
          </p:txBody>
        </p:sp>
        <p:sp>
          <p:nvSpPr>
            <p:cNvPr id="21537" name="Line 41"/>
            <p:cNvSpPr>
              <a:spLocks noChangeShapeType="1"/>
            </p:cNvSpPr>
            <p:nvPr/>
          </p:nvSpPr>
          <p:spPr bwMode="auto">
            <a:xfrm flipH="1">
              <a:off x="2907" y="2448"/>
              <a:ext cx="1257" cy="340"/>
            </a:xfrm>
            <a:prstGeom prst="line">
              <a:avLst/>
            </a:prstGeom>
            <a:noFill/>
            <a:ln w="12700">
              <a:solidFill>
                <a:srgbClr val="FF00FF"/>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it-IT"/>
            </a:p>
          </p:txBody>
        </p:sp>
        <p:sp>
          <p:nvSpPr>
            <p:cNvPr id="21538" name="Line 42"/>
            <p:cNvSpPr>
              <a:spLocks noChangeShapeType="1"/>
            </p:cNvSpPr>
            <p:nvPr/>
          </p:nvSpPr>
          <p:spPr bwMode="auto">
            <a:xfrm flipV="1">
              <a:off x="4860" y="2510"/>
              <a:ext cx="702" cy="78"/>
            </a:xfrm>
            <a:prstGeom prst="line">
              <a:avLst/>
            </a:prstGeom>
            <a:noFill/>
            <a:ln w="12700">
              <a:solidFill>
                <a:srgbClr val="0000FF"/>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39" name="Line 43"/>
            <p:cNvSpPr>
              <a:spLocks noChangeShapeType="1"/>
            </p:cNvSpPr>
            <p:nvPr/>
          </p:nvSpPr>
          <p:spPr bwMode="auto">
            <a:xfrm flipV="1">
              <a:off x="2910" y="2992"/>
              <a:ext cx="1249" cy="475"/>
            </a:xfrm>
            <a:prstGeom prst="line">
              <a:avLst/>
            </a:prstGeom>
            <a:noFill/>
            <a:ln w="12700">
              <a:solidFill>
                <a:srgbClr val="0000FF"/>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40" name="Line 44"/>
            <p:cNvSpPr>
              <a:spLocks noChangeShapeType="1"/>
            </p:cNvSpPr>
            <p:nvPr/>
          </p:nvSpPr>
          <p:spPr bwMode="auto">
            <a:xfrm flipV="1">
              <a:off x="4861" y="2786"/>
              <a:ext cx="698" cy="209"/>
            </a:xfrm>
            <a:prstGeom prst="line">
              <a:avLst/>
            </a:prstGeom>
            <a:noFill/>
            <a:ln w="12700">
              <a:solidFill>
                <a:srgbClr val="FF00FF"/>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41" name="Line 45"/>
            <p:cNvSpPr>
              <a:spLocks noChangeShapeType="1"/>
            </p:cNvSpPr>
            <p:nvPr/>
          </p:nvSpPr>
          <p:spPr bwMode="auto">
            <a:xfrm>
              <a:off x="4161" y="2452"/>
              <a:ext cx="702" cy="114"/>
            </a:xfrm>
            <a:prstGeom prst="line">
              <a:avLst/>
            </a:prstGeom>
            <a:noFill/>
            <a:ln w="12700">
              <a:solidFill>
                <a:srgbClr val="FF00FF"/>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42" name="Line 46"/>
            <p:cNvSpPr>
              <a:spLocks noChangeShapeType="1"/>
            </p:cNvSpPr>
            <p:nvPr/>
          </p:nvSpPr>
          <p:spPr bwMode="auto">
            <a:xfrm>
              <a:off x="4863" y="2566"/>
              <a:ext cx="699" cy="222"/>
            </a:xfrm>
            <a:prstGeom prst="line">
              <a:avLst/>
            </a:prstGeom>
            <a:noFill/>
            <a:ln w="12700">
              <a:solidFill>
                <a:srgbClr val="FF00FF"/>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43" name="Rectangle 47"/>
            <p:cNvSpPr>
              <a:spLocks noChangeArrowheads="1"/>
            </p:cNvSpPr>
            <p:nvPr/>
          </p:nvSpPr>
          <p:spPr bwMode="auto">
            <a:xfrm>
              <a:off x="5520" y="2849"/>
              <a:ext cx="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b="1">
                  <a:solidFill>
                    <a:srgbClr val="000000"/>
                  </a:solidFill>
                </a:rPr>
                <a:t>IA</a:t>
              </a:r>
            </a:p>
          </p:txBody>
        </p:sp>
        <p:sp>
          <p:nvSpPr>
            <p:cNvPr id="21544" name="Rectangle 48"/>
            <p:cNvSpPr>
              <a:spLocks noChangeArrowheads="1"/>
            </p:cNvSpPr>
            <p:nvPr/>
          </p:nvSpPr>
          <p:spPr bwMode="auto">
            <a:xfrm>
              <a:off x="5517" y="2405"/>
              <a:ext cx="8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b="1">
                  <a:solidFill>
                    <a:srgbClr val="000000"/>
                  </a:solidFill>
                </a:rPr>
                <a:t>IF</a:t>
              </a:r>
            </a:p>
          </p:txBody>
        </p:sp>
        <p:sp>
          <p:nvSpPr>
            <p:cNvPr id="21545" name="Rectangle 49"/>
            <p:cNvSpPr>
              <a:spLocks noChangeArrowheads="1"/>
            </p:cNvSpPr>
            <p:nvPr/>
          </p:nvSpPr>
          <p:spPr bwMode="auto">
            <a:xfrm>
              <a:off x="4151" y="3430"/>
              <a:ext cx="5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it-IT" altLang="it-IT" sz="1200" b="1">
                  <a:solidFill>
                    <a:srgbClr val="000000"/>
                  </a:solidFill>
                </a:rPr>
                <a:t>Diaframma</a:t>
              </a:r>
            </a:p>
          </p:txBody>
        </p:sp>
        <p:sp>
          <p:nvSpPr>
            <p:cNvPr id="21546" name="Line 50"/>
            <p:cNvSpPr>
              <a:spLocks noChangeShapeType="1"/>
            </p:cNvSpPr>
            <p:nvPr/>
          </p:nvSpPr>
          <p:spPr bwMode="auto">
            <a:xfrm>
              <a:off x="2789" y="2785"/>
              <a:ext cx="2905"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21547" name="Line 51"/>
            <p:cNvSpPr>
              <a:spLocks noChangeShapeType="1"/>
            </p:cNvSpPr>
            <p:nvPr/>
          </p:nvSpPr>
          <p:spPr bwMode="auto">
            <a:xfrm>
              <a:off x="2913" y="2784"/>
              <a:ext cx="0" cy="686"/>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48" name="Line 52"/>
            <p:cNvSpPr>
              <a:spLocks noChangeShapeType="1"/>
            </p:cNvSpPr>
            <p:nvPr/>
          </p:nvSpPr>
          <p:spPr bwMode="auto">
            <a:xfrm flipV="1">
              <a:off x="5562" y="2512"/>
              <a:ext cx="0" cy="271"/>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it-IT"/>
            </a:p>
          </p:txBody>
        </p:sp>
        <p:sp>
          <p:nvSpPr>
            <p:cNvPr id="21549" name="Rectangle 53"/>
            <p:cNvSpPr>
              <a:spLocks noChangeArrowheads="1"/>
            </p:cNvSpPr>
            <p:nvPr/>
          </p:nvSpPr>
          <p:spPr bwMode="auto">
            <a:xfrm>
              <a:off x="3142" y="3071"/>
              <a:ext cx="29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it-IT" altLang="it-IT" sz="1400" b="1">
                <a:solidFill>
                  <a:srgbClr val="0000FF"/>
                </a:solidFill>
              </a:endParaRPr>
            </a:p>
          </p:txBody>
        </p:sp>
        <p:sp>
          <p:nvSpPr>
            <p:cNvPr id="21550" name="Rectangle 54"/>
            <p:cNvSpPr>
              <a:spLocks noChangeArrowheads="1"/>
            </p:cNvSpPr>
            <p:nvPr/>
          </p:nvSpPr>
          <p:spPr bwMode="auto">
            <a:xfrm>
              <a:off x="3072" y="2418"/>
              <a:ext cx="50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it-IT" altLang="it-IT" sz="1400" b="1">
                <a:solidFill>
                  <a:srgbClr val="FF00FF"/>
                </a:solidFill>
              </a:endParaRPr>
            </a:p>
          </p:txBody>
        </p:sp>
      </p:grpSp>
    </p:spTree>
    <p:extLst>
      <p:ext uri="{BB962C8B-B14F-4D97-AF65-F5344CB8AC3E}">
        <p14:creationId xmlns:p14="http://schemas.microsoft.com/office/powerpoint/2010/main" val="189817754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CE62FC9-4038-4D86-8BD5-DE12AF005368}" type="slidenum">
              <a:rPr lang="it-IT" altLang="it-IT" smtClean="0"/>
              <a:pPr eaLnBrk="1" hangingPunct="1">
                <a:defRPr/>
              </a:pPr>
              <a:t>15</a:t>
            </a:fld>
            <a:endParaRPr lang="it-IT" altLang="it-IT" smtClean="0"/>
          </a:p>
        </p:txBody>
      </p:sp>
      <p:sp>
        <p:nvSpPr>
          <p:cNvPr id="502786" name="Rectangle 2"/>
          <p:cNvSpPr>
            <a:spLocks noGrp="1" noChangeArrowheads="1"/>
          </p:cNvSpPr>
          <p:nvPr>
            <p:ph type="title"/>
          </p:nvPr>
        </p:nvSpPr>
        <p:spPr/>
        <p:txBody>
          <a:bodyPr/>
          <a:lstStyle/>
          <a:p>
            <a:pPr eaLnBrk="1" hangingPunct="1">
              <a:defRPr/>
            </a:pPr>
            <a:r>
              <a:rPr lang="it-IT" smtClean="0"/>
              <a:t>OTTICA GEOMETRICA</a:t>
            </a:r>
          </a:p>
        </p:txBody>
      </p:sp>
      <p:pic>
        <p:nvPicPr>
          <p:cNvPr id="20484" name="Picture 3" descr="Piani Princip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933056"/>
            <a:ext cx="5035550" cy="2379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2832" name="Rectangle 48"/>
          <p:cNvSpPr>
            <a:spLocks noGrp="1" noChangeArrowheads="1"/>
          </p:cNvSpPr>
          <p:nvPr>
            <p:ph type="body" idx="1"/>
          </p:nvPr>
        </p:nvSpPr>
        <p:spPr>
          <a:xfrm>
            <a:off x="107950" y="690563"/>
            <a:ext cx="8928100" cy="1514475"/>
          </a:xfrm>
        </p:spPr>
        <p:txBody>
          <a:bodyPr/>
          <a:lstStyle/>
          <a:p>
            <a:pPr marL="0" indent="0" eaLnBrk="1" hangingPunct="1">
              <a:buFont typeface="Wingdings" panose="05000000000000000000" pitchFamily="2" charset="2"/>
              <a:buNone/>
              <a:defRPr/>
            </a:pPr>
            <a:r>
              <a:rPr lang="it-IT" sz="2200" dirty="0" smtClean="0"/>
              <a:t>DEFINIZIONI:</a:t>
            </a:r>
          </a:p>
          <a:p>
            <a:pPr marL="0" indent="0" eaLnBrk="1" hangingPunct="1">
              <a:buFont typeface="Wingdings" panose="05000000000000000000" pitchFamily="2" charset="2"/>
              <a:buNone/>
              <a:defRPr/>
            </a:pPr>
            <a:r>
              <a:rPr lang="it-IT" sz="2200" dirty="0" smtClean="0">
                <a:solidFill>
                  <a:schemeClr val="folHlink"/>
                </a:solidFill>
              </a:rPr>
              <a:t>Piani ottici principali</a:t>
            </a:r>
            <a:r>
              <a:rPr lang="it-IT" sz="2200" dirty="0" smtClean="0"/>
              <a:t>: In un sistema ottico esistono due piani in cui, i raggi che attraversano il corpo di lenti, intersecano i piani alla stessa distanza dall’asse ottico.</a:t>
            </a:r>
          </a:p>
          <a:p>
            <a:pPr marL="0" indent="0" eaLnBrk="1" hangingPunct="1">
              <a:buFont typeface="Wingdings" panose="05000000000000000000" pitchFamily="2" charset="2"/>
              <a:buNone/>
              <a:defRPr/>
            </a:pPr>
            <a:r>
              <a:rPr lang="it-IT" sz="2200" dirty="0" smtClean="0">
                <a:solidFill>
                  <a:schemeClr val="folHlink"/>
                </a:solidFill>
              </a:rPr>
              <a:t>Punti ottici principali</a:t>
            </a:r>
            <a:r>
              <a:rPr lang="it-IT" sz="2200" dirty="0" smtClean="0"/>
              <a:t>: Punti di intersezione fra Piani ottici principali e asse ottico.</a:t>
            </a:r>
          </a:p>
          <a:p>
            <a:pPr marL="0" indent="0" eaLnBrk="1" hangingPunct="1">
              <a:buFont typeface="Wingdings" panose="05000000000000000000" pitchFamily="2" charset="2"/>
              <a:buNone/>
              <a:defRPr/>
            </a:pPr>
            <a:r>
              <a:rPr lang="it-IT" sz="2200" dirty="0" smtClean="0">
                <a:solidFill>
                  <a:schemeClr val="folHlink"/>
                </a:solidFill>
              </a:rPr>
              <a:t>Punti nodali</a:t>
            </a:r>
            <a:r>
              <a:rPr lang="it-IT" sz="2200" dirty="0" smtClean="0"/>
              <a:t>: In un sistema ottico esistono due punti </a:t>
            </a:r>
            <a:r>
              <a:rPr lang="it-IT" sz="2200" dirty="0" err="1" smtClean="0"/>
              <a:t>t.c.</a:t>
            </a:r>
            <a:r>
              <a:rPr lang="it-IT" sz="2200" dirty="0" smtClean="0"/>
              <a:t> un raggio passante per il primo passa anche per il secondo formando il medesimo angolo con l’asse ottico.</a:t>
            </a:r>
          </a:p>
        </p:txBody>
      </p:sp>
      <p:sp>
        <p:nvSpPr>
          <p:cNvPr id="502833" name="Rectangle 49"/>
          <p:cNvSpPr>
            <a:spLocks noChangeArrowheads="1"/>
          </p:cNvSpPr>
          <p:nvPr/>
        </p:nvSpPr>
        <p:spPr bwMode="auto">
          <a:xfrm>
            <a:off x="107950" y="4005263"/>
            <a:ext cx="3527425" cy="23034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N.B. Se il mezzo che attraversa il raggio all’esterno della camera (aria) è lo stesso presente dopo il corpo ottico (sempre aria) punti nodali e punti principali coincidono.</a:t>
            </a:r>
          </a:p>
        </p:txBody>
      </p:sp>
    </p:spTree>
    <p:extLst>
      <p:ext uri="{BB962C8B-B14F-4D97-AF65-F5344CB8AC3E}">
        <p14:creationId xmlns:p14="http://schemas.microsoft.com/office/powerpoint/2010/main" val="369422643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5287976-1090-41B2-92D3-2BFEF925E21B}" type="slidenum">
              <a:rPr lang="it-IT" altLang="it-IT" smtClean="0"/>
              <a:pPr eaLnBrk="1" hangingPunct="1">
                <a:defRPr/>
              </a:pPr>
              <a:t>16</a:t>
            </a:fld>
            <a:endParaRPr lang="it-IT" altLang="it-IT" smtClean="0"/>
          </a:p>
        </p:txBody>
      </p:sp>
      <p:sp>
        <p:nvSpPr>
          <p:cNvPr id="509954" name="Rectangle 2"/>
          <p:cNvSpPr>
            <a:spLocks noGrp="1" noChangeArrowheads="1"/>
          </p:cNvSpPr>
          <p:nvPr>
            <p:ph type="title"/>
          </p:nvPr>
        </p:nvSpPr>
        <p:spPr/>
        <p:txBody>
          <a:bodyPr/>
          <a:lstStyle/>
          <a:p>
            <a:pPr eaLnBrk="1" hangingPunct="1">
              <a:defRPr/>
            </a:pPr>
            <a:r>
              <a:rPr lang="it-IT" smtClean="0"/>
              <a:t>ELIMINAZIONE DELLA DISTORSIONE</a:t>
            </a:r>
          </a:p>
        </p:txBody>
      </p:sp>
      <p:sp>
        <p:nvSpPr>
          <p:cNvPr id="509955" name="Rectangle 3"/>
          <p:cNvSpPr>
            <a:spLocks noGrp="1" noChangeArrowheads="1"/>
          </p:cNvSpPr>
          <p:nvPr>
            <p:ph type="body" sz="half" idx="1"/>
          </p:nvPr>
        </p:nvSpPr>
        <p:spPr>
          <a:xfrm>
            <a:off x="107950" y="690563"/>
            <a:ext cx="8928100" cy="2162175"/>
          </a:xfrm>
        </p:spPr>
        <p:txBody>
          <a:bodyPr/>
          <a:lstStyle/>
          <a:p>
            <a:pPr marL="0" indent="0" eaLnBrk="1" hangingPunct="1">
              <a:buFont typeface="Wingdings" panose="05000000000000000000" pitchFamily="2" charset="2"/>
              <a:buNone/>
              <a:defRPr/>
            </a:pPr>
            <a:r>
              <a:rPr lang="it-IT" sz="2000" dirty="0" smtClean="0"/>
              <a:t>Infine, per motivi costruttivi, l’asse principale del corpo ottico non è praticamente mai perfettamente ortogonale al piano immagine.</a:t>
            </a:r>
          </a:p>
          <a:p>
            <a:pPr marL="0" indent="0" eaLnBrk="1" hangingPunct="1">
              <a:buFont typeface="Wingdings" panose="05000000000000000000" pitchFamily="2" charset="2"/>
              <a:buNone/>
              <a:defRPr/>
            </a:pPr>
            <a:r>
              <a:rPr lang="it-IT" sz="2000" dirty="0" smtClean="0"/>
              <a:t>Definisco allora l’asse di riferimento immagine come la perpendicolare al piano del sensore e passante per il centro della pupilla d’entrata O (</a:t>
            </a:r>
            <a:r>
              <a:rPr lang="it-IT" sz="2000" dirty="0" err="1" smtClean="0"/>
              <a:t>o</a:t>
            </a:r>
            <a:r>
              <a:rPr lang="it-IT" sz="2000" dirty="0" smtClean="0"/>
              <a:t> meglio per il Punto Principale di </a:t>
            </a:r>
            <a:r>
              <a:rPr lang="it-IT" sz="2000" dirty="0" err="1" smtClean="0"/>
              <a:t>Autocollimazione</a:t>
            </a:r>
            <a:r>
              <a:rPr lang="it-IT" sz="2000" dirty="0" smtClean="0"/>
              <a:t>).</a:t>
            </a:r>
          </a:p>
          <a:p>
            <a:pPr marL="0" indent="0" eaLnBrk="1" hangingPunct="1">
              <a:buFont typeface="Wingdings" panose="05000000000000000000" pitchFamily="2" charset="2"/>
              <a:buNone/>
              <a:defRPr/>
            </a:pPr>
            <a:r>
              <a:rPr lang="it-IT" sz="2000" dirty="0" smtClean="0"/>
              <a:t>Per ricavare l’angolo </a:t>
            </a:r>
            <a:r>
              <a:rPr lang="it-IT" sz="2000" dirty="0" smtClean="0">
                <a:latin typeface="Symbol" pitchFamily="18" charset="2"/>
              </a:rPr>
              <a:t>t</a:t>
            </a:r>
            <a:r>
              <a:rPr lang="it-IT" sz="2000" dirty="0" smtClean="0"/>
              <a:t> devo correggere l’osservazione che ottengo sul fotogramma </a:t>
            </a:r>
            <a:r>
              <a:rPr lang="it-IT" sz="2000" dirty="0" smtClean="0">
                <a:latin typeface="Symbol" pitchFamily="18" charset="2"/>
              </a:rPr>
              <a:t>r</a:t>
            </a:r>
            <a:r>
              <a:rPr lang="it-IT" sz="2000" dirty="0" smtClean="0"/>
              <a:t> di una quantità </a:t>
            </a:r>
            <a:r>
              <a:rPr lang="it-IT" sz="2000" dirty="0" smtClean="0">
                <a:latin typeface="Symbol" pitchFamily="18" charset="2"/>
              </a:rPr>
              <a:t>Dr</a:t>
            </a:r>
            <a:r>
              <a:rPr lang="it-IT" sz="2000" dirty="0" smtClean="0"/>
              <a:t> (</a:t>
            </a:r>
            <a:r>
              <a:rPr lang="it-IT" sz="1800" dirty="0" smtClean="0"/>
              <a:t>DISTORSIONE</a:t>
            </a:r>
            <a:r>
              <a:rPr lang="it-IT" sz="2000" dirty="0" smtClean="0"/>
              <a:t>).</a:t>
            </a:r>
          </a:p>
        </p:txBody>
      </p:sp>
      <p:pic>
        <p:nvPicPr>
          <p:cNvPr id="24581" name="Picture 4" descr="Distorsion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8" y="2997200"/>
            <a:ext cx="6024562" cy="31972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4582" name="Object 5"/>
          <p:cNvGraphicFramePr>
            <a:graphicFrameLocks noChangeAspect="1"/>
          </p:cNvGraphicFramePr>
          <p:nvPr>
            <p:ph sz="half" idx="2"/>
          </p:nvPr>
        </p:nvGraphicFramePr>
        <p:xfrm>
          <a:off x="250825" y="4300538"/>
          <a:ext cx="2665413" cy="568325"/>
        </p:xfrm>
        <a:graphic>
          <a:graphicData uri="http://schemas.openxmlformats.org/presentationml/2006/ole">
            <mc:AlternateContent xmlns:mc="http://schemas.openxmlformats.org/markup-compatibility/2006">
              <mc:Choice xmlns:v="urn:schemas-microsoft-com:vml" Requires="v">
                <p:oleObj spid="_x0000_s79877" name="Equation" r:id="rId4" imgW="774364" imgH="165028" progId="Equation.3">
                  <p:embed/>
                </p:oleObj>
              </mc:Choice>
              <mc:Fallback>
                <p:oleObj name="Equation" r:id="rId4" imgW="774364" imgH="165028" progId="Equation.3">
                  <p:embed/>
                  <p:pic>
                    <p:nvPicPr>
                      <p:cNvPr id="24582" name="Object 5"/>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250825" y="4300538"/>
                        <a:ext cx="2665413"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039964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2BFD1C2-09F2-48FE-8FD3-6D210E1E17B0}" type="slidenum">
              <a:rPr lang="it-IT" altLang="it-IT" smtClean="0"/>
              <a:pPr eaLnBrk="1" hangingPunct="1">
                <a:defRPr/>
              </a:pPr>
              <a:t>17</a:t>
            </a:fld>
            <a:endParaRPr lang="it-IT" altLang="it-IT" smtClean="0"/>
          </a:p>
        </p:txBody>
      </p:sp>
      <p:sp>
        <p:nvSpPr>
          <p:cNvPr id="512002" name="Rectangle 2"/>
          <p:cNvSpPr>
            <a:spLocks noGrp="1" noChangeArrowheads="1"/>
          </p:cNvSpPr>
          <p:nvPr>
            <p:ph type="title"/>
          </p:nvPr>
        </p:nvSpPr>
        <p:spPr/>
        <p:txBody>
          <a:bodyPr/>
          <a:lstStyle/>
          <a:p>
            <a:pPr eaLnBrk="1" hangingPunct="1">
              <a:defRPr/>
            </a:pPr>
            <a:r>
              <a:rPr lang="it-IT" smtClean="0"/>
              <a:t>ESEMPIO DI DISTORSIONE E SUA ELIMINAZIONE</a:t>
            </a:r>
          </a:p>
        </p:txBody>
      </p:sp>
      <p:pic>
        <p:nvPicPr>
          <p:cNvPr id="28676" name="Picture 8" descr="Prova-00000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36613"/>
            <a:ext cx="4106863"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Prova-000000r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836613"/>
            <a:ext cx="41433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10"/>
          <p:cNvSpPr>
            <a:spLocks noChangeArrowheads="1"/>
          </p:cNvSpPr>
          <p:nvPr/>
        </p:nvSpPr>
        <p:spPr bwMode="auto">
          <a:xfrm>
            <a:off x="3995738" y="3068638"/>
            <a:ext cx="1223962" cy="720725"/>
          </a:xfrm>
          <a:prstGeom prst="rightArrow">
            <a:avLst>
              <a:gd name="adj1" fmla="val 49778"/>
              <a:gd name="adj2" fmla="val 72246"/>
            </a:avLst>
          </a:prstGeom>
          <a:solidFill>
            <a:schemeClr val="folHlink"/>
          </a:solidFill>
          <a:ln w="9525">
            <a:solidFill>
              <a:srgbClr val="000000"/>
            </a:solidFill>
            <a:miter lim="800000"/>
            <a:headEnd/>
            <a:tailEnd/>
          </a:ln>
        </p:spPr>
        <p:txBody>
          <a:bodyPr wrap="none" lIns="90000" tIns="46800" rIns="90000" bIns="46800" anchor="ct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Tree>
    <p:extLst>
      <p:ext uri="{BB962C8B-B14F-4D97-AF65-F5344CB8AC3E}">
        <p14:creationId xmlns:p14="http://schemas.microsoft.com/office/powerpoint/2010/main" val="332321628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1BE27AD-5F5C-4633-8321-B0367152FF30}" type="slidenum">
              <a:rPr lang="it-IT" altLang="it-IT" smtClean="0"/>
              <a:pPr eaLnBrk="1" hangingPunct="1">
                <a:defRPr/>
              </a:pPr>
              <a:t>18</a:t>
            </a:fld>
            <a:endParaRPr lang="it-IT" altLang="it-IT" smtClean="0"/>
          </a:p>
        </p:txBody>
      </p:sp>
      <p:sp>
        <p:nvSpPr>
          <p:cNvPr id="530434" name="Rectangle 2"/>
          <p:cNvSpPr>
            <a:spLocks noGrp="1" noChangeArrowheads="1"/>
          </p:cNvSpPr>
          <p:nvPr>
            <p:ph type="title"/>
          </p:nvPr>
        </p:nvSpPr>
        <p:spPr/>
        <p:txBody>
          <a:bodyPr/>
          <a:lstStyle/>
          <a:p>
            <a:pPr eaLnBrk="1" hangingPunct="1">
              <a:defRPr/>
            </a:pPr>
            <a:r>
              <a:rPr lang="it-IT" smtClean="0"/>
              <a:t>PROFONDITA’ DI CAMPO</a:t>
            </a:r>
          </a:p>
        </p:txBody>
      </p:sp>
      <p:sp>
        <p:nvSpPr>
          <p:cNvPr id="530435" name="Rectangle 3"/>
          <p:cNvSpPr>
            <a:spLocks noGrp="1" noChangeArrowheads="1"/>
          </p:cNvSpPr>
          <p:nvPr>
            <p:ph type="body" sz="half" idx="1"/>
          </p:nvPr>
        </p:nvSpPr>
        <p:spPr>
          <a:xfrm>
            <a:off x="107950" y="690563"/>
            <a:ext cx="8928100" cy="506412"/>
          </a:xfrm>
        </p:spPr>
        <p:txBody>
          <a:bodyPr/>
          <a:lstStyle/>
          <a:p>
            <a:pPr marL="0" indent="0" eaLnBrk="1" hangingPunct="1">
              <a:buFont typeface="Wingdings" panose="05000000000000000000" pitchFamily="2" charset="2"/>
              <a:buNone/>
              <a:defRPr/>
            </a:pPr>
            <a:r>
              <a:rPr lang="it-IT" sz="2400" smtClean="0"/>
              <a:t>Dalla legge delle lenti sottili abbiamo che:</a:t>
            </a:r>
          </a:p>
        </p:txBody>
      </p:sp>
      <p:graphicFrame>
        <p:nvGraphicFramePr>
          <p:cNvPr id="22533" name="Object 9"/>
          <p:cNvGraphicFramePr>
            <a:graphicFrameLocks noChangeAspect="1"/>
          </p:cNvGraphicFramePr>
          <p:nvPr/>
        </p:nvGraphicFramePr>
        <p:xfrm>
          <a:off x="6227763" y="620713"/>
          <a:ext cx="1223962" cy="768350"/>
        </p:xfrm>
        <a:graphic>
          <a:graphicData uri="http://schemas.openxmlformats.org/presentationml/2006/ole">
            <mc:AlternateContent xmlns:mc="http://schemas.openxmlformats.org/markup-compatibility/2006">
              <mc:Choice xmlns:v="urn:schemas-microsoft-com:vml" Requires="v">
                <p:oleObj spid="_x0000_s78853" name="Equation" r:id="rId3" imgW="545863" imgH="342751" progId="Equation.3">
                  <p:embed/>
                </p:oleObj>
              </mc:Choice>
              <mc:Fallback>
                <p:oleObj name="Equation" r:id="rId3" imgW="545863" imgH="342751" progId="Equation.3">
                  <p:embed/>
                  <p:pic>
                    <p:nvPicPr>
                      <p:cNvPr id="22533" name="Object 9"/>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6227763" y="620713"/>
                        <a:ext cx="1223962"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42" name="Rectangle 10"/>
          <p:cNvSpPr>
            <a:spLocks noChangeArrowheads="1"/>
          </p:cNvSpPr>
          <p:nvPr/>
        </p:nvSpPr>
        <p:spPr bwMode="auto">
          <a:xfrm>
            <a:off x="107950" y="1268413"/>
            <a:ext cx="8928100" cy="23050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400">
                <a:effectLst>
                  <a:outerShdw blurRad="38100" dist="38100" dir="2700000" algn="tl">
                    <a:srgbClr val="000000"/>
                  </a:outerShdw>
                </a:effectLst>
                <a:latin typeface="Arial" charset="0"/>
              </a:rPr>
              <a:t>In altre parole a seconda della distanza del punto dal centro di proiezione (1/s) la sua immagine viene messa a fuoco a distanze differenti. La messa a fuoco riguarda solo elementi ad una determinata distanza!</a:t>
            </a:r>
          </a:p>
        </p:txBody>
      </p:sp>
      <p:pic>
        <p:nvPicPr>
          <p:cNvPr id="225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771775"/>
            <a:ext cx="5756275" cy="35306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0444" name="Rectangle 12"/>
          <p:cNvSpPr>
            <a:spLocks noChangeArrowheads="1"/>
          </p:cNvSpPr>
          <p:nvPr/>
        </p:nvSpPr>
        <p:spPr bwMode="auto">
          <a:xfrm>
            <a:off x="107950" y="2780928"/>
            <a:ext cx="3168650" cy="2305050"/>
          </a:xfrm>
          <a:prstGeom prst="rect">
            <a:avLst/>
          </a:prstGeom>
          <a:noFill/>
          <a:ln w="9525">
            <a:noFill/>
            <a:miter lim="800000"/>
            <a:headEnd/>
            <a:tailEnd/>
          </a:ln>
          <a:effectLst/>
        </p:spPr>
        <p:txBody>
          <a:bodyPr lIns="90000" tIns="46800" rIns="90000" bIns="46800"/>
          <a:lstStyle/>
          <a:p>
            <a:pPr indent="361950"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Modificando l’apertura del diaframma posso restringere il cerchio di confusione u.</a:t>
            </a:r>
          </a:p>
          <a:p>
            <a:pPr indent="361950" eaLnBrk="1" hangingPunct="1">
              <a:spcBef>
                <a:spcPct val="20000"/>
              </a:spcBef>
              <a:buFont typeface="Wingdings" pitchFamily="2" charset="2"/>
              <a:buChar char="q"/>
              <a:defRPr/>
            </a:pPr>
            <a:endParaRPr lang="it-IT" sz="2000" dirty="0">
              <a:effectLst>
                <a:outerShdw blurRad="38100" dist="38100" dir="2700000" algn="tl">
                  <a:srgbClr val="000000"/>
                </a:outerShdw>
              </a:effectLst>
              <a:latin typeface="Arial" charset="0"/>
            </a:endParaRPr>
          </a:p>
          <a:p>
            <a:pPr indent="361950"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N.B.: A ciascuna messa fuoco corrisponde una diversa distanza del piano immagine dal CP e quindi una diversa distanza principale.</a:t>
            </a:r>
          </a:p>
        </p:txBody>
      </p:sp>
    </p:spTree>
    <p:extLst>
      <p:ext uri="{BB962C8B-B14F-4D97-AF65-F5344CB8AC3E}">
        <p14:creationId xmlns:p14="http://schemas.microsoft.com/office/powerpoint/2010/main" val="1957533325"/>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4AAA96C-C601-42AB-B2DC-08AE09CD06CD}" type="slidenum">
              <a:rPr lang="it-IT" altLang="it-IT" smtClean="0"/>
              <a:pPr eaLnBrk="1" hangingPunct="1">
                <a:defRPr/>
              </a:pPr>
              <a:t>1</a:t>
            </a:fld>
            <a:endParaRPr lang="it-IT" altLang="it-IT" smtClean="0"/>
          </a:p>
        </p:txBody>
      </p:sp>
      <p:sp>
        <p:nvSpPr>
          <p:cNvPr id="415746" name="Rectangle 2"/>
          <p:cNvSpPr>
            <a:spLocks noGrp="1" noChangeArrowheads="1"/>
          </p:cNvSpPr>
          <p:nvPr>
            <p:ph type="title"/>
          </p:nvPr>
        </p:nvSpPr>
        <p:spPr/>
        <p:txBody>
          <a:bodyPr/>
          <a:lstStyle/>
          <a:p>
            <a:pPr eaLnBrk="1" hangingPunct="1">
              <a:defRPr/>
            </a:pPr>
            <a:r>
              <a:rPr lang="it-IT" smtClean="0"/>
              <a:t>SOMMARIO</a:t>
            </a:r>
          </a:p>
        </p:txBody>
      </p:sp>
      <p:sp>
        <p:nvSpPr>
          <p:cNvPr id="415747" name="Rectangle 3"/>
          <p:cNvSpPr>
            <a:spLocks noGrp="1" noChangeArrowheads="1"/>
          </p:cNvSpPr>
          <p:nvPr>
            <p:ph type="body" idx="1"/>
          </p:nvPr>
        </p:nvSpPr>
        <p:spPr/>
        <p:txBody>
          <a:bodyPr/>
          <a:lstStyle/>
          <a:p>
            <a:pPr eaLnBrk="1" hangingPunct="1">
              <a:lnSpc>
                <a:spcPct val="90000"/>
              </a:lnSpc>
              <a:defRPr/>
            </a:pPr>
            <a:r>
              <a:rPr lang="it-IT" sz="3000" dirty="0" smtClean="0"/>
              <a:t>Materializzazione del </a:t>
            </a:r>
            <a:r>
              <a:rPr lang="it-IT" sz="3000" dirty="0" err="1" smtClean="0"/>
              <a:t>SdR</a:t>
            </a:r>
            <a:r>
              <a:rPr lang="it-IT" sz="3000" dirty="0" smtClean="0"/>
              <a:t> immagine</a:t>
            </a:r>
          </a:p>
          <a:p>
            <a:pPr eaLnBrk="1" hangingPunct="1">
              <a:lnSpc>
                <a:spcPct val="90000"/>
              </a:lnSpc>
              <a:defRPr/>
            </a:pPr>
            <a:endParaRPr lang="it-IT" sz="3000" dirty="0"/>
          </a:p>
          <a:p>
            <a:pPr eaLnBrk="1" hangingPunct="1">
              <a:lnSpc>
                <a:spcPct val="90000"/>
              </a:lnSpc>
              <a:defRPr/>
            </a:pPr>
            <a:r>
              <a:rPr lang="it-IT" sz="3000" dirty="0" smtClean="0"/>
              <a:t>Orientamento </a:t>
            </a:r>
            <a:r>
              <a:rPr lang="it-IT" sz="3000" dirty="0" smtClean="0"/>
              <a:t>interno ideale e reale</a:t>
            </a:r>
          </a:p>
          <a:p>
            <a:pPr eaLnBrk="1" hangingPunct="1">
              <a:lnSpc>
                <a:spcPct val="90000"/>
              </a:lnSpc>
              <a:defRPr/>
            </a:pPr>
            <a:endParaRPr lang="it-IT" sz="3000" dirty="0" smtClean="0"/>
          </a:p>
          <a:p>
            <a:pPr eaLnBrk="1" hangingPunct="1">
              <a:lnSpc>
                <a:spcPct val="90000"/>
              </a:lnSpc>
              <a:defRPr/>
            </a:pPr>
            <a:r>
              <a:rPr lang="it-IT" sz="3000" dirty="0" smtClean="0"/>
              <a:t>Formazione dell’immagine</a:t>
            </a:r>
          </a:p>
          <a:p>
            <a:pPr eaLnBrk="1" hangingPunct="1">
              <a:lnSpc>
                <a:spcPct val="90000"/>
              </a:lnSpc>
              <a:defRPr/>
            </a:pPr>
            <a:endParaRPr lang="it-IT" sz="3000" dirty="0" smtClean="0"/>
          </a:p>
          <a:p>
            <a:pPr eaLnBrk="1" hangingPunct="1">
              <a:lnSpc>
                <a:spcPct val="90000"/>
              </a:lnSpc>
              <a:defRPr/>
            </a:pPr>
            <a:r>
              <a:rPr lang="it-IT" sz="3000" dirty="0" smtClean="0"/>
              <a:t>Profondità di campo</a:t>
            </a:r>
          </a:p>
          <a:p>
            <a:pPr eaLnBrk="1" hangingPunct="1">
              <a:lnSpc>
                <a:spcPct val="90000"/>
              </a:lnSpc>
              <a:defRPr/>
            </a:pPr>
            <a:endParaRPr lang="it-IT" sz="3000" dirty="0" smtClean="0"/>
          </a:p>
          <a:p>
            <a:pPr eaLnBrk="1" hangingPunct="1">
              <a:lnSpc>
                <a:spcPct val="90000"/>
              </a:lnSpc>
              <a:defRPr/>
            </a:pPr>
            <a:r>
              <a:rPr lang="it-IT" sz="3000" dirty="0" smtClean="0"/>
              <a:t>Fenomeni di distorsione</a:t>
            </a:r>
          </a:p>
          <a:p>
            <a:pPr eaLnBrk="1" hangingPunct="1">
              <a:lnSpc>
                <a:spcPct val="90000"/>
              </a:lnSpc>
              <a:defRPr/>
            </a:pPr>
            <a:endParaRPr lang="it-IT" sz="3000" dirty="0" smtClean="0"/>
          </a:p>
          <a:p>
            <a:pPr eaLnBrk="1" hangingPunct="1">
              <a:lnSpc>
                <a:spcPct val="90000"/>
              </a:lnSpc>
              <a:defRPr/>
            </a:pPr>
            <a:r>
              <a:rPr lang="it-IT" sz="3000" dirty="0" smtClean="0"/>
              <a:t>Calibrazione in laboratorio e analitica</a:t>
            </a:r>
          </a:p>
          <a:p>
            <a:pPr marL="0" indent="0" eaLnBrk="1" hangingPunct="1">
              <a:lnSpc>
                <a:spcPct val="90000"/>
              </a:lnSpc>
              <a:buNone/>
              <a:defRPr/>
            </a:pPr>
            <a:endParaRPr lang="it-IT" sz="3000" dirty="0" smtClean="0"/>
          </a:p>
          <a:p>
            <a:pPr eaLnBrk="1" hangingPunct="1">
              <a:lnSpc>
                <a:spcPct val="90000"/>
              </a:lnSpc>
              <a:defRPr/>
            </a:pPr>
            <a:endParaRPr lang="it-IT" sz="3000" dirty="0" smtClean="0"/>
          </a:p>
        </p:txBody>
      </p:sp>
    </p:spTree>
    <p:extLst>
      <p:ext uri="{BB962C8B-B14F-4D97-AF65-F5344CB8AC3E}">
        <p14:creationId xmlns:p14="http://schemas.microsoft.com/office/powerpoint/2010/main" val="1578446694"/>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111B54B-AB61-4B14-9B52-45E71A9731E6}" type="slidenum">
              <a:rPr lang="it-IT" altLang="it-IT" smtClean="0"/>
              <a:pPr eaLnBrk="1" hangingPunct="1">
                <a:defRPr/>
              </a:pPr>
              <a:t>19</a:t>
            </a:fld>
            <a:endParaRPr lang="it-IT" altLang="it-IT" smtClean="0"/>
          </a:p>
        </p:txBody>
      </p:sp>
      <p:sp>
        <p:nvSpPr>
          <p:cNvPr id="513026" name="Rectangle 2"/>
          <p:cNvSpPr>
            <a:spLocks noGrp="1" noChangeArrowheads="1"/>
          </p:cNvSpPr>
          <p:nvPr>
            <p:ph type="title"/>
          </p:nvPr>
        </p:nvSpPr>
        <p:spPr/>
        <p:txBody>
          <a:bodyPr/>
          <a:lstStyle/>
          <a:p>
            <a:pPr eaLnBrk="1" hangingPunct="1">
              <a:defRPr/>
            </a:pPr>
            <a:r>
              <a:rPr lang="it-IT" smtClean="0"/>
              <a:t>DISTORSIONE RADIALE</a:t>
            </a:r>
          </a:p>
        </p:txBody>
      </p:sp>
      <p:sp>
        <p:nvSpPr>
          <p:cNvPr id="513030" name="Rectangle 6"/>
          <p:cNvSpPr>
            <a:spLocks noChangeArrowheads="1"/>
          </p:cNvSpPr>
          <p:nvPr/>
        </p:nvSpPr>
        <p:spPr bwMode="auto">
          <a:xfrm>
            <a:off x="131763" y="682625"/>
            <a:ext cx="8904287" cy="7302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Abbiamo visto che un primo effetto di distorsione introdotto dall’ottica nella formazione dell’immagine deriva da:</a:t>
            </a:r>
          </a:p>
        </p:txBody>
      </p:sp>
      <p:sp>
        <p:nvSpPr>
          <p:cNvPr id="513031" name="Rectangle 7"/>
          <p:cNvSpPr>
            <a:spLocks noChangeArrowheads="1"/>
          </p:cNvSpPr>
          <p:nvPr/>
        </p:nvSpPr>
        <p:spPr bwMode="auto">
          <a:xfrm>
            <a:off x="107950" y="1474788"/>
            <a:ext cx="8904288" cy="1809750"/>
          </a:xfrm>
          <a:prstGeom prst="rect">
            <a:avLst/>
          </a:prstGeom>
          <a:noFill/>
          <a:ln w="9525">
            <a:noFill/>
            <a:miter lim="800000"/>
            <a:headEnd/>
            <a:tailEnd/>
          </a:ln>
          <a:effectLst/>
        </p:spPr>
        <p:txBody>
          <a:bodyPr lIns="90000" tIns="46800" rIns="90000" bIns="46800"/>
          <a:lstStyle/>
          <a:p>
            <a:pPr marL="457200" indent="-457200" eaLnBrk="1" hangingPunct="1">
              <a:spcBef>
                <a:spcPct val="20000"/>
              </a:spcBef>
              <a:buFont typeface="Wingdings" pitchFamily="2" charset="2"/>
              <a:buAutoNum type="arabicPeriod"/>
              <a:defRPr/>
            </a:pPr>
            <a:r>
              <a:rPr lang="it-IT" sz="2000" dirty="0">
                <a:effectLst>
                  <a:outerShdw blurRad="38100" dist="38100" dir="2700000" algn="tl">
                    <a:srgbClr val="000000"/>
                  </a:outerShdw>
                </a:effectLst>
                <a:latin typeface="Arial" charset="0"/>
              </a:rPr>
              <a:t>Spessore delle lenti non trascurabile</a:t>
            </a:r>
          </a:p>
          <a:p>
            <a:pPr marL="457200" indent="-457200" eaLnBrk="1" hangingPunct="1">
              <a:spcBef>
                <a:spcPct val="20000"/>
              </a:spcBef>
              <a:buFont typeface="Wingdings" pitchFamily="2" charset="2"/>
              <a:buAutoNum type="arabicPeriod"/>
              <a:defRPr/>
            </a:pPr>
            <a:r>
              <a:rPr lang="it-IT" sz="2000" dirty="0">
                <a:effectLst>
                  <a:outerShdw blurRad="38100" dist="38100" dir="2700000" algn="tl">
                    <a:srgbClr val="000000"/>
                  </a:outerShdw>
                </a:effectLst>
                <a:latin typeface="Arial" charset="0"/>
              </a:rPr>
              <a:t>Raggi di proiezione </a:t>
            </a:r>
            <a:r>
              <a:rPr lang="it-IT" sz="2000" u="sng" dirty="0">
                <a:effectLst>
                  <a:outerShdw blurRad="38100" dist="38100" dir="2700000" algn="tl">
                    <a:srgbClr val="000000"/>
                  </a:outerShdw>
                </a:effectLst>
                <a:latin typeface="Arial" charset="0"/>
              </a:rPr>
              <a:t>non</a:t>
            </a:r>
            <a:r>
              <a:rPr lang="it-IT" sz="2000" dirty="0">
                <a:effectLst>
                  <a:outerShdw blurRad="38100" dist="38100" dir="2700000" algn="tl">
                    <a:srgbClr val="000000"/>
                  </a:outerShdw>
                </a:effectLst>
                <a:latin typeface="Arial" charset="0"/>
              </a:rPr>
              <a:t> parassiali</a:t>
            </a:r>
          </a:p>
          <a:p>
            <a:pPr marL="457200" indent="-457200"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Il che conduce a:</a:t>
            </a:r>
          </a:p>
          <a:p>
            <a:pPr marL="457200" indent="-457200" eaLnBrk="1" hangingPunct="1">
              <a:spcBef>
                <a:spcPct val="20000"/>
              </a:spcBef>
              <a:buFont typeface="Wingdings" pitchFamily="2" charset="2"/>
              <a:buAutoNum type="arabicPeriod" startAt="3"/>
              <a:defRPr/>
            </a:pPr>
            <a:r>
              <a:rPr lang="it-IT" sz="2000" dirty="0">
                <a:effectLst>
                  <a:outerShdw blurRad="38100" dist="38100" dir="2700000" algn="tl">
                    <a:srgbClr val="000000"/>
                  </a:outerShdw>
                </a:effectLst>
                <a:latin typeface="Arial" charset="0"/>
              </a:rPr>
              <a:t>Spostamento del punto </a:t>
            </a:r>
            <a:r>
              <a:rPr lang="it-IT" sz="2000" dirty="0" smtClean="0">
                <a:effectLst>
                  <a:outerShdw blurRad="38100" dist="38100" dir="2700000" algn="tl">
                    <a:srgbClr val="000000"/>
                  </a:outerShdw>
                </a:effectLst>
                <a:latin typeface="Arial" charset="0"/>
              </a:rPr>
              <a:t>nodale rispetto al centro di proiezione </a:t>
            </a:r>
            <a:r>
              <a:rPr lang="it-IT" sz="2000" dirty="0">
                <a:effectLst>
                  <a:outerShdw blurRad="38100" dist="38100" dir="2700000" algn="tl">
                    <a:srgbClr val="000000"/>
                  </a:outerShdw>
                </a:effectLst>
                <a:latin typeface="Arial" charset="0"/>
              </a:rPr>
              <a:t>e quindi </a:t>
            </a:r>
            <a:r>
              <a:rPr lang="it-IT" sz="2000" dirty="0" smtClean="0">
                <a:effectLst>
                  <a:outerShdw blurRad="38100" dist="38100" dir="2700000" algn="tl">
                    <a:srgbClr val="000000"/>
                  </a:outerShdw>
                </a:effectLst>
                <a:latin typeface="Arial" charset="0"/>
              </a:rPr>
              <a:t>insorgenza di effetti di distorsione.</a:t>
            </a:r>
            <a:endParaRPr lang="it-IT" sz="2000" dirty="0">
              <a:effectLst>
                <a:outerShdw blurRad="38100" dist="38100" dir="2700000" algn="tl">
                  <a:srgbClr val="000000"/>
                </a:outerShdw>
              </a:effectLst>
              <a:latin typeface="Arial" charset="0"/>
            </a:endParaRPr>
          </a:p>
        </p:txBody>
      </p:sp>
      <p:sp>
        <p:nvSpPr>
          <p:cNvPr id="513032" name="Rectangle 8"/>
          <p:cNvSpPr>
            <a:spLocks noChangeArrowheads="1"/>
          </p:cNvSpPr>
          <p:nvPr/>
        </p:nvSpPr>
        <p:spPr bwMode="auto">
          <a:xfrm>
            <a:off x="131763" y="3275013"/>
            <a:ext cx="8904287" cy="7302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L’effetto che produce la distorsione varia proporzionalmente alla distanza dal punto principale (per questo prende il nome di radiale) </a:t>
            </a:r>
            <a:r>
              <a:rPr lang="it-IT" sz="2000" dirty="0" smtClean="0">
                <a:effectLst>
                  <a:outerShdw blurRad="38100" dist="38100" dir="2700000" algn="tl">
                    <a:srgbClr val="000000"/>
                  </a:outerShdw>
                </a:effectLst>
                <a:latin typeface="Arial" charset="0"/>
              </a:rPr>
              <a:t>.</a:t>
            </a:r>
            <a:endParaRPr lang="it-IT" sz="2000" dirty="0">
              <a:effectLst>
                <a:outerShdw blurRad="38100" dist="38100" dir="2700000" algn="tl">
                  <a:srgbClr val="000000"/>
                </a:outerShdw>
              </a:effectLst>
              <a:latin typeface="Arial" charset="0"/>
            </a:endParaRPr>
          </a:p>
        </p:txBody>
      </p:sp>
      <p:sp>
        <p:nvSpPr>
          <p:cNvPr id="513035" name="Rectangle 11"/>
          <p:cNvSpPr>
            <a:spLocks noChangeArrowheads="1"/>
          </p:cNvSpPr>
          <p:nvPr/>
        </p:nvSpPr>
        <p:spPr bwMode="auto">
          <a:xfrm>
            <a:off x="131763" y="4005263"/>
            <a:ext cx="8904287" cy="7302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L’effetto complessivo può essere approssimato con lo sviluppo in serie di una funzione seno:</a:t>
            </a:r>
          </a:p>
        </p:txBody>
      </p:sp>
      <mc:AlternateContent xmlns:mc="http://schemas.openxmlformats.org/markup-compatibility/2006">
        <mc:Choice xmlns:a14="http://schemas.microsoft.com/office/drawing/2010/main" Requires="a14">
          <p:sp>
            <p:nvSpPr>
              <p:cNvPr id="3" name="Rettangolo 2"/>
              <p:cNvSpPr/>
              <p:nvPr/>
            </p:nvSpPr>
            <p:spPr>
              <a:xfrm>
                <a:off x="1179340" y="5161029"/>
                <a:ext cx="6785319" cy="59041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t-IT" sz="3200" i="1">
                          <a:latin typeface="Cambria Math" panose="02040503050406030204" pitchFamily="18" charset="0"/>
                        </a:rPr>
                        <m:t>𝛥𝜌</m:t>
                      </m:r>
                      <m:r>
                        <a:rPr lang="it-IT" sz="3200" i="0">
                          <a:latin typeface="Cambria Math" panose="02040503050406030204" pitchFamily="18" charset="0"/>
                        </a:rPr>
                        <m:t>=</m:t>
                      </m:r>
                      <m:sSub>
                        <m:sSubPr>
                          <m:ctrlPr>
                            <a:rPr lang="it-IT" sz="3200" i="1">
                              <a:latin typeface="Cambria Math" panose="02040503050406030204" pitchFamily="18" charset="0"/>
                            </a:rPr>
                          </m:ctrlPr>
                        </m:sSubPr>
                        <m:e>
                          <m:r>
                            <a:rPr lang="it-IT" sz="3200" i="1">
                              <a:latin typeface="Cambria Math" panose="02040503050406030204" pitchFamily="18" charset="0"/>
                            </a:rPr>
                            <m:t>𝐾</m:t>
                          </m:r>
                        </m:e>
                        <m:sub>
                          <m:r>
                            <a:rPr lang="it-IT" sz="3200" i="0">
                              <a:latin typeface="Cambria Math" panose="02040503050406030204" pitchFamily="18" charset="0"/>
                            </a:rPr>
                            <m:t>0</m:t>
                          </m:r>
                        </m:sub>
                      </m:sSub>
                      <m:r>
                        <a:rPr lang="it-IT" sz="3200" i="1">
                          <a:latin typeface="Cambria Math" panose="02040503050406030204" pitchFamily="18" charset="0"/>
                        </a:rPr>
                        <m:t>𝜌</m:t>
                      </m:r>
                      <m:r>
                        <a:rPr lang="it-IT" sz="3200" i="0">
                          <a:latin typeface="Cambria Math" panose="02040503050406030204" pitchFamily="18" charset="0"/>
                        </a:rPr>
                        <m:t>+</m:t>
                      </m:r>
                      <m:sSub>
                        <m:sSubPr>
                          <m:ctrlPr>
                            <a:rPr lang="it-IT" sz="3200" i="1">
                              <a:latin typeface="Cambria Math" panose="02040503050406030204" pitchFamily="18" charset="0"/>
                            </a:rPr>
                          </m:ctrlPr>
                        </m:sSubPr>
                        <m:e>
                          <m:r>
                            <a:rPr lang="it-IT" sz="3200" i="1">
                              <a:latin typeface="Cambria Math" panose="02040503050406030204" pitchFamily="18" charset="0"/>
                            </a:rPr>
                            <m:t>𝐾</m:t>
                          </m:r>
                        </m:e>
                        <m:sub>
                          <m:r>
                            <a:rPr lang="it-IT" sz="3200" i="0">
                              <a:latin typeface="Cambria Math" panose="02040503050406030204" pitchFamily="18" charset="0"/>
                            </a:rPr>
                            <m:t>1</m:t>
                          </m:r>
                        </m:sub>
                      </m:sSub>
                      <m:sSup>
                        <m:sSupPr>
                          <m:ctrlPr>
                            <a:rPr lang="it-IT" sz="3200" i="1">
                              <a:latin typeface="Cambria Math" panose="02040503050406030204" pitchFamily="18" charset="0"/>
                            </a:rPr>
                          </m:ctrlPr>
                        </m:sSupPr>
                        <m:e>
                          <m:r>
                            <a:rPr lang="it-IT" sz="3200" i="1">
                              <a:latin typeface="Cambria Math" panose="02040503050406030204" pitchFamily="18" charset="0"/>
                            </a:rPr>
                            <m:t>𝜌</m:t>
                          </m:r>
                        </m:e>
                        <m:sup>
                          <m:r>
                            <a:rPr lang="it-IT" sz="3200" i="0">
                              <a:latin typeface="Cambria Math" panose="02040503050406030204" pitchFamily="18" charset="0"/>
                            </a:rPr>
                            <m:t>3</m:t>
                          </m:r>
                        </m:sup>
                      </m:sSup>
                      <m:r>
                        <a:rPr lang="it-IT" sz="3200" i="0">
                          <a:latin typeface="Cambria Math" panose="02040503050406030204" pitchFamily="18" charset="0"/>
                        </a:rPr>
                        <m:t>+</m:t>
                      </m:r>
                      <m:sSub>
                        <m:sSubPr>
                          <m:ctrlPr>
                            <a:rPr lang="it-IT" sz="3200" i="1">
                              <a:latin typeface="Cambria Math" panose="02040503050406030204" pitchFamily="18" charset="0"/>
                            </a:rPr>
                          </m:ctrlPr>
                        </m:sSubPr>
                        <m:e>
                          <m:r>
                            <a:rPr lang="it-IT" sz="3200" i="1">
                              <a:latin typeface="Cambria Math" panose="02040503050406030204" pitchFamily="18" charset="0"/>
                            </a:rPr>
                            <m:t>𝐾</m:t>
                          </m:r>
                        </m:e>
                        <m:sub>
                          <m:r>
                            <a:rPr lang="it-IT" sz="3200" i="0">
                              <a:latin typeface="Cambria Math" panose="02040503050406030204" pitchFamily="18" charset="0"/>
                            </a:rPr>
                            <m:t>2</m:t>
                          </m:r>
                        </m:sub>
                      </m:sSub>
                      <m:sSup>
                        <m:sSupPr>
                          <m:ctrlPr>
                            <a:rPr lang="it-IT" sz="3200" i="1">
                              <a:latin typeface="Cambria Math" panose="02040503050406030204" pitchFamily="18" charset="0"/>
                            </a:rPr>
                          </m:ctrlPr>
                        </m:sSupPr>
                        <m:e>
                          <m:r>
                            <a:rPr lang="it-IT" sz="3200" i="1">
                              <a:latin typeface="Cambria Math" panose="02040503050406030204" pitchFamily="18" charset="0"/>
                            </a:rPr>
                            <m:t>𝜌</m:t>
                          </m:r>
                        </m:e>
                        <m:sup>
                          <m:r>
                            <a:rPr lang="it-IT" sz="3200" i="0">
                              <a:latin typeface="Cambria Math" panose="02040503050406030204" pitchFamily="18" charset="0"/>
                            </a:rPr>
                            <m:t>5</m:t>
                          </m:r>
                        </m:sup>
                      </m:sSup>
                      <m:r>
                        <a:rPr lang="it-IT" sz="3200" i="0">
                          <a:latin typeface="Cambria Math" panose="02040503050406030204" pitchFamily="18" charset="0"/>
                        </a:rPr>
                        <m:t>+</m:t>
                      </m:r>
                      <m:sSub>
                        <m:sSubPr>
                          <m:ctrlPr>
                            <a:rPr lang="it-IT" sz="3200" i="1">
                              <a:latin typeface="Cambria Math" panose="02040503050406030204" pitchFamily="18" charset="0"/>
                            </a:rPr>
                          </m:ctrlPr>
                        </m:sSubPr>
                        <m:e>
                          <m:r>
                            <a:rPr lang="it-IT" sz="3200" i="1">
                              <a:latin typeface="Cambria Math" panose="02040503050406030204" pitchFamily="18" charset="0"/>
                            </a:rPr>
                            <m:t>𝐾</m:t>
                          </m:r>
                        </m:e>
                        <m:sub>
                          <m:r>
                            <a:rPr lang="it-IT" sz="3200" i="0">
                              <a:latin typeface="Cambria Math" panose="02040503050406030204" pitchFamily="18" charset="0"/>
                            </a:rPr>
                            <m:t>3</m:t>
                          </m:r>
                        </m:sub>
                      </m:sSub>
                      <m:sSup>
                        <m:sSupPr>
                          <m:ctrlPr>
                            <a:rPr lang="it-IT" sz="3200" i="1">
                              <a:latin typeface="Cambria Math" panose="02040503050406030204" pitchFamily="18" charset="0"/>
                            </a:rPr>
                          </m:ctrlPr>
                        </m:sSupPr>
                        <m:e>
                          <m:r>
                            <a:rPr lang="it-IT" sz="3200" i="1">
                              <a:latin typeface="Cambria Math" panose="02040503050406030204" pitchFamily="18" charset="0"/>
                            </a:rPr>
                            <m:t>𝜌</m:t>
                          </m:r>
                        </m:e>
                        <m:sup>
                          <m:r>
                            <a:rPr lang="it-IT" sz="3200" i="0">
                              <a:latin typeface="Cambria Math" panose="02040503050406030204" pitchFamily="18" charset="0"/>
                            </a:rPr>
                            <m:t>7</m:t>
                          </m:r>
                        </m:sup>
                      </m:sSup>
                      <m:r>
                        <a:rPr lang="it-IT" sz="3200" i="0">
                          <a:latin typeface="Cambria Math" panose="02040503050406030204" pitchFamily="18" charset="0"/>
                        </a:rPr>
                        <m:t>+...</m:t>
                      </m:r>
                    </m:oMath>
                  </m:oMathPara>
                </a14:m>
                <a:endParaRPr lang="it-IT" sz="3200" dirty="0"/>
              </a:p>
            </p:txBody>
          </p:sp>
        </mc:Choice>
        <mc:Fallback>
          <p:sp>
            <p:nvSpPr>
              <p:cNvPr id="3" name="Rettangolo 2"/>
              <p:cNvSpPr>
                <a:spLocks noRot="1" noChangeAspect="1" noMove="1" noResize="1" noEditPoints="1" noAdjustHandles="1" noChangeArrowheads="1" noChangeShapeType="1" noTextEdit="1"/>
              </p:cNvSpPr>
              <p:nvPr/>
            </p:nvSpPr>
            <p:spPr>
              <a:xfrm>
                <a:off x="1179340" y="5161029"/>
                <a:ext cx="6785319" cy="590418"/>
              </a:xfrm>
              <a:prstGeom prst="rect">
                <a:avLst/>
              </a:prstGeo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741146049"/>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B9BC914-E898-4992-A2E0-BF4ABDA85379}" type="slidenum">
              <a:rPr lang="it-IT" altLang="it-IT" smtClean="0"/>
              <a:pPr eaLnBrk="1" hangingPunct="1">
                <a:defRPr/>
              </a:pPr>
              <a:t>20</a:t>
            </a:fld>
            <a:endParaRPr lang="it-IT" altLang="it-IT" smtClean="0"/>
          </a:p>
        </p:txBody>
      </p:sp>
      <p:sp>
        <p:nvSpPr>
          <p:cNvPr id="515074" name="Rectangle 2"/>
          <p:cNvSpPr>
            <a:spLocks noGrp="1" noChangeArrowheads="1"/>
          </p:cNvSpPr>
          <p:nvPr>
            <p:ph type="title"/>
          </p:nvPr>
        </p:nvSpPr>
        <p:spPr/>
        <p:txBody>
          <a:bodyPr/>
          <a:lstStyle/>
          <a:p>
            <a:pPr eaLnBrk="1" hangingPunct="1">
              <a:defRPr/>
            </a:pPr>
            <a:r>
              <a:rPr lang="it-IT" smtClean="0"/>
              <a:t>DISTORSIONE RADIALE</a:t>
            </a:r>
          </a:p>
        </p:txBody>
      </p:sp>
      <p:graphicFrame>
        <p:nvGraphicFramePr>
          <p:cNvPr id="30724" name="Object 8"/>
          <p:cNvGraphicFramePr>
            <a:graphicFrameLocks noChangeAspect="1"/>
          </p:cNvGraphicFramePr>
          <p:nvPr/>
        </p:nvGraphicFramePr>
        <p:xfrm>
          <a:off x="2133600" y="735013"/>
          <a:ext cx="4567238" cy="533400"/>
        </p:xfrm>
        <a:graphic>
          <a:graphicData uri="http://schemas.openxmlformats.org/presentationml/2006/ole">
            <mc:AlternateContent xmlns:mc="http://schemas.openxmlformats.org/markup-compatibility/2006">
              <mc:Choice xmlns:v="urn:schemas-microsoft-com:vml" Requires="v">
                <p:oleObj spid="_x0000_s83973" name="Equation" r:id="rId3" imgW="1739900" imgH="203200" progId="Equation.3">
                  <p:embed/>
                </p:oleObj>
              </mc:Choice>
              <mc:Fallback>
                <p:oleObj name="Equation" r:id="rId3" imgW="1739900" imgH="203200" progId="Equation.3">
                  <p:embed/>
                  <p:pic>
                    <p:nvPicPr>
                      <p:cNvPr id="30724" name="Object 8"/>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133600" y="735013"/>
                        <a:ext cx="456723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082" name="Rectangle 10"/>
          <p:cNvSpPr>
            <a:spLocks noChangeArrowheads="1"/>
          </p:cNvSpPr>
          <p:nvPr/>
        </p:nvSpPr>
        <p:spPr bwMode="auto">
          <a:xfrm>
            <a:off x="107950" y="1341438"/>
            <a:ext cx="5616575" cy="4895850"/>
          </a:xfrm>
          <a:prstGeom prst="rect">
            <a:avLst/>
          </a:prstGeom>
          <a:noFill/>
          <a:ln w="9525">
            <a:noFill/>
            <a:miter lim="800000"/>
            <a:headEnd/>
            <a:tailEnd/>
          </a:ln>
          <a:effectLst/>
        </p:spPr>
        <p:txBody>
          <a:bodyPr lIns="90000" tIns="46800" rIns="90000" bIns="46800"/>
          <a:lstStyle/>
          <a:p>
            <a:pPr marL="457200" indent="-457200"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Per il calcolo dei parametri K0, K1, … posso</a:t>
            </a:r>
          </a:p>
          <a:p>
            <a:pPr marL="457200" indent="-457200"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seguire due strategie differenti:</a:t>
            </a:r>
          </a:p>
          <a:p>
            <a:pPr marL="457200" indent="-457200"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FORMULA BILANCIATA</a:t>
            </a:r>
          </a:p>
          <a:p>
            <a:pPr marL="457200" indent="-457200" eaLnBrk="1" hangingPunct="1">
              <a:spcBef>
                <a:spcPct val="20000"/>
              </a:spcBef>
              <a:buFont typeface="Wingdings" pitchFamily="2" charset="2"/>
              <a:buAutoNum type="arabicPeriod"/>
              <a:defRPr/>
            </a:pPr>
            <a:r>
              <a:rPr lang="it-IT" sz="2000" dirty="0">
                <a:effectLst>
                  <a:outerShdw blurRad="38100" dist="38100" dir="2700000" algn="tl">
                    <a:srgbClr val="000000"/>
                  </a:outerShdw>
                </a:effectLst>
                <a:latin typeface="Arial" charset="0"/>
              </a:rPr>
              <a:t>Considero il primo termine (lineare) come la distorsione introdotta da una distanza principale differente da quella reale (vedi </a:t>
            </a:r>
            <a:r>
              <a:rPr lang="it-IT" sz="2000" dirty="0" err="1">
                <a:effectLst>
                  <a:outerShdw blurRad="38100" dist="38100" dir="2700000" algn="tl">
                    <a:srgbClr val="000000"/>
                  </a:outerShdw>
                </a:effectLst>
                <a:latin typeface="Arial" charset="0"/>
              </a:rPr>
              <a:t>eq</a:t>
            </a:r>
            <a:r>
              <a:rPr lang="it-IT" sz="2000" dirty="0">
                <a:effectLst>
                  <a:outerShdw blurRad="38100" dist="38100" dir="2700000" algn="tl">
                    <a:srgbClr val="000000"/>
                  </a:outerShdw>
                </a:effectLst>
                <a:latin typeface="Arial" charset="0"/>
              </a:rPr>
              <a:t>. a pag. 10) facendo in modo che la curva di distorsione abbia area negativa uguale a quella positiva.</a:t>
            </a:r>
          </a:p>
          <a:p>
            <a:pPr marL="457200" indent="-457200" eaLnBrk="1" hangingPunct="1">
              <a:spcBef>
                <a:spcPct val="20000"/>
              </a:spcBef>
              <a:buFont typeface="Wingdings" pitchFamily="2" charset="2"/>
              <a:buAutoNum type="arabicPeriod"/>
              <a:defRPr/>
            </a:pPr>
            <a:endParaRPr lang="it-IT" sz="2000" dirty="0">
              <a:effectLst>
                <a:outerShdw blurRad="38100" dist="38100" dir="2700000" algn="tl">
                  <a:srgbClr val="000000"/>
                </a:outerShdw>
              </a:effectLst>
              <a:latin typeface="Arial" charset="0"/>
            </a:endParaRPr>
          </a:p>
          <a:p>
            <a:pPr marL="457200" indent="-457200"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FORMULA NON BILANCIATA</a:t>
            </a:r>
          </a:p>
          <a:p>
            <a:pPr marL="457200" indent="-457200" eaLnBrk="1" hangingPunct="1">
              <a:spcBef>
                <a:spcPct val="20000"/>
              </a:spcBef>
              <a:buFont typeface="Wingdings" pitchFamily="2" charset="2"/>
              <a:buAutoNum type="arabicPeriod" startAt="2"/>
              <a:defRPr/>
            </a:pPr>
            <a:r>
              <a:rPr lang="it-IT" sz="2000" dirty="0">
                <a:effectLst>
                  <a:outerShdw blurRad="38100" dist="38100" dir="2700000" algn="tl">
                    <a:srgbClr val="000000"/>
                  </a:outerShdw>
                </a:effectLst>
                <a:latin typeface="Arial" charset="0"/>
              </a:rPr>
              <a:t>Trascuro il primo termine (la distanza principale è esatta o viene stimata) e considero solo i termini di ordine superiore. </a:t>
            </a:r>
          </a:p>
        </p:txBody>
      </p:sp>
      <p:pic>
        <p:nvPicPr>
          <p:cNvPr id="30726" name="Picture 13" descr="NonBilanci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005263"/>
            <a:ext cx="3117850" cy="2286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14" descr="Bilanci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503363"/>
            <a:ext cx="3117850" cy="2286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3645"/>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A83E096-B278-42A2-9977-706FD856CCD4}" type="slidenum">
              <a:rPr lang="it-IT" altLang="it-IT" smtClean="0"/>
              <a:pPr eaLnBrk="1" hangingPunct="1">
                <a:defRPr/>
              </a:pPr>
              <a:t>21</a:t>
            </a:fld>
            <a:endParaRPr lang="it-IT" altLang="it-IT" dirty="0" smtClean="0"/>
          </a:p>
        </p:txBody>
      </p:sp>
      <p:sp>
        <p:nvSpPr>
          <p:cNvPr id="527362" name="Rectangle 2"/>
          <p:cNvSpPr>
            <a:spLocks noGrp="1" noChangeArrowheads="1"/>
          </p:cNvSpPr>
          <p:nvPr>
            <p:ph type="title"/>
          </p:nvPr>
        </p:nvSpPr>
        <p:spPr/>
        <p:txBody>
          <a:bodyPr/>
          <a:lstStyle/>
          <a:p>
            <a:pPr eaLnBrk="1" hangingPunct="1">
              <a:defRPr/>
            </a:pPr>
            <a:r>
              <a:rPr lang="it-IT" dirty="0" smtClean="0"/>
              <a:t>DISTORSIONE RADIALE</a:t>
            </a:r>
          </a:p>
        </p:txBody>
      </p:sp>
      <p:graphicFrame>
        <p:nvGraphicFramePr>
          <p:cNvPr id="31748" name="Object 3"/>
          <p:cNvGraphicFramePr>
            <a:graphicFrameLocks noChangeAspect="1"/>
          </p:cNvGraphicFramePr>
          <p:nvPr/>
        </p:nvGraphicFramePr>
        <p:xfrm>
          <a:off x="2133600" y="735013"/>
          <a:ext cx="4567238" cy="533400"/>
        </p:xfrm>
        <a:graphic>
          <a:graphicData uri="http://schemas.openxmlformats.org/presentationml/2006/ole">
            <mc:AlternateContent xmlns:mc="http://schemas.openxmlformats.org/markup-compatibility/2006">
              <mc:Choice xmlns:v="urn:schemas-microsoft-com:vml" Requires="v">
                <p:oleObj spid="_x0000_s85000" name="Equation" r:id="rId3" imgW="1739900" imgH="203200" progId="Equation.3">
                  <p:embed/>
                </p:oleObj>
              </mc:Choice>
              <mc:Fallback>
                <p:oleObj name="Equation" r:id="rId3" imgW="1739900" imgH="203200" progId="Equation.3">
                  <p:embed/>
                  <p:pic>
                    <p:nvPicPr>
                      <p:cNvPr id="31748" name="Object 3"/>
                      <p:cNvPicPr>
                        <a:picLocks noChangeAspect="1" noChangeArrowheads="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133600" y="735013"/>
                        <a:ext cx="456723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74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341438"/>
            <a:ext cx="3414713" cy="33861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7368" name="Rectangle 8"/>
          <p:cNvSpPr>
            <a:spLocks noChangeArrowheads="1"/>
          </p:cNvSpPr>
          <p:nvPr/>
        </p:nvSpPr>
        <p:spPr bwMode="auto">
          <a:xfrm>
            <a:off x="107950" y="1341438"/>
            <a:ext cx="5400675" cy="16557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Vista la natura radiale della trasformazione la correzione da applicare alle coordinate immagine misurate può essere facilmente espressa sfruttando la similitudine fra triangoli:</a:t>
            </a:r>
          </a:p>
        </p:txBody>
      </p:sp>
      <p:sp>
        <p:nvSpPr>
          <p:cNvPr id="527372" name="Rectangle 12"/>
          <p:cNvSpPr>
            <a:spLocks noChangeArrowheads="1"/>
          </p:cNvSpPr>
          <p:nvPr/>
        </p:nvSpPr>
        <p:spPr bwMode="auto">
          <a:xfrm>
            <a:off x="107950" y="4221163"/>
            <a:ext cx="5400675" cy="16557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Possiamo notare che in realtà è importante conoscere il rapporto:</a:t>
            </a:r>
          </a:p>
        </p:txBody>
      </p:sp>
      <p:sp>
        <p:nvSpPr>
          <p:cNvPr id="527376" name="Rectangle 16"/>
          <p:cNvSpPr>
            <a:spLocks noChangeArrowheads="1"/>
          </p:cNvSpPr>
          <p:nvPr/>
        </p:nvSpPr>
        <p:spPr bwMode="auto">
          <a:xfrm>
            <a:off x="1042988" y="5734050"/>
            <a:ext cx="2695575" cy="366713"/>
          </a:xfrm>
          <a:prstGeom prst="rect">
            <a:avLst/>
          </a:prstGeom>
          <a:noFill/>
          <a:ln w="9525">
            <a:noFill/>
            <a:miter lim="800000"/>
            <a:headEnd/>
            <a:tailEnd/>
          </a:ln>
          <a:effectLst/>
        </p:spPr>
        <p:txBody>
          <a:bodyPr wrap="none" lIns="90000" tIns="46800" rIns="90000" bIns="46800">
            <a:spAutoFit/>
          </a:bodyPr>
          <a:lstStyle/>
          <a:p>
            <a:pPr algn="ctr" eaLnBrk="1" hangingPunct="1">
              <a:defRPr/>
            </a:pPr>
            <a:r>
              <a:rPr lang="it-IT">
                <a:solidFill>
                  <a:schemeClr val="folHlink"/>
                </a:solidFill>
                <a:effectLst>
                  <a:outerShdw blurRad="38100" dist="38100" dir="2700000" algn="tl">
                    <a:srgbClr val="000000"/>
                  </a:outerShdw>
                </a:effectLst>
                <a:latin typeface="Arial" charset="0"/>
              </a:rPr>
              <a:t>FORMULA BILANCIATA</a:t>
            </a:r>
          </a:p>
        </p:txBody>
      </p:sp>
      <p:sp>
        <p:nvSpPr>
          <p:cNvPr id="527377" name="Rectangle 17"/>
          <p:cNvSpPr>
            <a:spLocks noChangeArrowheads="1"/>
          </p:cNvSpPr>
          <p:nvPr/>
        </p:nvSpPr>
        <p:spPr bwMode="auto">
          <a:xfrm>
            <a:off x="5262563" y="5734050"/>
            <a:ext cx="3267075" cy="366713"/>
          </a:xfrm>
          <a:prstGeom prst="rect">
            <a:avLst/>
          </a:prstGeom>
          <a:noFill/>
          <a:ln w="9525">
            <a:noFill/>
            <a:miter lim="800000"/>
            <a:headEnd/>
            <a:tailEnd/>
          </a:ln>
          <a:effectLst/>
        </p:spPr>
        <p:txBody>
          <a:bodyPr wrap="none" lIns="90000" tIns="46800" rIns="90000" bIns="46800">
            <a:spAutoFit/>
          </a:bodyPr>
          <a:lstStyle/>
          <a:p>
            <a:pPr algn="ctr" eaLnBrk="1" hangingPunct="1">
              <a:defRPr/>
            </a:pPr>
            <a:r>
              <a:rPr lang="it-IT">
                <a:solidFill>
                  <a:schemeClr val="folHlink"/>
                </a:solidFill>
                <a:effectLst>
                  <a:outerShdw blurRad="38100" dist="38100" dir="2700000" algn="tl">
                    <a:srgbClr val="000000"/>
                  </a:outerShdw>
                </a:effectLst>
                <a:latin typeface="Arial" charset="0"/>
              </a:rPr>
              <a:t>FORMULA NON BILANCIATA</a:t>
            </a:r>
          </a:p>
        </p:txBody>
      </p:sp>
      <mc:AlternateContent xmlns:mc="http://schemas.openxmlformats.org/markup-compatibility/2006">
        <mc:Choice xmlns:a14="http://schemas.microsoft.com/office/drawing/2010/main" Requires="a14">
          <p:sp>
            <p:nvSpPr>
              <p:cNvPr id="2" name="Rettangolo 1"/>
              <p:cNvSpPr/>
              <p:nvPr/>
            </p:nvSpPr>
            <p:spPr>
              <a:xfrm>
                <a:off x="191963" y="4990165"/>
                <a:ext cx="8772525" cy="72263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f>
                        <m:fPr>
                          <m:ctrlPr>
                            <a:rPr lang="it-IT" sz="2000">
                              <a:latin typeface="Cambria Math" panose="02040503050406030204" pitchFamily="18" charset="0"/>
                            </a:rPr>
                          </m:ctrlPr>
                        </m:fPr>
                        <m:num>
                          <m:r>
                            <a:rPr lang="it-IT" sz="2000" i="1">
                              <a:latin typeface="Cambria Math" panose="02040503050406030204" pitchFamily="18" charset="0"/>
                            </a:rPr>
                            <m:t>𝛥𝜌</m:t>
                          </m:r>
                        </m:num>
                        <m:den>
                          <m:r>
                            <a:rPr lang="it-IT" sz="2000" i="1">
                              <a:latin typeface="Cambria Math" panose="02040503050406030204" pitchFamily="18" charset="0"/>
                            </a:rPr>
                            <m:t>𝜌</m:t>
                          </m:r>
                        </m:den>
                      </m:f>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𝐾</m:t>
                          </m:r>
                        </m:e>
                        <m:sub>
                          <m:r>
                            <a:rPr lang="it-IT" sz="2000" i="0">
                              <a:latin typeface="Cambria Math" panose="02040503050406030204" pitchFamily="18" charset="0"/>
                            </a:rPr>
                            <m:t>0</m:t>
                          </m:r>
                        </m:sub>
                      </m:sSub>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𝐾</m:t>
                          </m:r>
                        </m:e>
                        <m:sub>
                          <m:r>
                            <a:rPr lang="it-IT" sz="2000" i="0">
                              <a:latin typeface="Cambria Math" panose="02040503050406030204" pitchFamily="18" charset="0"/>
                            </a:rPr>
                            <m:t>1</m:t>
                          </m:r>
                        </m:sub>
                      </m:sSub>
                      <m:sSup>
                        <m:sSupPr>
                          <m:ctrlPr>
                            <a:rPr lang="it-IT" sz="2000" i="1">
                              <a:latin typeface="Cambria Math" panose="02040503050406030204" pitchFamily="18" charset="0"/>
                            </a:rPr>
                          </m:ctrlPr>
                        </m:sSupPr>
                        <m:e>
                          <m:r>
                            <a:rPr lang="it-IT" sz="2000" i="1">
                              <a:latin typeface="Cambria Math" panose="02040503050406030204" pitchFamily="18" charset="0"/>
                            </a:rPr>
                            <m:t>𝜌</m:t>
                          </m:r>
                        </m:e>
                        <m:sup>
                          <m:r>
                            <a:rPr lang="it-IT" sz="2000" i="0">
                              <a:latin typeface="Cambria Math" panose="02040503050406030204" pitchFamily="18" charset="0"/>
                            </a:rPr>
                            <m:t>2</m:t>
                          </m:r>
                        </m:sup>
                      </m:sSup>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𝐾</m:t>
                          </m:r>
                        </m:e>
                        <m:sub>
                          <m:r>
                            <a:rPr lang="it-IT" sz="2000" i="0">
                              <a:latin typeface="Cambria Math" panose="02040503050406030204" pitchFamily="18" charset="0"/>
                            </a:rPr>
                            <m:t>2</m:t>
                          </m:r>
                        </m:sub>
                      </m:sSub>
                      <m:sSup>
                        <m:sSupPr>
                          <m:ctrlPr>
                            <a:rPr lang="it-IT" sz="2000" i="1">
                              <a:latin typeface="Cambria Math" panose="02040503050406030204" pitchFamily="18" charset="0"/>
                            </a:rPr>
                          </m:ctrlPr>
                        </m:sSupPr>
                        <m:e>
                          <m:r>
                            <a:rPr lang="it-IT" sz="2000" i="1">
                              <a:latin typeface="Cambria Math" panose="02040503050406030204" pitchFamily="18" charset="0"/>
                            </a:rPr>
                            <m:t>𝜌</m:t>
                          </m:r>
                        </m:e>
                        <m:sup>
                          <m:r>
                            <a:rPr lang="it-IT" sz="2000" i="0">
                              <a:latin typeface="Cambria Math" panose="02040503050406030204" pitchFamily="18" charset="0"/>
                            </a:rPr>
                            <m:t>4</m:t>
                          </m:r>
                        </m:sup>
                      </m:sSup>
                      <m:r>
                        <a:rPr lang="it-IT" sz="2000" i="0">
                          <a:latin typeface="Cambria Math" panose="02040503050406030204" pitchFamily="18" charset="0"/>
                        </a:rPr>
                        <m:t>+...</m:t>
                      </m:r>
                      <m:r>
                        <m:rPr>
                          <m:nor/>
                        </m:rPr>
                        <a:rPr lang="it-IT" sz="2000" i="1">
                          <a:latin typeface="Cambria Math" panose="02040503050406030204" pitchFamily="18" charset="0"/>
                        </a:rPr>
                        <m:t>     </m:t>
                      </m:r>
                      <m:f>
                        <m:fPr>
                          <m:ctrlPr>
                            <a:rPr lang="it-IT" sz="2000" i="1">
                              <a:latin typeface="Cambria Math" panose="02040503050406030204" pitchFamily="18" charset="0"/>
                            </a:rPr>
                          </m:ctrlPr>
                        </m:fPr>
                        <m:num>
                          <m:r>
                            <a:rPr lang="it-IT" sz="2000" i="1">
                              <a:latin typeface="Cambria Math" panose="02040503050406030204" pitchFamily="18" charset="0"/>
                            </a:rPr>
                            <m:t>𝛥𝜌</m:t>
                          </m:r>
                        </m:num>
                        <m:den>
                          <m:r>
                            <a:rPr lang="it-IT" sz="2000" i="1">
                              <a:latin typeface="Cambria Math" panose="02040503050406030204" pitchFamily="18" charset="0"/>
                            </a:rPr>
                            <m:t>𝜌</m:t>
                          </m:r>
                        </m:den>
                      </m:f>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𝐾</m:t>
                          </m:r>
                        </m:e>
                        <m:sub>
                          <m:r>
                            <a:rPr lang="it-IT" sz="2000" i="0">
                              <a:latin typeface="Cambria Math" panose="02040503050406030204" pitchFamily="18" charset="0"/>
                            </a:rPr>
                            <m:t>1</m:t>
                          </m:r>
                        </m:sub>
                      </m:sSub>
                      <m:sSup>
                        <m:sSupPr>
                          <m:ctrlPr>
                            <a:rPr lang="it-IT" sz="2000" i="1">
                              <a:latin typeface="Cambria Math" panose="02040503050406030204" pitchFamily="18" charset="0"/>
                            </a:rPr>
                          </m:ctrlPr>
                        </m:sSupPr>
                        <m:e>
                          <m:r>
                            <a:rPr lang="it-IT" sz="2000" i="1">
                              <a:latin typeface="Cambria Math" panose="02040503050406030204" pitchFamily="18" charset="0"/>
                            </a:rPr>
                            <m:t>𝜌</m:t>
                          </m:r>
                        </m:e>
                        <m:sup>
                          <m:r>
                            <a:rPr lang="it-IT" sz="2000" i="0">
                              <a:latin typeface="Cambria Math" panose="02040503050406030204" pitchFamily="18" charset="0"/>
                            </a:rPr>
                            <m:t>2</m:t>
                          </m:r>
                        </m:sup>
                      </m:sSup>
                      <m:r>
                        <a:rPr lang="it-IT" sz="2000" i="0">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𝐾</m:t>
                          </m:r>
                        </m:e>
                        <m:sub>
                          <m:r>
                            <a:rPr lang="it-IT" sz="2000" i="0">
                              <a:latin typeface="Cambria Math" panose="02040503050406030204" pitchFamily="18" charset="0"/>
                            </a:rPr>
                            <m:t>2</m:t>
                          </m:r>
                        </m:sub>
                      </m:sSub>
                      <m:sSup>
                        <m:sSupPr>
                          <m:ctrlPr>
                            <a:rPr lang="it-IT" sz="2000" i="1">
                              <a:latin typeface="Cambria Math" panose="02040503050406030204" pitchFamily="18" charset="0"/>
                            </a:rPr>
                          </m:ctrlPr>
                        </m:sSupPr>
                        <m:e>
                          <m:r>
                            <a:rPr lang="it-IT" sz="2000" i="1">
                              <a:latin typeface="Cambria Math" panose="02040503050406030204" pitchFamily="18" charset="0"/>
                            </a:rPr>
                            <m:t>𝜌</m:t>
                          </m:r>
                        </m:e>
                        <m:sup>
                          <m:r>
                            <a:rPr lang="it-IT" sz="2000" i="0">
                              <a:latin typeface="Cambria Math" panose="02040503050406030204" pitchFamily="18" charset="0"/>
                            </a:rPr>
                            <m:t>4</m:t>
                          </m:r>
                        </m:sup>
                      </m:sSup>
                      <m:r>
                        <a:rPr lang="it-IT" sz="2000" i="0">
                          <a:latin typeface="Cambria Math" panose="02040503050406030204" pitchFamily="18" charset="0"/>
                        </a:rPr>
                        <m:t>+...</m:t>
                      </m:r>
                      <m:r>
                        <m:rPr>
                          <m:nor/>
                        </m:rPr>
                        <a:rPr lang="it-IT" sz="2000" i="1">
                          <a:latin typeface="Cambria Math" panose="02040503050406030204" pitchFamily="18" charset="0"/>
                        </a:rPr>
                        <m:t> </m:t>
                      </m:r>
                    </m:oMath>
                  </m:oMathPara>
                </a14:m>
                <a:endParaRPr lang="it-IT" sz="2000" dirty="0"/>
              </a:p>
            </p:txBody>
          </p:sp>
        </mc:Choice>
        <mc:Fallback>
          <p:sp>
            <p:nvSpPr>
              <p:cNvPr id="2" name="Rettangolo 1"/>
              <p:cNvSpPr>
                <a:spLocks noRot="1" noChangeAspect="1" noMove="1" noResize="1" noEditPoints="1" noAdjustHandles="1" noChangeArrowheads="1" noChangeShapeType="1" noTextEdit="1"/>
              </p:cNvSpPr>
              <p:nvPr/>
            </p:nvSpPr>
            <p:spPr>
              <a:xfrm>
                <a:off x="191963" y="4990165"/>
                <a:ext cx="8772525" cy="72263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 name="Rettangolo 2"/>
              <p:cNvSpPr/>
              <p:nvPr/>
            </p:nvSpPr>
            <p:spPr>
              <a:xfrm>
                <a:off x="506156" y="2863763"/>
                <a:ext cx="3769237" cy="12261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a:latin typeface="Cambria Math" panose="02040503050406030204" pitchFamily="18" charset="0"/>
                            </a:rPr>
                          </m:ctrlPr>
                        </m:mPr>
                        <m:mr>
                          <m:e>
                            <m:r>
                              <a:rPr lang="it-IT" i="1">
                                <a:latin typeface="Cambria Math" panose="02040503050406030204" pitchFamily="18" charset="0"/>
                              </a:rPr>
                              <m:t>𝛥</m:t>
                            </m:r>
                            <m:sSub>
                              <m:sSubPr>
                                <m:ctrlPr>
                                  <a:rPr lang="it-IT" i="1">
                                    <a:latin typeface="Cambria Math" panose="02040503050406030204" pitchFamily="18" charset="0"/>
                                  </a:rPr>
                                </m:ctrlPr>
                              </m:sSubPr>
                              <m:e>
                                <m:r>
                                  <a:rPr lang="it-IT" i="1">
                                    <a:latin typeface="Cambria Math" panose="02040503050406030204" pitchFamily="18" charset="0"/>
                                  </a:rPr>
                                  <m:t>𝜉</m:t>
                                </m:r>
                              </m:e>
                              <m:sub>
                                <m:r>
                                  <a:rPr lang="it-IT" i="1">
                                    <a:latin typeface="Cambria Math" panose="02040503050406030204" pitchFamily="18" charset="0"/>
                                  </a:rPr>
                                  <m:t>𝑟</m:t>
                                </m:r>
                              </m:sub>
                            </m:sSub>
                            <m:r>
                              <a:rPr lang="it-IT" i="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𝜉</m:t>
                                </m:r>
                              </m:num>
                              <m:den>
                                <m:r>
                                  <a:rPr lang="it-IT" i="1">
                                    <a:latin typeface="Cambria Math" panose="02040503050406030204" pitchFamily="18" charset="0"/>
                                  </a:rPr>
                                  <m:t>𝜌</m:t>
                                </m:r>
                              </m:den>
                            </m:f>
                            <m:r>
                              <a:rPr lang="it-IT" i="1">
                                <a:latin typeface="Cambria Math" panose="02040503050406030204" pitchFamily="18" charset="0"/>
                              </a:rPr>
                              <m:t>𝛥𝜌</m:t>
                            </m:r>
                            <m:r>
                              <a:rPr lang="it-IT" i="0">
                                <a:latin typeface="Cambria Math" panose="02040503050406030204" pitchFamily="18" charset="0"/>
                              </a:rPr>
                              <m:t>=</m:t>
                            </m:r>
                            <m:r>
                              <a:rPr lang="it-IT" i="1">
                                <a:latin typeface="Cambria Math" panose="02040503050406030204" pitchFamily="18" charset="0"/>
                              </a:rPr>
                              <m:t>𝜉</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0">
                                        <a:latin typeface="Cambria Math" panose="02040503050406030204" pitchFamily="18" charset="0"/>
                                      </a:rPr>
                                      <m:t>1</m:t>
                                    </m:r>
                                  </m:sub>
                                </m:sSub>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0">
                                        <a:latin typeface="Cambria Math" panose="02040503050406030204" pitchFamily="18" charset="0"/>
                                      </a:rPr>
                                      <m:t>2</m:t>
                                    </m:r>
                                  </m:sup>
                                </m:sSup>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0">
                                        <a:latin typeface="Cambria Math" panose="02040503050406030204" pitchFamily="18" charset="0"/>
                                      </a:rPr>
                                      <m:t>2</m:t>
                                    </m:r>
                                  </m:sub>
                                </m:sSub>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0">
                                        <a:latin typeface="Cambria Math" panose="02040503050406030204" pitchFamily="18" charset="0"/>
                                      </a:rPr>
                                      <m:t>4</m:t>
                                    </m:r>
                                  </m:sup>
                                </m:sSup>
                              </m:e>
                            </m:d>
                          </m:e>
                        </m:mr>
                        <m:mr>
                          <m:e>
                            <m:r>
                              <a:rPr lang="it-IT" i="1">
                                <a:latin typeface="Cambria Math" panose="02040503050406030204" pitchFamily="18" charset="0"/>
                              </a:rPr>
                              <m:t>𝛥</m:t>
                            </m:r>
                            <m:sSub>
                              <m:sSubPr>
                                <m:ctrlPr>
                                  <a:rPr lang="it-IT" i="1">
                                    <a:latin typeface="Cambria Math" panose="02040503050406030204" pitchFamily="18" charset="0"/>
                                  </a:rPr>
                                </m:ctrlPr>
                              </m:sSubPr>
                              <m:e>
                                <m:r>
                                  <a:rPr lang="it-IT" i="1">
                                    <a:latin typeface="Cambria Math" panose="02040503050406030204" pitchFamily="18" charset="0"/>
                                  </a:rPr>
                                  <m:t>𝜂</m:t>
                                </m:r>
                              </m:e>
                              <m:sub>
                                <m:r>
                                  <a:rPr lang="it-IT" i="1">
                                    <a:latin typeface="Cambria Math" panose="02040503050406030204" pitchFamily="18" charset="0"/>
                                  </a:rPr>
                                  <m:t>𝑟</m:t>
                                </m:r>
                              </m:sub>
                            </m:sSub>
                            <m:r>
                              <a:rPr lang="it-IT" i="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𝜂</m:t>
                                </m:r>
                              </m:num>
                              <m:den>
                                <m:r>
                                  <a:rPr lang="it-IT" i="1">
                                    <a:latin typeface="Cambria Math" panose="02040503050406030204" pitchFamily="18" charset="0"/>
                                  </a:rPr>
                                  <m:t>𝜌</m:t>
                                </m:r>
                              </m:den>
                            </m:f>
                            <m:r>
                              <a:rPr lang="it-IT" i="1">
                                <a:latin typeface="Cambria Math" panose="02040503050406030204" pitchFamily="18" charset="0"/>
                              </a:rPr>
                              <m:t>𝛥𝜌</m:t>
                            </m:r>
                            <m:r>
                              <a:rPr lang="it-IT" i="0">
                                <a:latin typeface="Cambria Math" panose="02040503050406030204" pitchFamily="18" charset="0"/>
                              </a:rPr>
                              <m:t>=</m:t>
                            </m:r>
                            <m:r>
                              <a:rPr lang="it-IT" i="1">
                                <a:latin typeface="Cambria Math" panose="02040503050406030204" pitchFamily="18" charset="0"/>
                              </a:rPr>
                              <m:t>𝜂</m:t>
                            </m:r>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0">
                                        <a:latin typeface="Cambria Math" panose="02040503050406030204" pitchFamily="18" charset="0"/>
                                      </a:rPr>
                                      <m:t>1</m:t>
                                    </m:r>
                                  </m:sub>
                                </m:sSub>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0">
                                        <a:latin typeface="Cambria Math" panose="02040503050406030204" pitchFamily="18" charset="0"/>
                                      </a:rPr>
                                      <m:t>2</m:t>
                                    </m:r>
                                  </m:sup>
                                </m:sSup>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0">
                                        <a:latin typeface="Cambria Math" panose="02040503050406030204" pitchFamily="18" charset="0"/>
                                      </a:rPr>
                                      <m:t>2</m:t>
                                    </m:r>
                                  </m:sub>
                                </m:sSub>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0">
                                        <a:latin typeface="Cambria Math" panose="02040503050406030204" pitchFamily="18" charset="0"/>
                                      </a:rPr>
                                      <m:t>4</m:t>
                                    </m:r>
                                  </m:sup>
                                </m:sSup>
                              </m:e>
                            </m:d>
                          </m:e>
                        </m:mr>
                      </m:m>
                    </m:oMath>
                  </m:oMathPara>
                </a14:m>
                <a:endParaRPr lang="it-IT" dirty="0"/>
              </a:p>
            </p:txBody>
          </p:sp>
        </mc:Choice>
        <mc:Fallback>
          <p:sp>
            <p:nvSpPr>
              <p:cNvPr id="3" name="Rettangolo 2"/>
              <p:cNvSpPr>
                <a:spLocks noRot="1" noChangeAspect="1" noMove="1" noResize="1" noEditPoints="1" noAdjustHandles="1" noChangeArrowheads="1" noChangeShapeType="1" noTextEdit="1"/>
              </p:cNvSpPr>
              <p:nvPr/>
            </p:nvSpPr>
            <p:spPr>
              <a:xfrm>
                <a:off x="506156" y="2863763"/>
                <a:ext cx="3769237" cy="122610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10877845"/>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2EDA2DC-6ECF-4CBA-9452-8B797A072FCF}" type="slidenum">
              <a:rPr lang="it-IT" altLang="it-IT" smtClean="0"/>
              <a:pPr eaLnBrk="1" hangingPunct="1">
                <a:defRPr/>
              </a:pPr>
              <a:t>22</a:t>
            </a:fld>
            <a:endParaRPr lang="it-IT" altLang="it-IT" smtClean="0"/>
          </a:p>
        </p:txBody>
      </p:sp>
      <p:sp>
        <p:nvSpPr>
          <p:cNvPr id="540674" name="Rectangle 2"/>
          <p:cNvSpPr>
            <a:spLocks noGrp="1" noChangeArrowheads="1"/>
          </p:cNvSpPr>
          <p:nvPr>
            <p:ph type="title"/>
          </p:nvPr>
        </p:nvSpPr>
        <p:spPr/>
        <p:txBody>
          <a:bodyPr/>
          <a:lstStyle/>
          <a:p>
            <a:pPr eaLnBrk="1" hangingPunct="1">
              <a:defRPr/>
            </a:pPr>
            <a:r>
              <a:rPr lang="it-IT" smtClean="0"/>
              <a:t>RIFRAZIONE ATMOSFERICA</a:t>
            </a:r>
          </a:p>
        </p:txBody>
      </p:sp>
      <p:sp>
        <p:nvSpPr>
          <p:cNvPr id="540675" name="Rectangle 3"/>
          <p:cNvSpPr>
            <a:spLocks noChangeArrowheads="1"/>
          </p:cNvSpPr>
          <p:nvPr/>
        </p:nvSpPr>
        <p:spPr bwMode="auto">
          <a:xfrm>
            <a:off x="107950" y="619125"/>
            <a:ext cx="8928100" cy="14414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Nel percorso oggetto-camera può succedere (fotogrammetria aerea) che l’indice di rifrazione dell’aria non sia costante (possono essere presenti variazioni di pressione, temperatura, umidità, etc.).</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Il percorso del raggio di proiezione non è più rettilineo.</a:t>
            </a:r>
          </a:p>
        </p:txBody>
      </p:sp>
      <p:sp>
        <p:nvSpPr>
          <p:cNvPr id="540677" name="Rectangle 5"/>
          <p:cNvSpPr>
            <a:spLocks noChangeArrowheads="1"/>
          </p:cNvSpPr>
          <p:nvPr/>
        </p:nvSpPr>
        <p:spPr bwMode="auto">
          <a:xfrm>
            <a:off x="107950" y="2205038"/>
            <a:ext cx="5111750" cy="10080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Si può approssimare il raggio di proiezione “corretto” considerando la direzione della tangente centrale del percorso curvilineo:</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p:txBody>
      </p:sp>
      <p:pic>
        <p:nvPicPr>
          <p:cNvPr id="368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025" y="2133600"/>
            <a:ext cx="375602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82" name="Rectangle 10"/>
          <p:cNvSpPr>
            <a:spLocks noChangeArrowheads="1"/>
          </p:cNvSpPr>
          <p:nvPr/>
        </p:nvSpPr>
        <p:spPr bwMode="auto">
          <a:xfrm>
            <a:off x="107950" y="4724400"/>
            <a:ext cx="5111750" cy="720725"/>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Quindi è assimilabile ad una correzione radiale.</a:t>
            </a:r>
          </a:p>
          <a:p>
            <a:pPr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p:txBody>
      </p:sp>
      <p:sp>
        <p:nvSpPr>
          <p:cNvPr id="540688" name="Rectangle 16"/>
          <p:cNvSpPr>
            <a:spLocks noChangeArrowheads="1"/>
          </p:cNvSpPr>
          <p:nvPr/>
        </p:nvSpPr>
        <p:spPr bwMode="auto">
          <a:xfrm>
            <a:off x="5435525" y="5662613"/>
            <a:ext cx="3744987" cy="50323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dirty="0">
                <a:effectLst>
                  <a:outerShdw blurRad="38100" dist="38100" dir="2700000" algn="tl">
                    <a:srgbClr val="000000"/>
                  </a:outerShdw>
                </a:effectLst>
                <a:latin typeface="Arial" charset="0"/>
              </a:rPr>
              <a:t>Con l’ipotesi di strati d’aria paralleli</a:t>
            </a:r>
          </a:p>
          <a:p>
            <a:pPr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p:txBody>
      </p:sp>
      <mc:AlternateContent xmlns:mc="http://schemas.openxmlformats.org/markup-compatibility/2006">
        <mc:Choice xmlns:a14="http://schemas.microsoft.com/office/drawing/2010/main" Requires="a14">
          <p:sp>
            <p:nvSpPr>
              <p:cNvPr id="3" name="Rettangolo 2"/>
              <p:cNvSpPr/>
              <p:nvPr/>
            </p:nvSpPr>
            <p:spPr>
              <a:xfrm>
                <a:off x="1385684" y="3365120"/>
                <a:ext cx="2110193" cy="123450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a:latin typeface="Cambria Math" panose="02040503050406030204" pitchFamily="18" charset="0"/>
                            </a:rPr>
                          </m:ctrlPr>
                        </m:mPr>
                        <m:mr>
                          <m:e>
                            <m:r>
                              <a:rPr lang="it-IT" i="1">
                                <a:latin typeface="Cambria Math" panose="02040503050406030204" pitchFamily="18" charset="0"/>
                              </a:rPr>
                              <m:t>𝛥𝜏</m:t>
                            </m:r>
                            <m:r>
                              <a:rPr lang="it-IT" i="0">
                                <a:latin typeface="Cambria Math" panose="02040503050406030204" pitchFamily="18" charset="0"/>
                              </a:rPr>
                              <m:t>=</m:t>
                            </m:r>
                            <m:r>
                              <a:rPr lang="it-IT" i="1">
                                <a:latin typeface="Cambria Math" panose="02040503050406030204" pitchFamily="18" charset="0"/>
                              </a:rPr>
                              <m:t>𝐾</m:t>
                            </m:r>
                            <m:r>
                              <m:rPr>
                                <m:sty m:val="p"/>
                              </m:rPr>
                              <a:rPr lang="it-IT" i="0">
                                <a:latin typeface="Cambria Math" panose="02040503050406030204" pitchFamily="18" charset="0"/>
                              </a:rPr>
                              <m:t>tan</m:t>
                            </m:r>
                            <m:r>
                              <a:rPr lang="it-IT" i="1">
                                <a:latin typeface="Cambria Math" panose="02040503050406030204" pitchFamily="18" charset="0"/>
                              </a:rPr>
                              <m:t>𝜏</m:t>
                            </m:r>
                            <m:r>
                              <a:rPr lang="it-IT" i="0">
                                <a:latin typeface="Cambria Math" panose="02040503050406030204" pitchFamily="18" charset="0"/>
                              </a:rPr>
                              <m:t>=</m:t>
                            </m:r>
                            <m:r>
                              <a:rPr lang="it-IT" i="1">
                                <a:latin typeface="Cambria Math" panose="02040503050406030204" pitchFamily="18" charset="0"/>
                              </a:rPr>
                              <m:t>𝐾</m:t>
                            </m:r>
                            <m:f>
                              <m:fPr>
                                <m:ctrlPr>
                                  <a:rPr lang="it-IT" i="1">
                                    <a:latin typeface="Cambria Math" panose="02040503050406030204" pitchFamily="18" charset="0"/>
                                  </a:rPr>
                                </m:ctrlPr>
                              </m:fPr>
                              <m:num>
                                <m:r>
                                  <a:rPr lang="it-IT" i="1">
                                    <a:latin typeface="Cambria Math" panose="02040503050406030204" pitchFamily="18" charset="0"/>
                                  </a:rPr>
                                  <m:t>𝜌</m:t>
                                </m:r>
                              </m:num>
                              <m:den>
                                <m:r>
                                  <a:rPr lang="it-IT" i="1">
                                    <a:latin typeface="Cambria Math" panose="02040503050406030204" pitchFamily="18" charset="0"/>
                                  </a:rPr>
                                  <m:t>𝑐</m:t>
                                </m:r>
                              </m:den>
                            </m:f>
                          </m:e>
                        </m:mr>
                        <m:mr>
                          <m:e>
                            <m:r>
                              <a:rPr lang="it-IT" i="1">
                                <a:latin typeface="Cambria Math" panose="02040503050406030204" pitchFamily="18" charset="0"/>
                              </a:rPr>
                              <m:t>𝛥𝜌</m:t>
                            </m:r>
                            <m:r>
                              <a:rPr lang="it-IT" i="0">
                                <a:latin typeface="Cambria Math" panose="02040503050406030204" pitchFamily="18" charset="0"/>
                              </a:rPr>
                              <m:t>≈</m:t>
                            </m:r>
                            <m:r>
                              <a:rPr lang="it-IT" i="1">
                                <a:latin typeface="Cambria Math" panose="02040503050406030204" pitchFamily="18" charset="0"/>
                              </a:rPr>
                              <m:t>𝜌</m:t>
                            </m:r>
                            <m:d>
                              <m:dPr>
                                <m:ctrlPr>
                                  <a:rPr lang="it-IT" i="1">
                                    <a:latin typeface="Cambria Math" panose="02040503050406030204" pitchFamily="18" charset="0"/>
                                  </a:rPr>
                                </m:ctrlPr>
                              </m:dPr>
                              <m:e>
                                <m:r>
                                  <a:rPr lang="it-IT" i="0">
                                    <a:latin typeface="Cambria Math" panose="02040503050406030204" pitchFamily="18" charset="0"/>
                                  </a:rPr>
                                  <m:t>1+</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𝜌</m:t>
                                        </m:r>
                                      </m:e>
                                      <m:sup>
                                        <m:r>
                                          <a:rPr lang="it-IT" i="0">
                                            <a:latin typeface="Cambria Math" panose="02040503050406030204" pitchFamily="18" charset="0"/>
                                          </a:rPr>
                                          <m:t>2</m:t>
                                        </m:r>
                                      </m:sup>
                                    </m:sSup>
                                  </m:num>
                                  <m:den>
                                    <m:sSup>
                                      <m:sSupPr>
                                        <m:ctrlPr>
                                          <a:rPr lang="it-IT" i="1">
                                            <a:latin typeface="Cambria Math" panose="02040503050406030204" pitchFamily="18" charset="0"/>
                                          </a:rPr>
                                        </m:ctrlPr>
                                      </m:sSupPr>
                                      <m:e>
                                        <m:r>
                                          <a:rPr lang="it-IT" i="1">
                                            <a:latin typeface="Cambria Math" panose="02040503050406030204" pitchFamily="18" charset="0"/>
                                          </a:rPr>
                                          <m:t>𝑐</m:t>
                                        </m:r>
                                      </m:e>
                                      <m:sup>
                                        <m:r>
                                          <a:rPr lang="it-IT" i="0">
                                            <a:latin typeface="Cambria Math" panose="02040503050406030204" pitchFamily="18" charset="0"/>
                                          </a:rPr>
                                          <m:t>2</m:t>
                                        </m:r>
                                      </m:sup>
                                    </m:sSup>
                                  </m:den>
                                </m:f>
                              </m:e>
                            </m:d>
                            <m:r>
                              <a:rPr lang="it-IT" i="1">
                                <a:latin typeface="Cambria Math" panose="02040503050406030204" pitchFamily="18" charset="0"/>
                              </a:rPr>
                              <m:t>𝐾</m:t>
                            </m:r>
                          </m:e>
                        </m:mr>
                      </m:m>
                    </m:oMath>
                  </m:oMathPara>
                </a14:m>
                <a:endParaRPr lang="it-IT" dirty="0"/>
              </a:p>
            </p:txBody>
          </p:sp>
        </mc:Choice>
        <mc:Fallback>
          <p:sp>
            <p:nvSpPr>
              <p:cNvPr id="3" name="Rettangolo 2"/>
              <p:cNvSpPr>
                <a:spLocks noRot="1" noChangeAspect="1" noMove="1" noResize="1" noEditPoints="1" noAdjustHandles="1" noChangeArrowheads="1" noChangeShapeType="1" noTextEdit="1"/>
              </p:cNvSpPr>
              <p:nvPr/>
            </p:nvSpPr>
            <p:spPr>
              <a:xfrm>
                <a:off x="1385684" y="3365120"/>
                <a:ext cx="2110193" cy="1234505"/>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Rettangolo 3"/>
              <p:cNvSpPr/>
              <p:nvPr/>
            </p:nvSpPr>
            <p:spPr>
              <a:xfrm>
                <a:off x="-828600" y="5467174"/>
                <a:ext cx="7254552" cy="72032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𝐾</m:t>
                      </m:r>
                      <m:r>
                        <a:rPr lang="it-IT" i="0">
                          <a:latin typeface="Cambria Math" panose="02040503050406030204" pitchFamily="18" charset="0"/>
                        </a:rPr>
                        <m:t>=0.00241</m:t>
                      </m:r>
                      <m:d>
                        <m:dPr>
                          <m:ctrlPr>
                            <a:rPr lang="it-IT" i="1">
                              <a:latin typeface="Cambria Math" panose="02040503050406030204" pitchFamily="18" charset="0"/>
                            </a:rPr>
                          </m:ctrlPr>
                        </m:dPr>
                        <m:e>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num>
                            <m:den>
                              <m:sSubSup>
                                <m:sSubSupPr>
                                  <m:ctrlPr>
                                    <a:rPr lang="it-IT" i="1">
                                      <a:latin typeface="Cambria Math" panose="02040503050406030204" pitchFamily="18" charset="0"/>
                                    </a:rPr>
                                  </m:ctrlPr>
                                </m:sSubSupPr>
                                <m:e>
                                  <m:r>
                                    <a:rPr lang="it-IT" i="1">
                                      <a:latin typeface="Cambria Math" panose="02040503050406030204" pitchFamily="18" charset="0"/>
                                    </a:rPr>
                                    <m:t>𝑍</m:t>
                                  </m:r>
                                </m:e>
                                <m:sub>
                                  <m:r>
                                    <a:rPr lang="it-IT" i="0">
                                      <a:latin typeface="Cambria Math" panose="02040503050406030204" pitchFamily="18" charset="0"/>
                                    </a:rPr>
                                    <m:t>0</m:t>
                                  </m:r>
                                </m:sub>
                                <m:sup>
                                  <m:r>
                                    <a:rPr lang="it-IT" i="0">
                                      <a:latin typeface="Cambria Math" panose="02040503050406030204" pitchFamily="18" charset="0"/>
                                    </a:rPr>
                                    <m:t>2</m:t>
                                  </m:r>
                                </m:sup>
                              </m:sSubSup>
                              <m:r>
                                <a:rPr lang="it-IT" i="0">
                                  <a:latin typeface="Cambria Math" panose="02040503050406030204" pitchFamily="18" charset="0"/>
                                </a:rPr>
                                <m:t>−6</m:t>
                              </m:r>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+250</m:t>
                              </m:r>
                            </m:den>
                          </m:f>
                          <m:r>
                            <a:rPr lang="it-IT" i="0">
                              <a:latin typeface="Cambria Math" panose="02040503050406030204" pitchFamily="18" charset="0"/>
                            </a:rPr>
                            <m:t>−</m:t>
                          </m:r>
                          <m:f>
                            <m:fPr>
                              <m:ctrlPr>
                                <a:rPr lang="it-IT" i="1">
                                  <a:latin typeface="Cambria Math" panose="02040503050406030204" pitchFamily="18" charset="0"/>
                                </a:rPr>
                              </m:ctrlPr>
                            </m:fPr>
                            <m:num>
                              <m:sSup>
                                <m:sSupPr>
                                  <m:ctrlPr>
                                    <a:rPr lang="it-IT" i="1">
                                      <a:latin typeface="Cambria Math" panose="02040503050406030204" pitchFamily="18" charset="0"/>
                                    </a:rPr>
                                  </m:ctrlPr>
                                </m:sSupPr>
                                <m:e>
                                  <m:r>
                                    <a:rPr lang="it-IT" i="1">
                                      <a:latin typeface="Cambria Math" panose="02040503050406030204" pitchFamily="18" charset="0"/>
                                    </a:rPr>
                                    <m:t>𝑍</m:t>
                                  </m:r>
                                </m:e>
                                <m:sup>
                                  <m:r>
                                    <a:rPr lang="it-IT" i="0">
                                      <a:latin typeface="Cambria Math" panose="02040503050406030204" pitchFamily="18" charset="0"/>
                                    </a:rPr>
                                    <m:t>2</m:t>
                                  </m:r>
                                </m:sup>
                              </m:sSup>
                            </m:num>
                            <m:den>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d>
                                <m:dPr>
                                  <m:ctrlPr>
                                    <a:rPr lang="it-IT" i="1">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𝑍</m:t>
                                      </m:r>
                                    </m:e>
                                    <m:sup>
                                      <m:r>
                                        <a:rPr lang="it-IT" i="0">
                                          <a:latin typeface="Cambria Math" panose="02040503050406030204" pitchFamily="18" charset="0"/>
                                        </a:rPr>
                                        <m:t>2</m:t>
                                      </m:r>
                                    </m:sup>
                                  </m:sSup>
                                  <m:r>
                                    <a:rPr lang="it-IT" i="0">
                                      <a:latin typeface="Cambria Math" panose="02040503050406030204" pitchFamily="18" charset="0"/>
                                    </a:rPr>
                                    <m:t>−6</m:t>
                                  </m:r>
                                  <m:r>
                                    <a:rPr lang="it-IT" i="1">
                                      <a:latin typeface="Cambria Math" panose="02040503050406030204" pitchFamily="18" charset="0"/>
                                    </a:rPr>
                                    <m:t>𝑍</m:t>
                                  </m:r>
                                  <m:r>
                                    <a:rPr lang="it-IT" i="0">
                                      <a:latin typeface="Cambria Math" panose="02040503050406030204" pitchFamily="18" charset="0"/>
                                    </a:rPr>
                                    <m:t>+250</m:t>
                                  </m:r>
                                </m:e>
                              </m:d>
                            </m:den>
                          </m:f>
                        </m:e>
                      </m:d>
                    </m:oMath>
                  </m:oMathPara>
                </a14:m>
                <a:endParaRPr lang="it-IT" dirty="0"/>
              </a:p>
            </p:txBody>
          </p:sp>
        </mc:Choice>
        <mc:Fallback>
          <p:sp>
            <p:nvSpPr>
              <p:cNvPr id="4" name="Rettangolo 3"/>
              <p:cNvSpPr>
                <a:spLocks noRot="1" noChangeAspect="1" noMove="1" noResize="1" noEditPoints="1" noAdjustHandles="1" noChangeArrowheads="1" noChangeShapeType="1" noTextEdit="1"/>
              </p:cNvSpPr>
              <p:nvPr/>
            </p:nvSpPr>
            <p:spPr>
              <a:xfrm>
                <a:off x="-828600" y="5467174"/>
                <a:ext cx="7254552" cy="720325"/>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209670836"/>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F49EDF8D-7304-486E-929F-536D3BC82AB3}" type="slidenum">
              <a:rPr lang="it-IT" altLang="it-IT" smtClean="0"/>
              <a:pPr eaLnBrk="1" hangingPunct="1">
                <a:defRPr/>
              </a:pPr>
              <a:t>23</a:t>
            </a:fld>
            <a:endParaRPr lang="it-IT" altLang="it-IT" smtClean="0"/>
          </a:p>
        </p:txBody>
      </p:sp>
      <p:sp>
        <p:nvSpPr>
          <p:cNvPr id="516098" name="Rectangle 2"/>
          <p:cNvSpPr>
            <a:spLocks noGrp="1" noChangeArrowheads="1"/>
          </p:cNvSpPr>
          <p:nvPr>
            <p:ph type="title"/>
          </p:nvPr>
        </p:nvSpPr>
        <p:spPr/>
        <p:txBody>
          <a:bodyPr/>
          <a:lstStyle/>
          <a:p>
            <a:pPr eaLnBrk="1" hangingPunct="1">
              <a:defRPr/>
            </a:pPr>
            <a:r>
              <a:rPr lang="it-IT" smtClean="0"/>
              <a:t>DISTORSIONE TANGENZIALE</a:t>
            </a:r>
          </a:p>
        </p:txBody>
      </p:sp>
      <p:sp>
        <p:nvSpPr>
          <p:cNvPr id="516103" name="Rectangle 7"/>
          <p:cNvSpPr>
            <a:spLocks noChangeArrowheads="1"/>
          </p:cNvSpPr>
          <p:nvPr/>
        </p:nvSpPr>
        <p:spPr bwMode="auto">
          <a:xfrm>
            <a:off x="107950" y="692150"/>
            <a:ext cx="8928100" cy="20891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Il corpo ottico è costituito da un insieme di lenti.</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In termini costruttivi è impossibile assicurare che gli assi ottici di tutte le lenti siano coincidenti: questo dà luogo ad un altro tipo di distorsione, non più a simmetria centrale, che prende il nome di distorsione tangenziale.</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correzione da applicare alle coordinate misurate viene solitamente calcolata con la formula di Brown:</a:t>
            </a:r>
          </a:p>
        </p:txBody>
      </p:sp>
      <p:sp>
        <p:nvSpPr>
          <p:cNvPr id="516104" name="Rectangle 8"/>
          <p:cNvSpPr>
            <a:spLocks noChangeArrowheads="1"/>
          </p:cNvSpPr>
          <p:nvPr/>
        </p:nvSpPr>
        <p:spPr bwMode="auto">
          <a:xfrm>
            <a:off x="107950" y="4149725"/>
            <a:ext cx="4679950" cy="100965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Solitamente, per ottiche non troppo “spinte” (teleobbiettivi, obbiettivi speciali etc.) il contributo della distorsione tangenziale è decisamente minore rispetto a quello della distorsione radiale e può in molti casi essere trascurato. </a:t>
            </a:r>
          </a:p>
        </p:txBody>
      </p:sp>
      <p:pic>
        <p:nvPicPr>
          <p:cNvPr id="3277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492375"/>
            <a:ext cx="3724275" cy="37750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Rettangolo 1"/>
              <p:cNvSpPr/>
              <p:nvPr/>
            </p:nvSpPr>
            <p:spPr>
              <a:xfrm>
                <a:off x="131795" y="3027988"/>
                <a:ext cx="4064959" cy="8750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sz="2400">
                              <a:latin typeface="Cambria Math" panose="02040503050406030204" pitchFamily="18" charset="0"/>
                            </a:rPr>
                          </m:ctrlPr>
                        </m:mPr>
                        <m:mr>
                          <m:e>
                            <m:r>
                              <a:rPr lang="it-IT" sz="2400" i="1">
                                <a:latin typeface="Cambria Math" panose="02040503050406030204" pitchFamily="18" charset="0"/>
                              </a:rPr>
                              <m:t>𝛥</m:t>
                            </m:r>
                            <m:sSub>
                              <m:sSubPr>
                                <m:ctrlPr>
                                  <a:rPr lang="it-IT" sz="2400" i="1">
                                    <a:latin typeface="Cambria Math" panose="02040503050406030204" pitchFamily="18" charset="0"/>
                                  </a:rPr>
                                </m:ctrlPr>
                              </m:sSubPr>
                              <m:e>
                                <m:r>
                                  <a:rPr lang="it-IT" sz="2400" i="1">
                                    <a:latin typeface="Cambria Math" panose="02040503050406030204" pitchFamily="18" charset="0"/>
                                  </a:rPr>
                                  <m:t>𝜉</m:t>
                                </m:r>
                              </m:e>
                              <m:sub>
                                <m:r>
                                  <a:rPr lang="it-IT" sz="2400" i="1">
                                    <a:latin typeface="Cambria Math" panose="02040503050406030204" pitchFamily="18" charset="0"/>
                                  </a:rPr>
                                  <m:t>𝑑</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1</m:t>
                                </m:r>
                              </m:sub>
                            </m:sSub>
                            <m:d>
                              <m:dPr>
                                <m:ctrlPr>
                                  <a:rPr lang="it-IT" sz="2400" i="1">
                                    <a:latin typeface="Cambria Math" panose="02040503050406030204" pitchFamily="18" charset="0"/>
                                  </a:rPr>
                                </m:ctrlPr>
                              </m:dPr>
                              <m:e>
                                <m:sSup>
                                  <m:sSupPr>
                                    <m:ctrlPr>
                                      <a:rPr lang="it-IT" sz="2400" i="1">
                                        <a:latin typeface="Cambria Math" panose="02040503050406030204" pitchFamily="18" charset="0"/>
                                      </a:rPr>
                                    </m:ctrlPr>
                                  </m:sSupPr>
                                  <m:e>
                                    <m:r>
                                      <a:rPr lang="it-IT" sz="2400" i="1">
                                        <a:latin typeface="Cambria Math" panose="02040503050406030204" pitchFamily="18" charset="0"/>
                                      </a:rPr>
                                      <m:t>𝜌</m:t>
                                    </m:r>
                                  </m:e>
                                  <m:sup>
                                    <m:r>
                                      <a:rPr lang="it-IT" sz="2400" i="0">
                                        <a:latin typeface="Cambria Math" panose="02040503050406030204" pitchFamily="18" charset="0"/>
                                      </a:rPr>
                                      <m:t>2</m:t>
                                    </m:r>
                                  </m:sup>
                                </m:sSup>
                                <m:r>
                                  <a:rPr lang="it-IT" sz="2400" i="0">
                                    <a:latin typeface="Cambria Math" panose="02040503050406030204" pitchFamily="18" charset="0"/>
                                  </a:rPr>
                                  <m:t>+2</m:t>
                                </m:r>
                                <m:sSup>
                                  <m:sSupPr>
                                    <m:ctrlPr>
                                      <a:rPr lang="it-IT" sz="2400" i="1">
                                        <a:latin typeface="Cambria Math" panose="02040503050406030204" pitchFamily="18" charset="0"/>
                                      </a:rPr>
                                    </m:ctrlPr>
                                  </m:sSupPr>
                                  <m:e>
                                    <m:r>
                                      <a:rPr lang="it-IT" sz="2400" i="1">
                                        <a:latin typeface="Cambria Math" panose="02040503050406030204" pitchFamily="18" charset="0"/>
                                      </a:rPr>
                                      <m:t>𝜉</m:t>
                                    </m:r>
                                  </m:e>
                                  <m:sup>
                                    <m:r>
                                      <a:rPr lang="it-IT" sz="2400" i="0">
                                        <a:latin typeface="Cambria Math" panose="02040503050406030204" pitchFamily="18" charset="0"/>
                                      </a:rPr>
                                      <m:t>2</m:t>
                                    </m:r>
                                  </m:sup>
                                </m:sSup>
                              </m:e>
                            </m:d>
                            <m:r>
                              <a:rPr lang="it-IT" sz="2400" i="0">
                                <a:latin typeface="Cambria Math" panose="02040503050406030204" pitchFamily="18" charset="0"/>
                              </a:rPr>
                              <m:t>+2</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2</m:t>
                                </m:r>
                              </m:sub>
                            </m:sSub>
                            <m:r>
                              <a:rPr lang="it-IT" sz="2400" i="1">
                                <a:latin typeface="Cambria Math" panose="02040503050406030204" pitchFamily="18" charset="0"/>
                              </a:rPr>
                              <m:t>𝜉𝜂</m:t>
                            </m:r>
                          </m:e>
                        </m:mr>
                        <m:mr>
                          <m:e>
                            <m:r>
                              <a:rPr lang="it-IT" sz="2400" i="1">
                                <a:latin typeface="Cambria Math" panose="02040503050406030204" pitchFamily="18" charset="0"/>
                              </a:rPr>
                              <m:t>𝛥</m:t>
                            </m:r>
                            <m:sSub>
                              <m:sSubPr>
                                <m:ctrlPr>
                                  <a:rPr lang="it-IT" sz="2400" i="1">
                                    <a:latin typeface="Cambria Math" panose="02040503050406030204" pitchFamily="18" charset="0"/>
                                  </a:rPr>
                                </m:ctrlPr>
                              </m:sSubPr>
                              <m:e>
                                <m:r>
                                  <a:rPr lang="it-IT" sz="2400" i="1">
                                    <a:latin typeface="Cambria Math" panose="02040503050406030204" pitchFamily="18" charset="0"/>
                                  </a:rPr>
                                  <m:t>𝜂</m:t>
                                </m:r>
                              </m:e>
                              <m:sub>
                                <m:r>
                                  <a:rPr lang="it-IT" sz="2400" i="1">
                                    <a:latin typeface="Cambria Math" panose="02040503050406030204" pitchFamily="18" charset="0"/>
                                  </a:rPr>
                                  <m:t>𝑑</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2</m:t>
                                </m:r>
                              </m:sub>
                            </m:sSub>
                            <m:d>
                              <m:dPr>
                                <m:ctrlPr>
                                  <a:rPr lang="it-IT" sz="2400" i="1">
                                    <a:latin typeface="Cambria Math" panose="02040503050406030204" pitchFamily="18" charset="0"/>
                                  </a:rPr>
                                </m:ctrlPr>
                              </m:dPr>
                              <m:e>
                                <m:sSup>
                                  <m:sSupPr>
                                    <m:ctrlPr>
                                      <a:rPr lang="it-IT" sz="2400" i="1">
                                        <a:latin typeface="Cambria Math" panose="02040503050406030204" pitchFamily="18" charset="0"/>
                                      </a:rPr>
                                    </m:ctrlPr>
                                  </m:sSupPr>
                                  <m:e>
                                    <m:r>
                                      <a:rPr lang="it-IT" sz="2400" i="1">
                                        <a:latin typeface="Cambria Math" panose="02040503050406030204" pitchFamily="18" charset="0"/>
                                      </a:rPr>
                                      <m:t>𝜌</m:t>
                                    </m:r>
                                  </m:e>
                                  <m:sup>
                                    <m:r>
                                      <a:rPr lang="it-IT" sz="2400" i="0">
                                        <a:latin typeface="Cambria Math" panose="02040503050406030204" pitchFamily="18" charset="0"/>
                                      </a:rPr>
                                      <m:t>2</m:t>
                                    </m:r>
                                  </m:sup>
                                </m:sSup>
                                <m:r>
                                  <a:rPr lang="it-IT" sz="2400" i="0">
                                    <a:latin typeface="Cambria Math" panose="02040503050406030204" pitchFamily="18" charset="0"/>
                                  </a:rPr>
                                  <m:t>+2</m:t>
                                </m:r>
                                <m:sSup>
                                  <m:sSupPr>
                                    <m:ctrlPr>
                                      <a:rPr lang="it-IT" sz="2400" i="1">
                                        <a:latin typeface="Cambria Math" panose="02040503050406030204" pitchFamily="18" charset="0"/>
                                      </a:rPr>
                                    </m:ctrlPr>
                                  </m:sSupPr>
                                  <m:e>
                                    <m:r>
                                      <a:rPr lang="it-IT" sz="2400" i="1">
                                        <a:latin typeface="Cambria Math" panose="02040503050406030204" pitchFamily="18" charset="0"/>
                                      </a:rPr>
                                      <m:t>𝜂</m:t>
                                    </m:r>
                                  </m:e>
                                  <m:sup>
                                    <m:r>
                                      <a:rPr lang="it-IT" sz="2400" i="0">
                                        <a:latin typeface="Cambria Math" panose="02040503050406030204" pitchFamily="18" charset="0"/>
                                      </a:rPr>
                                      <m:t>2</m:t>
                                    </m:r>
                                  </m:sup>
                                </m:sSup>
                              </m:e>
                            </m:d>
                            <m:r>
                              <a:rPr lang="it-IT" sz="2400" i="0">
                                <a:latin typeface="Cambria Math" panose="02040503050406030204" pitchFamily="18" charset="0"/>
                              </a:rPr>
                              <m:t>+2</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1</m:t>
                                </m:r>
                              </m:sub>
                            </m:sSub>
                            <m:r>
                              <a:rPr lang="it-IT" sz="2400" i="1">
                                <a:latin typeface="Cambria Math" panose="02040503050406030204" pitchFamily="18" charset="0"/>
                              </a:rPr>
                              <m:t>𝜉𝜂</m:t>
                            </m:r>
                          </m:e>
                        </m:mr>
                      </m:m>
                    </m:oMath>
                  </m:oMathPara>
                </a14:m>
                <a:endParaRPr lang="it-IT" sz="2400" dirty="0"/>
              </a:p>
            </p:txBody>
          </p:sp>
        </mc:Choice>
        <mc:Fallback>
          <p:sp>
            <p:nvSpPr>
              <p:cNvPr id="2" name="Rettangolo 1"/>
              <p:cNvSpPr>
                <a:spLocks noRot="1" noChangeAspect="1" noMove="1" noResize="1" noEditPoints="1" noAdjustHandles="1" noChangeArrowheads="1" noChangeShapeType="1" noTextEdit="1"/>
              </p:cNvSpPr>
              <p:nvPr/>
            </p:nvSpPr>
            <p:spPr>
              <a:xfrm>
                <a:off x="131795" y="3027988"/>
                <a:ext cx="4064959" cy="875048"/>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035940464"/>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7903FDF-F870-4412-BEAE-A58A4DD28513}" type="slidenum">
              <a:rPr lang="it-IT" altLang="it-IT" smtClean="0"/>
              <a:pPr eaLnBrk="1" hangingPunct="1">
                <a:defRPr/>
              </a:pPr>
              <a:t>24</a:t>
            </a:fld>
            <a:endParaRPr lang="it-IT" altLang="it-IT" smtClean="0"/>
          </a:p>
        </p:txBody>
      </p:sp>
      <p:sp>
        <p:nvSpPr>
          <p:cNvPr id="517122" name="Rectangle 2"/>
          <p:cNvSpPr>
            <a:spLocks noGrp="1" noChangeArrowheads="1"/>
          </p:cNvSpPr>
          <p:nvPr>
            <p:ph type="title"/>
          </p:nvPr>
        </p:nvSpPr>
        <p:spPr/>
        <p:txBody>
          <a:bodyPr/>
          <a:lstStyle/>
          <a:p>
            <a:pPr eaLnBrk="1" hangingPunct="1">
              <a:defRPr/>
            </a:pPr>
            <a:r>
              <a:rPr lang="it-IT" smtClean="0"/>
              <a:t>ALTRE CAUSE DI ERRORE</a:t>
            </a:r>
          </a:p>
        </p:txBody>
      </p:sp>
      <p:sp>
        <p:nvSpPr>
          <p:cNvPr id="517124" name="Rectangle 4"/>
          <p:cNvSpPr>
            <a:spLocks noChangeArrowheads="1"/>
          </p:cNvSpPr>
          <p:nvPr/>
        </p:nvSpPr>
        <p:spPr bwMode="auto">
          <a:xfrm>
            <a:off x="107950" y="619398"/>
            <a:ext cx="8928100" cy="14414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NON PLANEITA’ DEL SUPPORTO FOTOGRAFICO</a:t>
            </a:r>
            <a:r>
              <a:rPr lang="it-IT" sz="2000" dirty="0">
                <a:effectLst>
                  <a:outerShdw blurRad="38100" dist="38100" dir="2700000" algn="tl">
                    <a:srgbClr val="000000"/>
                  </a:outerShdw>
                </a:effectLst>
                <a:latin typeface="Arial" charset="0"/>
              </a:rPr>
              <a:t> (Pellicola o CCD)</a:t>
            </a:r>
          </a:p>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Se il supporto su cui viene registrata l’immagine non è piano si ha un errore di posizionamento del punto immagine proporzionale all’entità del </a:t>
            </a:r>
            <a:r>
              <a:rPr lang="it-IT" sz="2000" dirty="0" err="1">
                <a:effectLst>
                  <a:outerShdw blurRad="38100" dist="38100" dir="2700000" algn="tl">
                    <a:srgbClr val="000000"/>
                  </a:outerShdw>
                </a:effectLst>
                <a:latin typeface="Arial" charset="0"/>
              </a:rPr>
              <a:t>fuoripiano</a:t>
            </a:r>
            <a:r>
              <a:rPr lang="it-IT" sz="2000" dirty="0">
                <a:effectLst>
                  <a:outerShdw blurRad="38100" dist="38100" dir="2700000" algn="tl">
                    <a:srgbClr val="000000"/>
                  </a:outerShdw>
                </a:effectLst>
                <a:latin typeface="Arial" charset="0"/>
              </a:rPr>
              <a:t> e della distanza del punto dal punto principale.</a:t>
            </a:r>
          </a:p>
        </p:txBody>
      </p:sp>
      <p:sp>
        <p:nvSpPr>
          <p:cNvPr id="517125" name="Rectangle 5"/>
          <p:cNvSpPr>
            <a:spLocks noChangeArrowheads="1"/>
          </p:cNvSpPr>
          <p:nvPr/>
        </p:nvSpPr>
        <p:spPr bwMode="auto">
          <a:xfrm>
            <a:off x="107950" y="4581525"/>
            <a:ext cx="8928100" cy="187325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a:effectLst>
                  <a:outerShdw blurRad="38100" dist="38100" dir="2700000" algn="tl">
                    <a:srgbClr val="000000"/>
                  </a:outerShdw>
                </a:effectLst>
                <a:latin typeface="Arial" charset="0"/>
              </a:rPr>
              <a:t>Per questo motivo, per pellicole di grande formato (come quelle utilizzate in fotogrammetria aerea, vengono introdotti particolari dispositivi all’interno della camera per “stendere” il supporto ed evitare questo tipo di effetti.</a:t>
            </a:r>
          </a:p>
          <a:p>
            <a:pPr algn="just" eaLnBrk="1" hangingPunct="1">
              <a:spcBef>
                <a:spcPct val="20000"/>
              </a:spcBef>
              <a:buFont typeface="Wingdings" pitchFamily="2" charset="2"/>
              <a:buNone/>
              <a:defRPr/>
            </a:pPr>
            <a:r>
              <a:rPr lang="it-IT">
                <a:effectLst>
                  <a:outerShdw blurRad="38100" dist="38100" dir="2700000" algn="tl">
                    <a:srgbClr val="000000"/>
                  </a:outerShdw>
                </a:effectLst>
                <a:latin typeface="Arial" charset="0"/>
              </a:rPr>
              <a:t>Per applicazioni di altissima precisione si può misurare la topografia del piano immagine (ammettendo che il supporto aderisca perfettamente ad esso) e calcolare le correzioni necessarie.</a:t>
            </a:r>
          </a:p>
        </p:txBody>
      </p:sp>
      <p:pic>
        <p:nvPicPr>
          <p:cNvPr id="337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674813"/>
            <a:ext cx="3311525" cy="28654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descr="NonPlaneit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85566"/>
            <a:ext cx="4248150" cy="259556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291445"/>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2F6E762-F3DF-4F44-BD73-0C975DE04379}" type="slidenum">
              <a:rPr lang="it-IT" altLang="it-IT" smtClean="0"/>
              <a:pPr eaLnBrk="1" hangingPunct="1">
                <a:defRPr/>
              </a:pPr>
              <a:t>25</a:t>
            </a:fld>
            <a:endParaRPr lang="it-IT" altLang="it-IT" smtClean="0"/>
          </a:p>
        </p:txBody>
      </p:sp>
      <p:sp>
        <p:nvSpPr>
          <p:cNvPr id="518146" name="Rectangle 2"/>
          <p:cNvSpPr>
            <a:spLocks noGrp="1" noChangeArrowheads="1"/>
          </p:cNvSpPr>
          <p:nvPr>
            <p:ph type="title"/>
          </p:nvPr>
        </p:nvSpPr>
        <p:spPr/>
        <p:txBody>
          <a:bodyPr/>
          <a:lstStyle/>
          <a:p>
            <a:pPr eaLnBrk="1" hangingPunct="1">
              <a:defRPr/>
            </a:pPr>
            <a:r>
              <a:rPr lang="it-IT" smtClean="0"/>
              <a:t>ALTRE CAUSE DI ERRORE</a:t>
            </a:r>
          </a:p>
        </p:txBody>
      </p:sp>
      <p:sp>
        <p:nvSpPr>
          <p:cNvPr id="518147" name="Rectangle 3"/>
          <p:cNvSpPr>
            <a:spLocks noChangeArrowheads="1"/>
          </p:cNvSpPr>
          <p:nvPr/>
        </p:nvSpPr>
        <p:spPr bwMode="auto">
          <a:xfrm>
            <a:off x="107950" y="619125"/>
            <a:ext cx="8928100" cy="273843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DISTORSIONE DEL SUPPORTO NEL SUO PIANO</a:t>
            </a:r>
            <a:endParaRPr lang="it-IT" sz="200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pellicola fotografica (i sensori CCD sono molto meno soggetti a questo tipo di problema) può anche subire deformazioni nel suo stesso piano a causa di vari effetti di tipo meccanico o chimico-fisico.</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Per tenere in conto questi possibili effetti si può utilizzare una camera dotata di reseau (crocini) che una volta calibrati opportunamente possono mettere in luce eventuali deformazioni che ha subito il supporto dopo essere stato impressionato.</a:t>
            </a:r>
          </a:p>
        </p:txBody>
      </p:sp>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997200"/>
            <a:ext cx="22494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51" name="Rectangle 7"/>
          <p:cNvSpPr>
            <a:spLocks noChangeArrowheads="1"/>
          </p:cNvSpPr>
          <p:nvPr/>
        </p:nvSpPr>
        <p:spPr bwMode="auto">
          <a:xfrm>
            <a:off x="107950" y="4003675"/>
            <a:ext cx="6408738" cy="137001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Per la correzione si calcola generalmente una funzione di interpolazione che riporti i </a:t>
            </a:r>
            <a:r>
              <a:rPr lang="it-IT" sz="2000" dirty="0" err="1">
                <a:effectLst>
                  <a:outerShdw blurRad="38100" dist="38100" dir="2700000" algn="tl">
                    <a:srgbClr val="000000"/>
                  </a:outerShdw>
                </a:effectLst>
                <a:latin typeface="Arial" charset="0"/>
              </a:rPr>
              <a:t>crocini</a:t>
            </a:r>
            <a:r>
              <a:rPr lang="it-IT" sz="2000" dirty="0">
                <a:effectLst>
                  <a:outerShdw blurRad="38100" dist="38100" dir="2700000" algn="tl">
                    <a:srgbClr val="000000"/>
                  </a:outerShdw>
                </a:effectLst>
                <a:latin typeface="Arial" charset="0"/>
              </a:rPr>
              <a:t> misurati sul fotogramma alla posizione originale e si spostano conseguentemente tutti i punti immagine misurati.</a:t>
            </a:r>
          </a:p>
        </p:txBody>
      </p:sp>
    </p:spTree>
    <p:extLst>
      <p:ext uri="{BB962C8B-B14F-4D97-AF65-F5344CB8AC3E}">
        <p14:creationId xmlns:p14="http://schemas.microsoft.com/office/powerpoint/2010/main" val="3511982154"/>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0DB1867-99A6-40E9-BF8B-EB961703682D}" type="slidenum">
              <a:rPr lang="it-IT" altLang="it-IT" smtClean="0"/>
              <a:pPr eaLnBrk="1" hangingPunct="1">
                <a:defRPr/>
              </a:pPr>
              <a:t>26</a:t>
            </a:fld>
            <a:endParaRPr lang="it-IT" altLang="it-IT" smtClean="0"/>
          </a:p>
        </p:txBody>
      </p:sp>
      <p:sp>
        <p:nvSpPr>
          <p:cNvPr id="519170" name="Rectangle 2"/>
          <p:cNvSpPr>
            <a:spLocks noGrp="1" noChangeArrowheads="1"/>
          </p:cNvSpPr>
          <p:nvPr>
            <p:ph type="title"/>
          </p:nvPr>
        </p:nvSpPr>
        <p:spPr/>
        <p:txBody>
          <a:bodyPr/>
          <a:lstStyle/>
          <a:p>
            <a:pPr eaLnBrk="1" hangingPunct="1">
              <a:defRPr/>
            </a:pPr>
            <a:r>
              <a:rPr lang="it-IT" sz="2400" smtClean="0"/>
              <a:t>RIPRISTINO DELLA CONDIZIONE DI COLLINEARITA’</a:t>
            </a:r>
          </a:p>
        </p:txBody>
      </p:sp>
      <p:sp>
        <p:nvSpPr>
          <p:cNvPr id="519171" name="Rectangle 3"/>
          <p:cNvSpPr>
            <a:spLocks noChangeArrowheads="1"/>
          </p:cNvSpPr>
          <p:nvPr/>
        </p:nvSpPr>
        <p:spPr bwMode="auto">
          <a:xfrm>
            <a:off x="107950" y="619125"/>
            <a:ext cx="8928100" cy="14414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RICAPITOLANDO:</a:t>
            </a:r>
            <a:endParaRPr lang="it-IT" sz="200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Quattro diversi fenomeni fisici fanno si che la reale generazione dell’immagine sul supporto fotosensibile non corrisponda a quella ipotizzata per la determinazione delle equazioni di collinearità:</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p:txBody>
      </p:sp>
      <p:sp>
        <p:nvSpPr>
          <p:cNvPr id="519173" name="Rectangle 5"/>
          <p:cNvSpPr>
            <a:spLocks noChangeArrowheads="1"/>
          </p:cNvSpPr>
          <p:nvPr/>
        </p:nvSpPr>
        <p:spPr bwMode="auto">
          <a:xfrm>
            <a:off x="107950" y="1989138"/>
            <a:ext cx="6408738" cy="1511300"/>
          </a:xfrm>
          <a:prstGeom prst="rect">
            <a:avLst/>
          </a:prstGeom>
          <a:noFill/>
          <a:ln w="9525">
            <a:noFill/>
            <a:miter lim="800000"/>
            <a:headEnd/>
            <a:tailEnd/>
          </a:ln>
          <a:effectLst/>
        </p:spPr>
        <p:txBody>
          <a:bodyPr lIns="90000" tIns="46800" rIns="90000" bIns="46800"/>
          <a:lstStyle/>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DISTORSIONE RADIALE</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DISTORSIONE TANGENZIALE</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NON PLANEITA’ DEL SUPPORTO</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DISTORSIONE DEL SUPPORTO NEL PIANO</a:t>
            </a:r>
          </a:p>
        </p:txBody>
      </p:sp>
      <p:sp>
        <p:nvSpPr>
          <p:cNvPr id="519174" name="Rectangle 6"/>
          <p:cNvSpPr>
            <a:spLocks noChangeArrowheads="1"/>
          </p:cNvSpPr>
          <p:nvPr/>
        </p:nvSpPr>
        <p:spPr bwMode="auto">
          <a:xfrm>
            <a:off x="107950" y="3500438"/>
            <a:ext cx="8928100" cy="1441450"/>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La correzione complessiva da applicare alle coordinate immagine misurate risulta:</a:t>
            </a:r>
          </a:p>
          <a:p>
            <a:pPr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p:txBody>
      </p:sp>
      <mc:AlternateContent xmlns:mc="http://schemas.openxmlformats.org/markup-compatibility/2006">
        <mc:Choice xmlns:a14="http://schemas.microsoft.com/office/drawing/2010/main" Requires="a14">
          <p:sp>
            <p:nvSpPr>
              <p:cNvPr id="3" name="Rettangolo 2"/>
              <p:cNvSpPr/>
              <p:nvPr/>
            </p:nvSpPr>
            <p:spPr>
              <a:xfrm>
                <a:off x="-97388" y="4339206"/>
                <a:ext cx="9144000" cy="120218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endChr m:val=""/>
                          <m:ctrlPr>
                            <a:rPr lang="it-IT" sz="1600">
                              <a:latin typeface="Cambria Math" panose="02040503050406030204" pitchFamily="18" charset="0"/>
                            </a:rPr>
                          </m:ctrlPr>
                        </m:dPr>
                        <m:e>
                          <m:m>
                            <m:mPr>
                              <m:mcs>
                                <m:mc>
                                  <m:mcPr>
                                    <m:count m:val="1"/>
                                    <m:mcJc m:val="center"/>
                                  </m:mcPr>
                                </m:mc>
                              </m:mcs>
                              <m:ctrlPr>
                                <a:rPr lang="it-IT" sz="1600">
                                  <a:latin typeface="Cambria Math" panose="02040503050406030204" pitchFamily="18" charset="0"/>
                                </a:rPr>
                              </m:ctrlPr>
                            </m:mPr>
                            <m:mr>
                              <m:e>
                                <m:r>
                                  <a:rPr lang="it-IT" sz="1600" i="1">
                                    <a:latin typeface="Cambria Math" panose="02040503050406030204" pitchFamily="18" charset="0"/>
                                  </a:rPr>
                                  <m:t>𝛥𝜉</m:t>
                                </m:r>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𝑟</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𝑑</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𝑢</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𝑓</m:t>
                                    </m:r>
                                  </m:sub>
                                </m:sSub>
                              </m:e>
                            </m:mr>
                            <m:mr>
                              <m:e>
                                <m:r>
                                  <a:rPr lang="it-IT" sz="1600" i="1">
                                    <a:latin typeface="Cambria Math" panose="02040503050406030204" pitchFamily="18" charset="0"/>
                                  </a:rPr>
                                  <m:t>𝛥𝜂</m:t>
                                </m:r>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𝑟</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𝑑</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𝑢</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𝑓</m:t>
                                    </m:r>
                                  </m:sub>
                                </m:sSub>
                              </m:e>
                            </m:mr>
                          </m:m>
                        </m:e>
                      </m:d>
                      <m:r>
                        <m:rPr>
                          <m:nor/>
                        </m:rPr>
                        <a:rPr lang="it-IT" sz="1600" i="1">
                          <a:latin typeface="Cambria Math" panose="02040503050406030204" pitchFamily="18" charset="0"/>
                        </a:rPr>
                        <m:t>  </m:t>
                      </m:r>
                      <m:r>
                        <a:rPr lang="it-IT" sz="1600" i="1">
                          <a:latin typeface="Cambria Math" panose="02040503050406030204" pitchFamily="18" charset="0"/>
                        </a:rPr>
                        <m:t>𝑐𝑜𝑛</m:t>
                      </m:r>
                      <m:r>
                        <m:rPr>
                          <m:nor/>
                        </m:rPr>
                        <a:rPr lang="it-IT" sz="1600" i="1">
                          <a:latin typeface="Cambria Math" panose="02040503050406030204" pitchFamily="18" charset="0"/>
                        </a:rPr>
                        <m:t> </m:t>
                      </m:r>
                      <m:d>
                        <m:dPr>
                          <m:begChr m:val="{"/>
                          <m:endChr m:val=""/>
                          <m:ctrlPr>
                            <a:rPr lang="it-IT" sz="1600" i="1">
                              <a:latin typeface="Cambria Math" panose="02040503050406030204" pitchFamily="18" charset="0"/>
                            </a:rPr>
                          </m:ctrlPr>
                        </m:dPr>
                        <m:e>
                          <m:m>
                            <m:mPr>
                              <m:mcs>
                                <m:mc>
                                  <m:mcPr>
                                    <m:count m:val="1"/>
                                    <m:mcJc m:val="center"/>
                                  </m:mcPr>
                                </m:mc>
                              </m:mcs>
                              <m:ctrlPr>
                                <a:rPr lang="it-IT" sz="1600" i="1">
                                  <a:latin typeface="Cambria Math" panose="02040503050406030204" pitchFamily="18" charset="0"/>
                                </a:rPr>
                              </m:ctrlPr>
                            </m:mPr>
                            <m:mr>
                              <m:e>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𝑟</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𝑟</m:t>
                                    </m:r>
                                  </m:sub>
                                </m:sSub>
                                <m:r>
                                  <a:rPr lang="it-IT" sz="1600" i="0">
                                    <a:latin typeface="Cambria Math" panose="02040503050406030204" pitchFamily="18" charset="0"/>
                                  </a:rPr>
                                  <m:t>=</m:t>
                                </m:r>
                                <m:r>
                                  <a:rPr lang="it-IT" sz="1600" i="1">
                                    <a:latin typeface="Cambria Math" panose="02040503050406030204" pitchFamily="18" charset="0"/>
                                  </a:rPr>
                                  <m:t>𝑐𝑜𝑟𝑟𝑒𝑧𝑖𝑜𝑛𝑖</m:t>
                                </m:r>
                                <m:r>
                                  <m:rPr>
                                    <m:nor/>
                                  </m:rPr>
                                  <a:rPr lang="it-IT" sz="1600" i="1">
                                    <a:latin typeface="Cambria Math" panose="02040503050406030204" pitchFamily="18" charset="0"/>
                                  </a:rPr>
                                  <m:t> </m:t>
                                </m:r>
                                <m:r>
                                  <a:rPr lang="it-IT" sz="1600" i="1">
                                    <a:latin typeface="Cambria Math" panose="02040503050406030204" pitchFamily="18" charset="0"/>
                                  </a:rPr>
                                  <m:t>𝑑𝑖𝑠𝑡𝑜𝑟𝑠𝑖𝑜𝑛𝑒</m:t>
                                </m:r>
                                <m:r>
                                  <m:rPr>
                                    <m:nor/>
                                  </m:rPr>
                                  <a:rPr lang="it-IT" sz="1600" i="1">
                                    <a:latin typeface="Cambria Math" panose="02040503050406030204" pitchFamily="18" charset="0"/>
                                  </a:rPr>
                                  <m:t> </m:t>
                                </m:r>
                                <m:r>
                                  <a:rPr lang="it-IT" sz="1600" i="1">
                                    <a:latin typeface="Cambria Math" panose="02040503050406030204" pitchFamily="18" charset="0"/>
                                  </a:rPr>
                                  <m:t>𝑟𝑎𝑑𝑖𝑎𝑙𝑒</m:t>
                                </m:r>
                              </m:e>
                            </m:mr>
                            <m:mr>
                              <m:e>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𝑑</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𝑑</m:t>
                                    </m:r>
                                  </m:sub>
                                </m:sSub>
                                <m:r>
                                  <a:rPr lang="it-IT" sz="1600" i="0">
                                    <a:latin typeface="Cambria Math" panose="02040503050406030204" pitchFamily="18" charset="0"/>
                                  </a:rPr>
                                  <m:t>=</m:t>
                                </m:r>
                                <m:r>
                                  <a:rPr lang="it-IT" sz="1600" i="1">
                                    <a:latin typeface="Cambria Math" panose="02040503050406030204" pitchFamily="18" charset="0"/>
                                  </a:rPr>
                                  <m:t>𝑐𝑜𝑟𝑟𝑒𝑧𝑖𝑜𝑛𝑖</m:t>
                                </m:r>
                                <m:r>
                                  <m:rPr>
                                    <m:nor/>
                                  </m:rPr>
                                  <a:rPr lang="it-IT" sz="1600" i="1">
                                    <a:latin typeface="Cambria Math" panose="02040503050406030204" pitchFamily="18" charset="0"/>
                                  </a:rPr>
                                  <m:t> </m:t>
                                </m:r>
                                <m:r>
                                  <a:rPr lang="it-IT" sz="1600" i="1">
                                    <a:latin typeface="Cambria Math" panose="02040503050406030204" pitchFamily="18" charset="0"/>
                                  </a:rPr>
                                  <m:t>𝑑𝑖𝑠𝑡𝑜𝑟𝑠𝑖𝑜𝑛𝑒</m:t>
                                </m:r>
                                <m:r>
                                  <m:rPr>
                                    <m:nor/>
                                  </m:rPr>
                                  <a:rPr lang="it-IT" sz="1600" i="1">
                                    <a:latin typeface="Cambria Math" panose="02040503050406030204" pitchFamily="18" charset="0"/>
                                  </a:rPr>
                                  <m:t> </m:t>
                                </m:r>
                                <m:r>
                                  <m:rPr>
                                    <m:sty m:val="p"/>
                                  </m:rPr>
                                  <a:rPr lang="it-IT" sz="1600" i="0">
                                    <a:latin typeface="Cambria Math" panose="02040503050406030204" pitchFamily="18" charset="0"/>
                                  </a:rPr>
                                  <m:t>tan</m:t>
                                </m:r>
                                <m:r>
                                  <a:rPr lang="it-IT" sz="1600" i="1">
                                    <a:latin typeface="Cambria Math" panose="02040503050406030204" pitchFamily="18" charset="0"/>
                                  </a:rPr>
                                  <m:t>𝑔𝑒𝑛𝑧𝑖𝑎𝑙𝑒</m:t>
                                </m:r>
                              </m:e>
                            </m:mr>
                            <m:mr>
                              <m:e>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𝑢</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𝑢</m:t>
                                    </m:r>
                                  </m:sub>
                                </m:sSub>
                                <m:r>
                                  <a:rPr lang="it-IT" sz="1600" i="0">
                                    <a:latin typeface="Cambria Math" panose="02040503050406030204" pitchFamily="18" charset="0"/>
                                  </a:rPr>
                                  <m:t>=</m:t>
                                </m:r>
                                <m:r>
                                  <a:rPr lang="it-IT" sz="1600" i="1">
                                    <a:latin typeface="Cambria Math" panose="02040503050406030204" pitchFamily="18" charset="0"/>
                                  </a:rPr>
                                  <m:t>𝑛𝑜𝑛</m:t>
                                </m:r>
                                <m:r>
                                  <m:rPr>
                                    <m:nor/>
                                  </m:rPr>
                                  <a:rPr lang="it-IT" sz="1600" i="1">
                                    <a:latin typeface="Cambria Math" panose="02040503050406030204" pitchFamily="18" charset="0"/>
                                  </a:rPr>
                                  <m:t> </m:t>
                                </m:r>
                                <m:r>
                                  <a:rPr lang="it-IT" sz="1600" i="1">
                                    <a:latin typeface="Cambria Math" panose="02040503050406030204" pitchFamily="18" charset="0"/>
                                  </a:rPr>
                                  <m:t>𝑝𝑙𝑎𝑛𝑒𝑖𝑡</m:t>
                                </m:r>
                                <m:r>
                                  <a:rPr lang="it-IT" sz="1600" i="0">
                                    <a:latin typeface="Cambria Math" panose="02040503050406030204" pitchFamily="18" charset="0"/>
                                  </a:rPr>
                                  <m:t>à</m:t>
                                </m:r>
                                <m:r>
                                  <m:rPr>
                                    <m:nor/>
                                  </m:rPr>
                                  <a:rPr lang="it-IT" sz="1600" i="1">
                                    <a:latin typeface="Cambria Math" panose="02040503050406030204" pitchFamily="18" charset="0"/>
                                  </a:rPr>
                                  <m:t> </m:t>
                                </m:r>
                                <m:r>
                                  <a:rPr lang="it-IT" sz="1600" i="1">
                                    <a:latin typeface="Cambria Math" panose="02040503050406030204" pitchFamily="18" charset="0"/>
                                  </a:rPr>
                                  <m:t>𝑑𝑒𝑙</m:t>
                                </m:r>
                                <m:r>
                                  <m:rPr>
                                    <m:nor/>
                                  </m:rPr>
                                  <a:rPr lang="it-IT" sz="1600" i="1">
                                    <a:latin typeface="Cambria Math" panose="02040503050406030204" pitchFamily="18" charset="0"/>
                                  </a:rPr>
                                  <m:t> </m:t>
                                </m:r>
                                <m:r>
                                  <m:rPr>
                                    <m:sty m:val="p"/>
                                  </m:rPr>
                                  <a:rPr lang="it-IT" sz="1600" i="0">
                                    <a:latin typeface="Cambria Math" panose="02040503050406030204" pitchFamily="18" charset="0"/>
                                  </a:rPr>
                                  <m:t>sup</m:t>
                                </m:r>
                                <m:r>
                                  <a:rPr lang="it-IT" sz="1600" i="1">
                                    <a:latin typeface="Cambria Math" panose="02040503050406030204" pitchFamily="18" charset="0"/>
                                  </a:rPr>
                                  <m:t>𝑝𝑜𝑟𝑡𝑜</m:t>
                                </m:r>
                              </m:e>
                            </m:mr>
                            <m:mr>
                              <m:e>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𝜉</m:t>
                                    </m:r>
                                  </m:e>
                                  <m:sub>
                                    <m:r>
                                      <a:rPr lang="it-IT" sz="1600" i="1">
                                        <a:latin typeface="Cambria Math" panose="02040503050406030204" pitchFamily="18" charset="0"/>
                                      </a:rPr>
                                      <m:t>𝑓</m:t>
                                    </m:r>
                                  </m:sub>
                                </m:sSub>
                                <m:r>
                                  <a:rPr lang="it-IT" sz="1600" i="0">
                                    <a:latin typeface="Cambria Math" panose="02040503050406030204" pitchFamily="18" charset="0"/>
                                  </a:rPr>
                                  <m:t>,</m:t>
                                </m:r>
                                <m:r>
                                  <a:rPr lang="it-IT" sz="1600" i="1">
                                    <a:latin typeface="Cambria Math" panose="02040503050406030204" pitchFamily="18" charset="0"/>
                                  </a:rPr>
                                  <m:t>𝛥</m:t>
                                </m:r>
                                <m:sSub>
                                  <m:sSubPr>
                                    <m:ctrlPr>
                                      <a:rPr lang="it-IT" sz="1600" i="1">
                                        <a:latin typeface="Cambria Math" panose="02040503050406030204" pitchFamily="18" charset="0"/>
                                      </a:rPr>
                                    </m:ctrlPr>
                                  </m:sSubPr>
                                  <m:e>
                                    <m:r>
                                      <a:rPr lang="it-IT" sz="1600" i="1">
                                        <a:latin typeface="Cambria Math" panose="02040503050406030204" pitchFamily="18" charset="0"/>
                                      </a:rPr>
                                      <m:t>𝜂</m:t>
                                    </m:r>
                                  </m:e>
                                  <m:sub>
                                    <m:r>
                                      <a:rPr lang="it-IT" sz="1600" i="1">
                                        <a:latin typeface="Cambria Math" panose="02040503050406030204" pitchFamily="18" charset="0"/>
                                      </a:rPr>
                                      <m:t>𝑓</m:t>
                                    </m:r>
                                  </m:sub>
                                </m:sSub>
                                <m:r>
                                  <a:rPr lang="it-IT" sz="1600" i="0">
                                    <a:latin typeface="Cambria Math" panose="02040503050406030204" pitchFamily="18" charset="0"/>
                                  </a:rPr>
                                  <m:t>=</m:t>
                                </m:r>
                                <m:r>
                                  <a:rPr lang="it-IT" sz="1600" i="1">
                                    <a:latin typeface="Cambria Math" panose="02040503050406030204" pitchFamily="18" charset="0"/>
                                  </a:rPr>
                                  <m:t>𝑑𝑒𝑓𝑜𝑟𝑚𝑎𝑧𝑖𝑜𝑛𝑖</m:t>
                                </m:r>
                                <m:r>
                                  <m:rPr>
                                    <m:nor/>
                                  </m:rPr>
                                  <a:rPr lang="it-IT" sz="1600" i="1">
                                    <a:latin typeface="Cambria Math" panose="02040503050406030204" pitchFamily="18" charset="0"/>
                                  </a:rPr>
                                  <m:t> </m:t>
                                </m:r>
                                <m:r>
                                  <a:rPr lang="it-IT" sz="1600" i="1">
                                    <a:latin typeface="Cambria Math" panose="02040503050406030204" pitchFamily="18" charset="0"/>
                                  </a:rPr>
                                  <m:t>𝑛𝑒𝑙</m:t>
                                </m:r>
                                <m:r>
                                  <m:rPr>
                                    <m:nor/>
                                  </m:rPr>
                                  <a:rPr lang="it-IT" sz="1600" i="1">
                                    <a:latin typeface="Cambria Math" panose="02040503050406030204" pitchFamily="18" charset="0"/>
                                  </a:rPr>
                                  <m:t> </m:t>
                                </m:r>
                                <m:r>
                                  <a:rPr lang="it-IT" sz="1600" i="1">
                                    <a:latin typeface="Cambria Math" panose="02040503050406030204" pitchFamily="18" charset="0"/>
                                  </a:rPr>
                                  <m:t>𝑝𝑖𝑎𝑛𝑜</m:t>
                                </m:r>
                                <m:r>
                                  <m:rPr>
                                    <m:nor/>
                                  </m:rPr>
                                  <a:rPr lang="it-IT" sz="1600" i="1">
                                    <a:latin typeface="Cambria Math" panose="02040503050406030204" pitchFamily="18" charset="0"/>
                                  </a:rPr>
                                  <m:t> </m:t>
                                </m:r>
                                <m:r>
                                  <a:rPr lang="it-IT" sz="1600" i="1">
                                    <a:latin typeface="Cambria Math" panose="02040503050406030204" pitchFamily="18" charset="0"/>
                                  </a:rPr>
                                  <m:t>𝑑𝑒𝑙</m:t>
                                </m:r>
                                <m:r>
                                  <m:rPr>
                                    <m:nor/>
                                  </m:rPr>
                                  <a:rPr lang="it-IT" sz="1600" i="1">
                                    <a:latin typeface="Cambria Math" panose="02040503050406030204" pitchFamily="18" charset="0"/>
                                  </a:rPr>
                                  <m:t> </m:t>
                                </m:r>
                                <m:r>
                                  <m:rPr>
                                    <m:sty m:val="p"/>
                                  </m:rPr>
                                  <a:rPr lang="it-IT" sz="1600" i="0">
                                    <a:latin typeface="Cambria Math" panose="02040503050406030204" pitchFamily="18" charset="0"/>
                                  </a:rPr>
                                  <m:t>sup</m:t>
                                </m:r>
                                <m:r>
                                  <a:rPr lang="it-IT" sz="1600" i="1">
                                    <a:latin typeface="Cambria Math" panose="02040503050406030204" pitchFamily="18" charset="0"/>
                                  </a:rPr>
                                  <m:t>𝑝𝑜𝑟𝑡𝑜</m:t>
                                </m:r>
                              </m:e>
                            </m:mr>
                          </m:m>
                        </m:e>
                      </m:d>
                    </m:oMath>
                  </m:oMathPara>
                </a14:m>
                <a:endParaRPr lang="it-IT" sz="1600" dirty="0"/>
              </a:p>
            </p:txBody>
          </p:sp>
        </mc:Choice>
        <mc:Fallback>
          <p:sp>
            <p:nvSpPr>
              <p:cNvPr id="3" name="Rettangolo 2"/>
              <p:cNvSpPr>
                <a:spLocks noRot="1" noChangeAspect="1" noMove="1" noResize="1" noEditPoints="1" noAdjustHandles="1" noChangeArrowheads="1" noChangeShapeType="1" noTextEdit="1"/>
              </p:cNvSpPr>
              <p:nvPr/>
            </p:nvSpPr>
            <p:spPr>
              <a:xfrm>
                <a:off x="-97388" y="4339206"/>
                <a:ext cx="9144000" cy="1202189"/>
              </a:xfrm>
              <a:prstGeom prst="rect">
                <a:avLst/>
              </a:prstGeo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67753083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CFAED10-1470-4D9A-ACA6-87E9C5AFAEB1}" type="slidenum">
              <a:rPr lang="it-IT" altLang="it-IT" smtClean="0"/>
              <a:pPr eaLnBrk="1" hangingPunct="1">
                <a:defRPr/>
              </a:pPr>
              <a:t>27</a:t>
            </a:fld>
            <a:endParaRPr lang="it-IT" altLang="it-IT" smtClean="0"/>
          </a:p>
        </p:txBody>
      </p:sp>
      <p:sp>
        <p:nvSpPr>
          <p:cNvPr id="521218" name="Rectangle 2"/>
          <p:cNvSpPr>
            <a:spLocks noGrp="1" noChangeArrowheads="1"/>
          </p:cNvSpPr>
          <p:nvPr>
            <p:ph type="title"/>
          </p:nvPr>
        </p:nvSpPr>
        <p:spPr/>
        <p:txBody>
          <a:bodyPr/>
          <a:lstStyle/>
          <a:p>
            <a:pPr eaLnBrk="1" hangingPunct="1">
              <a:defRPr/>
            </a:pPr>
            <a:r>
              <a:rPr lang="it-IT" smtClean="0"/>
              <a:t>STIMA DEI PARAMETRI DI DISTORSIONE</a:t>
            </a:r>
          </a:p>
        </p:txBody>
      </p:sp>
      <p:sp>
        <p:nvSpPr>
          <p:cNvPr id="521219" name="Rectangle 3"/>
          <p:cNvSpPr>
            <a:spLocks noChangeArrowheads="1"/>
          </p:cNvSpPr>
          <p:nvPr/>
        </p:nvSpPr>
        <p:spPr bwMode="auto">
          <a:xfrm>
            <a:off x="107950" y="619125"/>
            <a:ext cx="8928100" cy="72231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D’ora in avanti consideriamo solamente la distorsione radiale e quella tangenziale.</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p:txBody>
      </p:sp>
      <p:pic>
        <p:nvPicPr>
          <p:cNvPr id="37893" name="Picture 7" descr="questionmark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4" name="Rectangle 8"/>
          <p:cNvSpPr>
            <a:spLocks noChangeArrowheads="1"/>
          </p:cNvSpPr>
          <p:nvPr/>
        </p:nvSpPr>
        <p:spPr bwMode="auto">
          <a:xfrm>
            <a:off x="971550" y="1341438"/>
            <a:ext cx="8064500" cy="72231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Come faccio a determinare le curve di distorsione (o i parametri K</a:t>
            </a:r>
            <a:r>
              <a:rPr lang="it-IT" sz="2000" baseline="-25000">
                <a:effectLst>
                  <a:outerShdw blurRad="38100" dist="38100" dir="2700000" algn="tl">
                    <a:srgbClr val="000000"/>
                  </a:outerShdw>
                </a:effectLst>
                <a:latin typeface="Arial" charset="0"/>
              </a:rPr>
              <a:t>1</a:t>
            </a:r>
            <a:r>
              <a:rPr lang="it-IT" sz="2000">
                <a:effectLst>
                  <a:outerShdw blurRad="38100" dist="38100" dir="2700000" algn="tl">
                    <a:srgbClr val="000000"/>
                  </a:outerShdw>
                </a:effectLst>
                <a:latin typeface="Arial" charset="0"/>
              </a:rPr>
              <a:t>, K</a:t>
            </a:r>
            <a:r>
              <a:rPr lang="it-IT" sz="2000" baseline="-25000">
                <a:effectLst>
                  <a:outerShdw blurRad="38100" dist="38100" dir="2700000" algn="tl">
                    <a:srgbClr val="000000"/>
                  </a:outerShdw>
                </a:effectLst>
                <a:latin typeface="Arial" charset="0"/>
              </a:rPr>
              <a:t>2</a:t>
            </a:r>
            <a:r>
              <a:rPr lang="it-IT" sz="2000">
                <a:effectLst>
                  <a:outerShdw blurRad="38100" dist="38100" dir="2700000" algn="tl">
                    <a:srgbClr val="000000"/>
                  </a:outerShdw>
                </a:effectLst>
                <a:latin typeface="Arial" charset="0"/>
              </a:rPr>
              <a:t>, P</a:t>
            </a:r>
            <a:r>
              <a:rPr lang="it-IT" sz="2000" baseline="-25000">
                <a:effectLst>
                  <a:outerShdw blurRad="38100" dist="38100" dir="2700000" algn="tl">
                    <a:srgbClr val="000000"/>
                  </a:outerShdw>
                </a:effectLst>
                <a:latin typeface="Arial" charset="0"/>
              </a:rPr>
              <a:t>1</a:t>
            </a:r>
            <a:r>
              <a:rPr lang="it-IT" sz="2000">
                <a:effectLst>
                  <a:outerShdw blurRad="38100" dist="38100" dir="2700000" algn="tl">
                    <a:srgbClr val="000000"/>
                  </a:outerShdw>
                </a:effectLst>
                <a:latin typeface="Arial" charset="0"/>
              </a:rPr>
              <a:t>, P</a:t>
            </a:r>
            <a:r>
              <a:rPr lang="it-IT" sz="2000" baseline="-25000">
                <a:effectLst>
                  <a:outerShdw blurRad="38100" dist="38100" dir="2700000" algn="tl">
                    <a:srgbClr val="000000"/>
                  </a:outerShdw>
                </a:effectLst>
                <a:latin typeface="Arial" charset="0"/>
              </a:rPr>
              <a:t>2</a:t>
            </a:r>
            <a:r>
              <a:rPr lang="it-IT" sz="2000">
                <a:effectLst>
                  <a:outerShdw blurRad="38100" dist="38100" dir="2700000" algn="tl">
                    <a:srgbClr val="000000"/>
                  </a:outerShdw>
                </a:effectLst>
                <a:latin typeface="Arial" charset="0"/>
              </a:rPr>
              <a:t>, …?</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p:txBody>
      </p:sp>
      <p:sp>
        <p:nvSpPr>
          <p:cNvPr id="521225" name="Rectangle 9"/>
          <p:cNvSpPr>
            <a:spLocks noChangeArrowheads="1"/>
          </p:cNvSpPr>
          <p:nvPr/>
        </p:nvSpPr>
        <p:spPr bwMode="auto">
          <a:xfrm>
            <a:off x="106363" y="2417763"/>
            <a:ext cx="4610100" cy="4106862"/>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Calibrazione in laboratorio:</a:t>
            </a:r>
          </a:p>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Mediante apposite apparecchiature calibro la camera misurando la posizione del punto immagine variando l’incidenza (controllata) di un raggio di proiezione. In altre parole misuro in maniera diretta le componenti di distorsione in una serie di punti discreti del formato. Volendo poi ricavo i parametri di calibrazione.</a:t>
            </a:r>
          </a:p>
        </p:txBody>
      </p:sp>
      <p:pic>
        <p:nvPicPr>
          <p:cNvPr id="37896" name="Picture 10" descr="Calibrazion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1844675"/>
            <a:ext cx="4222750" cy="44434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51855"/>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675BF6C3-588D-4A39-B9AA-86DE5784391B}" type="slidenum">
              <a:rPr lang="it-IT" altLang="it-IT" smtClean="0"/>
              <a:pPr eaLnBrk="1" hangingPunct="1">
                <a:defRPr/>
              </a:pPr>
              <a:t>28</a:t>
            </a:fld>
            <a:endParaRPr lang="it-IT" altLang="it-IT" smtClean="0"/>
          </a:p>
        </p:txBody>
      </p:sp>
      <p:sp>
        <p:nvSpPr>
          <p:cNvPr id="522242" name="Rectangle 2"/>
          <p:cNvSpPr>
            <a:spLocks noGrp="1" noChangeArrowheads="1"/>
          </p:cNvSpPr>
          <p:nvPr>
            <p:ph type="title"/>
          </p:nvPr>
        </p:nvSpPr>
        <p:spPr/>
        <p:txBody>
          <a:bodyPr/>
          <a:lstStyle/>
          <a:p>
            <a:pPr eaLnBrk="1" hangingPunct="1">
              <a:defRPr/>
            </a:pPr>
            <a:r>
              <a:rPr lang="it-IT" smtClean="0"/>
              <a:t>STIMA DEI PARAMETRI DI DISTORSIONE</a:t>
            </a:r>
          </a:p>
        </p:txBody>
      </p:sp>
      <p:sp>
        <p:nvSpPr>
          <p:cNvPr id="522246" name="Rectangle 6"/>
          <p:cNvSpPr>
            <a:spLocks noChangeArrowheads="1"/>
          </p:cNvSpPr>
          <p:nvPr/>
        </p:nvSpPr>
        <p:spPr bwMode="auto">
          <a:xfrm>
            <a:off x="107950" y="688975"/>
            <a:ext cx="8785225" cy="79533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Calibrazione analitica:</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Prendiamo in considerazione ancora una volta le equazioni di collinearità:</a:t>
            </a:r>
          </a:p>
        </p:txBody>
      </p:sp>
      <p:sp>
        <p:nvSpPr>
          <p:cNvPr id="522250" name="Rectangle 10"/>
          <p:cNvSpPr>
            <a:spLocks noChangeArrowheads="1"/>
          </p:cNvSpPr>
          <p:nvPr/>
        </p:nvSpPr>
        <p:spPr bwMode="auto">
          <a:xfrm>
            <a:off x="107950" y="3209925"/>
            <a:ext cx="8928100" cy="79533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Le coordinate immagine x e y sono però quelle che verificano la collinearità, quindi quelle in cui le correzioni per la distorsione sono già state applicate. Possiamo allora scrivere (considerando come parametri anche K</a:t>
            </a:r>
            <a:r>
              <a:rPr lang="it-IT" sz="2000" baseline="-25000">
                <a:effectLst>
                  <a:outerShdw blurRad="38100" dist="38100" dir="2700000" algn="tl">
                    <a:srgbClr val="000000"/>
                  </a:outerShdw>
                </a:effectLst>
                <a:latin typeface="Arial" charset="0"/>
              </a:rPr>
              <a:t>1</a:t>
            </a:r>
            <a:r>
              <a:rPr lang="it-IT" sz="2000">
                <a:effectLst>
                  <a:outerShdw blurRad="38100" dist="38100" dir="2700000" algn="tl">
                    <a:srgbClr val="000000"/>
                  </a:outerShdw>
                </a:effectLst>
                <a:latin typeface="Arial" charset="0"/>
              </a:rPr>
              <a:t>, K</a:t>
            </a:r>
            <a:r>
              <a:rPr lang="it-IT" sz="2000" baseline="-25000">
                <a:effectLst>
                  <a:outerShdw blurRad="38100" dist="38100" dir="2700000" algn="tl">
                    <a:srgbClr val="000000"/>
                  </a:outerShdw>
                </a:effectLst>
                <a:latin typeface="Arial" charset="0"/>
              </a:rPr>
              <a:t>2</a:t>
            </a:r>
            <a:r>
              <a:rPr lang="it-IT" sz="2000">
                <a:effectLst>
                  <a:outerShdw blurRad="38100" dist="38100" dir="2700000" algn="tl">
                    <a:srgbClr val="000000"/>
                  </a:outerShdw>
                </a:effectLst>
                <a:latin typeface="Arial" charset="0"/>
              </a:rPr>
              <a:t>, P</a:t>
            </a:r>
            <a:r>
              <a:rPr lang="it-IT" sz="2000" baseline="-25000">
                <a:effectLst>
                  <a:outerShdw blurRad="38100" dist="38100" dir="2700000" algn="tl">
                    <a:srgbClr val="000000"/>
                  </a:outerShdw>
                </a:effectLst>
                <a:latin typeface="Arial" charset="0"/>
              </a:rPr>
              <a:t>1</a:t>
            </a:r>
            <a:r>
              <a:rPr lang="it-IT" sz="2000">
                <a:effectLst>
                  <a:outerShdw blurRad="38100" dist="38100" dir="2700000" algn="tl">
                    <a:srgbClr val="000000"/>
                  </a:outerShdw>
                </a:effectLst>
                <a:latin typeface="Arial" charset="0"/>
              </a:rPr>
              <a:t>, P</a:t>
            </a:r>
            <a:r>
              <a:rPr lang="it-IT" sz="2000" baseline="-25000">
                <a:effectLst>
                  <a:outerShdw blurRad="38100" dist="38100" dir="2700000" algn="tl">
                    <a:srgbClr val="000000"/>
                  </a:outerShdw>
                </a:effectLst>
                <a:latin typeface="Arial" charset="0"/>
              </a:rPr>
              <a:t>2</a:t>
            </a:r>
            <a:r>
              <a:rPr lang="it-IT" sz="2000">
                <a:effectLst>
                  <a:outerShdw blurRad="38100" dist="38100" dir="2700000" algn="tl">
                    <a:srgbClr val="000000"/>
                  </a:outerShdw>
                </a:effectLst>
                <a:latin typeface="Arial" charset="0"/>
              </a:rPr>
              <a:t>) </a:t>
            </a:r>
          </a:p>
        </p:txBody>
      </p:sp>
      <mc:AlternateContent xmlns:mc="http://schemas.openxmlformats.org/markup-compatibility/2006">
        <mc:Choice xmlns:a14="http://schemas.microsoft.com/office/drawing/2010/main" Requires="a14">
          <p:sp>
            <p:nvSpPr>
              <p:cNvPr id="2" name="Rettangolo 1"/>
              <p:cNvSpPr/>
              <p:nvPr/>
            </p:nvSpPr>
            <p:spPr>
              <a:xfrm>
                <a:off x="582854" y="1709548"/>
                <a:ext cx="7835415" cy="130247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a:latin typeface="Cambria Math" panose="02040503050406030204" pitchFamily="18" charset="0"/>
                            </a:rPr>
                          </m:ctrlPr>
                        </m:mPr>
                        <m:mr>
                          <m:e>
                            <m:r>
                              <a:rPr lang="it-IT" i="1">
                                <a:latin typeface="Cambria Math" panose="02040503050406030204" pitchFamily="18" charset="0"/>
                              </a:rPr>
                              <m:t>𝑥</m:t>
                            </m:r>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m:t>
                                </m:r>
                                <m:r>
                                  <a:rPr lang="it-IT" i="1">
                                    <a:latin typeface="Cambria Math" panose="02040503050406030204" pitchFamily="18" charset="0"/>
                                  </a:rPr>
                                  <m:t>𝑐</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11</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𝑋</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12</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𝑌</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13</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𝑍</m:t>
                                        </m:r>
                                      </m:e>
                                    </m:d>
                                  </m:e>
                                </m:d>
                              </m:num>
                              <m:den>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31</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𝑋</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32</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𝑌</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33</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𝑍</m:t>
                                        </m:r>
                                      </m:e>
                                    </m:d>
                                  </m:e>
                                </m:d>
                              </m:den>
                            </m:f>
                            <m:r>
                              <a:rPr lang="it-IT" i="0">
                                <a:latin typeface="Cambria Math" panose="02040503050406030204" pitchFamily="18" charset="0"/>
                              </a:rPr>
                              <m:t>=</m:t>
                            </m:r>
                            <m:r>
                              <a:rPr lang="it-IT" i="1">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𝑐</m:t>
                                </m:r>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𝜛</m:t>
                                </m:r>
                                <m:r>
                                  <a:rPr lang="it-IT" i="0">
                                    <a:latin typeface="Cambria Math" panose="02040503050406030204" pitchFamily="18" charset="0"/>
                                  </a:rPr>
                                  <m:t>,</m:t>
                                </m:r>
                                <m:r>
                                  <a:rPr lang="it-IT" i="1">
                                    <a:latin typeface="Cambria Math" panose="02040503050406030204" pitchFamily="18" charset="0"/>
                                  </a:rPr>
                                  <m:t>𝜑</m:t>
                                </m:r>
                                <m:r>
                                  <a:rPr lang="it-IT" i="0">
                                    <a:latin typeface="Cambria Math" panose="02040503050406030204" pitchFamily="18" charset="0"/>
                                  </a:rPr>
                                  <m:t>,</m:t>
                                </m:r>
                                <m:r>
                                  <a:rPr lang="it-IT" i="1">
                                    <a:latin typeface="Cambria Math" panose="02040503050406030204" pitchFamily="18" charset="0"/>
                                  </a:rPr>
                                  <m:t>𝜅</m:t>
                                </m:r>
                              </m:e>
                            </m:d>
                          </m:e>
                        </m:mr>
                        <m:mr>
                          <m:e>
                            <m:r>
                              <a:rPr lang="it-IT" i="1">
                                <a:latin typeface="Cambria Math" panose="02040503050406030204" pitchFamily="18" charset="0"/>
                              </a:rPr>
                              <m:t>𝑦</m:t>
                            </m:r>
                            <m:r>
                              <a:rPr lang="it-IT" i="0">
                                <a:latin typeface="Cambria Math" panose="02040503050406030204" pitchFamily="18" charset="0"/>
                              </a:rPr>
                              <m:t>=</m:t>
                            </m:r>
                            <m:f>
                              <m:fPr>
                                <m:ctrlPr>
                                  <a:rPr lang="it-IT" i="1">
                                    <a:latin typeface="Cambria Math" panose="02040503050406030204" pitchFamily="18" charset="0"/>
                                  </a:rPr>
                                </m:ctrlPr>
                              </m:fPr>
                              <m:num>
                                <m:r>
                                  <a:rPr lang="it-IT" i="0">
                                    <a:latin typeface="Cambria Math" panose="02040503050406030204" pitchFamily="18" charset="0"/>
                                  </a:rPr>
                                  <m:t>−</m:t>
                                </m:r>
                                <m:r>
                                  <a:rPr lang="it-IT" i="1">
                                    <a:latin typeface="Cambria Math" panose="02040503050406030204" pitchFamily="18" charset="0"/>
                                  </a:rPr>
                                  <m:t>𝑐</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21</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𝑋</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22</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𝑌</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23</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𝑍</m:t>
                                        </m:r>
                                      </m:e>
                                    </m:d>
                                  </m:e>
                                </m:d>
                              </m:num>
                              <m:den>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31</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𝑋</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32</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𝑌</m:t>
                                        </m:r>
                                      </m:e>
                                    </m:d>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𝑟</m:t>
                                        </m:r>
                                      </m:e>
                                      <m:sub>
                                        <m:r>
                                          <a:rPr lang="it-IT" i="0">
                                            <a:latin typeface="Cambria Math" panose="02040503050406030204" pitchFamily="18" charset="0"/>
                                          </a:rPr>
                                          <m:t>33</m:t>
                                        </m:r>
                                      </m:sub>
                                    </m:sSub>
                                    <m:d>
                                      <m:dPr>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𝑍</m:t>
                                        </m:r>
                                      </m:e>
                                    </m:d>
                                  </m:e>
                                </m:d>
                              </m:den>
                            </m:f>
                            <m:r>
                              <a:rPr lang="it-IT" i="0">
                                <a:latin typeface="Cambria Math" panose="02040503050406030204" pitchFamily="18" charset="0"/>
                              </a:rPr>
                              <m:t>=</m:t>
                            </m:r>
                            <m:r>
                              <a:rPr lang="it-IT" i="1">
                                <a:latin typeface="Cambria Math" panose="02040503050406030204" pitchFamily="18" charset="0"/>
                              </a:rPr>
                              <m:t>𝑓</m:t>
                            </m:r>
                            <m:d>
                              <m:dPr>
                                <m:ctrlPr>
                                  <a:rPr lang="it-IT" i="1">
                                    <a:latin typeface="Cambria Math" panose="02040503050406030204" pitchFamily="18" charset="0"/>
                                  </a:rPr>
                                </m:ctrlPr>
                              </m:dPr>
                              <m:e>
                                <m:r>
                                  <a:rPr lang="it-IT" i="1">
                                    <a:latin typeface="Cambria Math" panose="02040503050406030204" pitchFamily="18" charset="0"/>
                                  </a:rPr>
                                  <m:t>𝑐</m:t>
                                </m:r>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𝑦</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𝑋</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0">
                                        <a:latin typeface="Cambria Math" panose="02040503050406030204" pitchFamily="18" charset="0"/>
                                      </a:rPr>
                                      <m:t>0</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𝑍</m:t>
                                    </m:r>
                                  </m:e>
                                  <m:sub>
                                    <m:r>
                                      <a:rPr lang="it-IT" i="0">
                                        <a:latin typeface="Cambria Math" panose="02040503050406030204" pitchFamily="18" charset="0"/>
                                      </a:rPr>
                                      <m:t>0</m:t>
                                    </m:r>
                                  </m:sub>
                                </m:sSub>
                                <m:r>
                                  <a:rPr lang="it-IT" i="0">
                                    <a:latin typeface="Cambria Math" panose="02040503050406030204" pitchFamily="18" charset="0"/>
                                  </a:rPr>
                                  <m:t>,</m:t>
                                </m:r>
                                <m:r>
                                  <a:rPr lang="it-IT" i="1">
                                    <a:latin typeface="Cambria Math" panose="02040503050406030204" pitchFamily="18" charset="0"/>
                                  </a:rPr>
                                  <m:t>𝜛</m:t>
                                </m:r>
                                <m:r>
                                  <a:rPr lang="it-IT" i="0">
                                    <a:latin typeface="Cambria Math" panose="02040503050406030204" pitchFamily="18" charset="0"/>
                                  </a:rPr>
                                  <m:t>,</m:t>
                                </m:r>
                                <m:r>
                                  <a:rPr lang="it-IT" i="1">
                                    <a:latin typeface="Cambria Math" panose="02040503050406030204" pitchFamily="18" charset="0"/>
                                  </a:rPr>
                                  <m:t>𝜑</m:t>
                                </m:r>
                                <m:r>
                                  <a:rPr lang="it-IT" i="0">
                                    <a:latin typeface="Cambria Math" panose="02040503050406030204" pitchFamily="18" charset="0"/>
                                  </a:rPr>
                                  <m:t>,</m:t>
                                </m:r>
                                <m:r>
                                  <a:rPr lang="it-IT" i="1">
                                    <a:latin typeface="Cambria Math" panose="02040503050406030204" pitchFamily="18" charset="0"/>
                                  </a:rPr>
                                  <m:t>𝜅</m:t>
                                </m:r>
                              </m:e>
                            </m:d>
                          </m:e>
                        </m:mr>
                      </m:m>
                    </m:oMath>
                  </m:oMathPara>
                </a14:m>
                <a:endParaRPr lang="it-IT" dirty="0"/>
              </a:p>
            </p:txBody>
          </p:sp>
        </mc:Choice>
        <mc:Fallback>
          <p:sp>
            <p:nvSpPr>
              <p:cNvPr id="2" name="Rettangolo 1"/>
              <p:cNvSpPr>
                <a:spLocks noRot="1" noChangeAspect="1" noMove="1" noResize="1" noEditPoints="1" noAdjustHandles="1" noChangeArrowheads="1" noChangeShapeType="1" noTextEdit="1"/>
              </p:cNvSpPr>
              <p:nvPr/>
            </p:nvSpPr>
            <p:spPr>
              <a:xfrm>
                <a:off x="582854" y="1709548"/>
                <a:ext cx="7835415" cy="1302472"/>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 name="Rettangolo 2"/>
              <p:cNvSpPr/>
              <p:nvPr/>
            </p:nvSpPr>
            <p:spPr>
              <a:xfrm>
                <a:off x="1115616" y="4737632"/>
                <a:ext cx="6251263" cy="8306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sz="2400">
                              <a:latin typeface="Cambria Math" panose="02040503050406030204" pitchFamily="18" charset="0"/>
                            </a:rPr>
                          </m:ctrlPr>
                        </m:mPr>
                        <m:mr>
                          <m:e>
                            <m:r>
                              <a:rPr lang="it-IT" sz="2400" i="1">
                                <a:latin typeface="Cambria Math" panose="02040503050406030204" pitchFamily="18" charset="0"/>
                              </a:rPr>
                              <m:t>𝑥</m:t>
                            </m:r>
                            <m:r>
                              <a:rPr lang="it-IT" sz="2400" i="0">
                                <a:latin typeface="Cambria Math" panose="02040503050406030204" pitchFamily="18" charset="0"/>
                              </a:rPr>
                              <m:t>=</m:t>
                            </m:r>
                            <m:r>
                              <a:rPr lang="it-IT" sz="2400" i="1">
                                <a:latin typeface="Cambria Math" panose="02040503050406030204" pitchFamily="18" charset="0"/>
                              </a:rPr>
                              <m:t>𝑓</m:t>
                            </m:r>
                            <m:d>
                              <m:dPr>
                                <m:ctrlPr>
                                  <a:rPr lang="it-IT" sz="2400" i="1">
                                    <a:latin typeface="Cambria Math" panose="02040503050406030204" pitchFamily="18" charset="0"/>
                                  </a:rPr>
                                </m:ctrlPr>
                              </m:dPr>
                              <m:e>
                                <m:r>
                                  <a:rPr lang="it-IT" sz="2400" i="1">
                                    <a:latin typeface="Cambria Math" panose="02040503050406030204" pitchFamily="18" charset="0"/>
                                  </a:rPr>
                                  <m:t>𝑐</m:t>
                                </m:r>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𝑥</m:t>
                                    </m:r>
                                  </m:e>
                                  <m:sub>
                                    <m:r>
                                      <a:rPr lang="it-IT" sz="2400" i="0">
                                        <a:latin typeface="Cambria Math" panose="02040503050406030204" pitchFamily="18" charset="0"/>
                                      </a:rPr>
                                      <m:t>0</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0">
                                        <a:latin typeface="Cambria Math" panose="02040503050406030204" pitchFamily="18" charset="0"/>
                                      </a:rPr>
                                      <m:t>1</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0">
                                        <a:latin typeface="Cambria Math" panose="02040503050406030204" pitchFamily="18" charset="0"/>
                                      </a:rPr>
                                      <m:t>2</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0">
                                        <a:latin typeface="Cambria Math" panose="02040503050406030204" pitchFamily="18" charset="0"/>
                                      </a:rPr>
                                      <m:t>3</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1</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2</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𝑋</m:t>
                                    </m:r>
                                  </m:e>
                                  <m:sub>
                                    <m:r>
                                      <a:rPr lang="it-IT" sz="2400" i="0">
                                        <a:latin typeface="Cambria Math" panose="02040503050406030204" pitchFamily="18" charset="0"/>
                                      </a:rPr>
                                      <m:t>0</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𝑌</m:t>
                                    </m:r>
                                  </m:e>
                                  <m:sub>
                                    <m:r>
                                      <a:rPr lang="it-IT" sz="2400" i="0">
                                        <a:latin typeface="Cambria Math" panose="02040503050406030204" pitchFamily="18" charset="0"/>
                                      </a:rPr>
                                      <m:t>0</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𝑍</m:t>
                                    </m:r>
                                  </m:e>
                                  <m:sub>
                                    <m:r>
                                      <a:rPr lang="it-IT" sz="2400" i="0">
                                        <a:latin typeface="Cambria Math" panose="02040503050406030204" pitchFamily="18" charset="0"/>
                                      </a:rPr>
                                      <m:t>0</m:t>
                                    </m:r>
                                  </m:sub>
                                </m:sSub>
                                <m:r>
                                  <a:rPr lang="it-IT" sz="2400" i="0">
                                    <a:latin typeface="Cambria Math" panose="02040503050406030204" pitchFamily="18" charset="0"/>
                                  </a:rPr>
                                  <m:t>,</m:t>
                                </m:r>
                                <m:r>
                                  <a:rPr lang="it-IT" sz="2400" i="1">
                                    <a:latin typeface="Cambria Math" panose="02040503050406030204" pitchFamily="18" charset="0"/>
                                  </a:rPr>
                                  <m:t>𝜛</m:t>
                                </m:r>
                                <m:r>
                                  <a:rPr lang="it-IT" sz="2400" i="0">
                                    <a:latin typeface="Cambria Math" panose="02040503050406030204" pitchFamily="18" charset="0"/>
                                  </a:rPr>
                                  <m:t>,</m:t>
                                </m:r>
                                <m:r>
                                  <a:rPr lang="it-IT" sz="2400" i="1">
                                    <a:latin typeface="Cambria Math" panose="02040503050406030204" pitchFamily="18" charset="0"/>
                                  </a:rPr>
                                  <m:t>𝜑</m:t>
                                </m:r>
                                <m:r>
                                  <a:rPr lang="it-IT" sz="2400" i="0">
                                    <a:latin typeface="Cambria Math" panose="02040503050406030204" pitchFamily="18" charset="0"/>
                                  </a:rPr>
                                  <m:t>,</m:t>
                                </m:r>
                                <m:r>
                                  <a:rPr lang="it-IT" sz="2400" i="1">
                                    <a:latin typeface="Cambria Math" panose="02040503050406030204" pitchFamily="18" charset="0"/>
                                  </a:rPr>
                                  <m:t>𝜅</m:t>
                                </m:r>
                              </m:e>
                            </m:d>
                          </m:e>
                        </m:mr>
                        <m:mr>
                          <m:e>
                            <m:r>
                              <a:rPr lang="it-IT" sz="2400" i="1">
                                <a:latin typeface="Cambria Math" panose="02040503050406030204" pitchFamily="18" charset="0"/>
                              </a:rPr>
                              <m:t>𝑦</m:t>
                            </m:r>
                            <m:r>
                              <a:rPr lang="it-IT" sz="2400" i="0">
                                <a:latin typeface="Cambria Math" panose="02040503050406030204" pitchFamily="18" charset="0"/>
                              </a:rPr>
                              <m:t>=</m:t>
                            </m:r>
                            <m:r>
                              <a:rPr lang="it-IT" sz="2400" i="1">
                                <a:latin typeface="Cambria Math" panose="02040503050406030204" pitchFamily="18" charset="0"/>
                              </a:rPr>
                              <m:t>𝑓</m:t>
                            </m:r>
                            <m:d>
                              <m:dPr>
                                <m:ctrlPr>
                                  <a:rPr lang="it-IT" sz="2400" i="1">
                                    <a:latin typeface="Cambria Math" panose="02040503050406030204" pitchFamily="18" charset="0"/>
                                  </a:rPr>
                                </m:ctrlPr>
                              </m:dPr>
                              <m:e>
                                <m:r>
                                  <a:rPr lang="it-IT" sz="2400" i="1">
                                    <a:latin typeface="Cambria Math" panose="02040503050406030204" pitchFamily="18" charset="0"/>
                                  </a:rPr>
                                  <m:t>𝑐</m:t>
                                </m:r>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𝑦</m:t>
                                    </m:r>
                                  </m:e>
                                  <m:sub>
                                    <m:r>
                                      <a:rPr lang="it-IT" sz="2400" i="0">
                                        <a:latin typeface="Cambria Math" panose="02040503050406030204" pitchFamily="18" charset="0"/>
                                      </a:rPr>
                                      <m:t>0</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0">
                                        <a:latin typeface="Cambria Math" panose="02040503050406030204" pitchFamily="18" charset="0"/>
                                      </a:rPr>
                                      <m:t>1</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0">
                                        <a:latin typeface="Cambria Math" panose="02040503050406030204" pitchFamily="18" charset="0"/>
                                      </a:rPr>
                                      <m:t>2</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𝐾</m:t>
                                    </m:r>
                                  </m:e>
                                  <m:sub>
                                    <m:r>
                                      <a:rPr lang="it-IT" sz="2400" i="0">
                                        <a:latin typeface="Cambria Math" panose="02040503050406030204" pitchFamily="18" charset="0"/>
                                      </a:rPr>
                                      <m:t>3</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1</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𝑃</m:t>
                                    </m:r>
                                  </m:e>
                                  <m:sub>
                                    <m:r>
                                      <a:rPr lang="it-IT" sz="2400" i="0">
                                        <a:latin typeface="Cambria Math" panose="02040503050406030204" pitchFamily="18" charset="0"/>
                                      </a:rPr>
                                      <m:t>2</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𝑋</m:t>
                                    </m:r>
                                  </m:e>
                                  <m:sub>
                                    <m:r>
                                      <a:rPr lang="it-IT" sz="2400" i="0">
                                        <a:latin typeface="Cambria Math" panose="02040503050406030204" pitchFamily="18" charset="0"/>
                                      </a:rPr>
                                      <m:t>0</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𝑌</m:t>
                                    </m:r>
                                  </m:e>
                                  <m:sub>
                                    <m:r>
                                      <a:rPr lang="it-IT" sz="2400" i="0">
                                        <a:latin typeface="Cambria Math" panose="02040503050406030204" pitchFamily="18" charset="0"/>
                                      </a:rPr>
                                      <m:t>0</m:t>
                                    </m:r>
                                  </m:sub>
                                </m:sSub>
                                <m:r>
                                  <a:rPr lang="it-IT" sz="2400" i="0">
                                    <a:latin typeface="Cambria Math" panose="02040503050406030204" pitchFamily="18" charset="0"/>
                                  </a:rPr>
                                  <m:t>,</m:t>
                                </m:r>
                                <m:sSub>
                                  <m:sSubPr>
                                    <m:ctrlPr>
                                      <a:rPr lang="it-IT" sz="2400" i="1">
                                        <a:latin typeface="Cambria Math" panose="02040503050406030204" pitchFamily="18" charset="0"/>
                                      </a:rPr>
                                    </m:ctrlPr>
                                  </m:sSubPr>
                                  <m:e>
                                    <m:r>
                                      <a:rPr lang="it-IT" sz="2400" i="1">
                                        <a:latin typeface="Cambria Math" panose="02040503050406030204" pitchFamily="18" charset="0"/>
                                      </a:rPr>
                                      <m:t>𝑍</m:t>
                                    </m:r>
                                  </m:e>
                                  <m:sub>
                                    <m:r>
                                      <a:rPr lang="it-IT" sz="2400" i="0">
                                        <a:latin typeface="Cambria Math" panose="02040503050406030204" pitchFamily="18" charset="0"/>
                                      </a:rPr>
                                      <m:t>0</m:t>
                                    </m:r>
                                  </m:sub>
                                </m:sSub>
                                <m:r>
                                  <a:rPr lang="it-IT" sz="2400" i="0">
                                    <a:latin typeface="Cambria Math" panose="02040503050406030204" pitchFamily="18" charset="0"/>
                                  </a:rPr>
                                  <m:t>,</m:t>
                                </m:r>
                                <m:r>
                                  <a:rPr lang="it-IT" sz="2400" i="1">
                                    <a:latin typeface="Cambria Math" panose="02040503050406030204" pitchFamily="18" charset="0"/>
                                  </a:rPr>
                                  <m:t>𝜛</m:t>
                                </m:r>
                                <m:r>
                                  <a:rPr lang="it-IT" sz="2400" i="0">
                                    <a:latin typeface="Cambria Math" panose="02040503050406030204" pitchFamily="18" charset="0"/>
                                  </a:rPr>
                                  <m:t>,</m:t>
                                </m:r>
                                <m:r>
                                  <a:rPr lang="it-IT" sz="2400" i="1">
                                    <a:latin typeface="Cambria Math" panose="02040503050406030204" pitchFamily="18" charset="0"/>
                                  </a:rPr>
                                  <m:t>𝜑</m:t>
                                </m:r>
                                <m:r>
                                  <a:rPr lang="it-IT" sz="2400" i="0">
                                    <a:latin typeface="Cambria Math" panose="02040503050406030204" pitchFamily="18" charset="0"/>
                                  </a:rPr>
                                  <m:t>,</m:t>
                                </m:r>
                                <m:r>
                                  <a:rPr lang="it-IT" sz="2400" i="1">
                                    <a:latin typeface="Cambria Math" panose="02040503050406030204" pitchFamily="18" charset="0"/>
                                  </a:rPr>
                                  <m:t>𝜅</m:t>
                                </m:r>
                              </m:e>
                            </m:d>
                          </m:e>
                        </m:mr>
                      </m:m>
                    </m:oMath>
                  </m:oMathPara>
                </a14:m>
                <a:endParaRPr lang="it-IT" sz="2400" dirty="0"/>
              </a:p>
            </p:txBody>
          </p:sp>
        </mc:Choice>
        <mc:Fallback>
          <p:sp>
            <p:nvSpPr>
              <p:cNvPr id="3" name="Rettangolo 2"/>
              <p:cNvSpPr>
                <a:spLocks noRot="1" noChangeAspect="1" noMove="1" noResize="1" noEditPoints="1" noAdjustHandles="1" noChangeArrowheads="1" noChangeShapeType="1" noTextEdit="1"/>
              </p:cNvSpPr>
              <p:nvPr/>
            </p:nvSpPr>
            <p:spPr>
              <a:xfrm>
                <a:off x="1115616" y="4737632"/>
                <a:ext cx="6251263" cy="830677"/>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043986208"/>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C79FC09-C496-4FCB-B099-7A4701621151}" type="slidenum">
              <a:rPr lang="it-IT" altLang="it-IT" smtClean="0"/>
              <a:pPr eaLnBrk="1" hangingPunct="1">
                <a:defRPr/>
              </a:pPr>
              <a:t>2</a:t>
            </a:fld>
            <a:endParaRPr lang="it-IT" altLang="it-IT" smtClean="0"/>
          </a:p>
        </p:txBody>
      </p:sp>
      <p:sp>
        <p:nvSpPr>
          <p:cNvPr id="533506" name="Rectangle 2"/>
          <p:cNvSpPr>
            <a:spLocks noGrp="1" noChangeArrowheads="1"/>
          </p:cNvSpPr>
          <p:nvPr>
            <p:ph type="title"/>
          </p:nvPr>
        </p:nvSpPr>
        <p:spPr/>
        <p:txBody>
          <a:bodyPr/>
          <a:lstStyle/>
          <a:p>
            <a:pPr eaLnBrk="1" hangingPunct="1">
              <a:defRPr/>
            </a:pPr>
            <a:r>
              <a:rPr lang="it-IT" smtClean="0"/>
              <a:t>CAMERE AEREE ANALOGICHE</a:t>
            </a:r>
          </a:p>
        </p:txBody>
      </p:sp>
      <p:sp>
        <p:nvSpPr>
          <p:cNvPr id="533507" name="Rectangle 3"/>
          <p:cNvSpPr>
            <a:spLocks noChangeArrowheads="1"/>
          </p:cNvSpPr>
          <p:nvPr/>
        </p:nvSpPr>
        <p:spPr bwMode="auto">
          <a:xfrm>
            <a:off x="107950" y="688975"/>
            <a:ext cx="5184775" cy="201930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Sono camere metriche:</a:t>
            </a:r>
          </a:p>
          <a:p>
            <a:pPr algn="just"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A grande formato (230x230 mm).</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Elevata qualità dell’ottica (distorsioni limitate)</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Esistono anche in versione digitale</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La calibrazione avviene sempre in laboratorio e viene ripetuta ad intervalli di tempo regolari</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Hanno un sistema di marche fiduciali per definire il sistema di riferimento immagine.</a:t>
            </a:r>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1485900"/>
            <a:ext cx="3592512" cy="33702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3510" name="Rectangle 6"/>
          <p:cNvSpPr>
            <a:spLocks noChangeArrowheads="1"/>
          </p:cNvSpPr>
          <p:nvPr/>
        </p:nvSpPr>
        <p:spPr bwMode="auto">
          <a:xfrm>
            <a:off x="5435600" y="4870450"/>
            <a:ext cx="3529013" cy="430213"/>
          </a:xfrm>
          <a:prstGeom prst="rect">
            <a:avLst/>
          </a:prstGeom>
          <a:noFill/>
          <a:ln w="9525">
            <a:noFill/>
            <a:miter lim="800000"/>
            <a:headEnd/>
            <a:tailEnd/>
          </a:ln>
          <a:effectLst/>
        </p:spPr>
        <p:txBody>
          <a:bodyPr lIns="90000" tIns="46800" rIns="90000" bIns="46800"/>
          <a:lstStyle/>
          <a:p>
            <a:pPr algn="ct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Zeiss RMK Top</a:t>
            </a:r>
          </a:p>
        </p:txBody>
      </p:sp>
    </p:spTree>
    <p:extLst>
      <p:ext uri="{BB962C8B-B14F-4D97-AF65-F5344CB8AC3E}">
        <p14:creationId xmlns:p14="http://schemas.microsoft.com/office/powerpoint/2010/main" val="4209967674"/>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D26668C-8FC9-4537-83FE-7E1246857851}" type="slidenum">
              <a:rPr lang="it-IT" altLang="it-IT" smtClean="0"/>
              <a:pPr eaLnBrk="1" hangingPunct="1">
                <a:defRPr/>
              </a:pPr>
              <a:t>29</a:t>
            </a:fld>
            <a:endParaRPr lang="it-IT" altLang="it-IT" smtClean="0"/>
          </a:p>
        </p:txBody>
      </p:sp>
      <p:sp>
        <p:nvSpPr>
          <p:cNvPr id="525314" name="Rectangle 2"/>
          <p:cNvSpPr>
            <a:spLocks noGrp="1" noChangeArrowheads="1"/>
          </p:cNvSpPr>
          <p:nvPr>
            <p:ph type="title"/>
          </p:nvPr>
        </p:nvSpPr>
        <p:spPr/>
        <p:txBody>
          <a:bodyPr/>
          <a:lstStyle/>
          <a:p>
            <a:pPr eaLnBrk="1" hangingPunct="1">
              <a:defRPr/>
            </a:pPr>
            <a:r>
              <a:rPr lang="it-IT" smtClean="0"/>
              <a:t>STIMA DEI PARAMETRI DI DISTORSIONE</a:t>
            </a:r>
          </a:p>
        </p:txBody>
      </p:sp>
      <p:sp>
        <p:nvSpPr>
          <p:cNvPr id="525315" name="Rectangle 3"/>
          <p:cNvSpPr>
            <a:spLocks noChangeArrowheads="1"/>
          </p:cNvSpPr>
          <p:nvPr/>
        </p:nvSpPr>
        <p:spPr bwMode="auto">
          <a:xfrm>
            <a:off x="107950" y="688975"/>
            <a:ext cx="8785225" cy="79533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Calibrazione analitica:</a:t>
            </a:r>
          </a:p>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Considero un blocco fotogrammetrico altamente ridondante (molti punti, possibilmente d’appoggio, visti su tutti i fotogrammi del blocco).</a:t>
            </a:r>
          </a:p>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Risolvo un sistema a minimi quadrati in cui, oltre ai parametri di orientamento esterno, considero come parametri (cioè variabili incognite) anche i parametri di orientamento interno e quelli di distorsione.</a:t>
            </a:r>
          </a:p>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Al termine della compensazione del blocco ho i parametri che definiscono le curve di distorsione.</a:t>
            </a:r>
          </a:p>
        </p:txBody>
      </p:sp>
      <p:pic>
        <p:nvPicPr>
          <p:cNvPr id="39941" name="Picture 7"/>
          <p:cNvPicPr>
            <a:picLocks noChangeAspect="1" noChangeArrowheads="1"/>
          </p:cNvPicPr>
          <p:nvPr/>
        </p:nvPicPr>
        <p:blipFill>
          <a:blip r:embed="rId2">
            <a:lum contrast="66000"/>
            <a:extLst>
              <a:ext uri="{28A0092B-C50C-407E-A947-70E740481C1C}">
                <a14:useLocalDpi xmlns:a14="http://schemas.microsoft.com/office/drawing/2010/main" val="0"/>
              </a:ext>
            </a:extLst>
          </a:blip>
          <a:srcRect/>
          <a:stretch>
            <a:fillRect/>
          </a:stretch>
        </p:blipFill>
        <p:spPr bwMode="auto">
          <a:xfrm>
            <a:off x="5676900" y="3375025"/>
            <a:ext cx="314325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20" name="Rectangle 8"/>
          <p:cNvSpPr>
            <a:spLocks noChangeArrowheads="1"/>
          </p:cNvSpPr>
          <p:nvPr/>
        </p:nvSpPr>
        <p:spPr bwMode="auto">
          <a:xfrm>
            <a:off x="107950" y="3354388"/>
            <a:ext cx="5759450" cy="2811462"/>
          </a:xfrm>
          <a:prstGeom prst="rect">
            <a:avLst/>
          </a:prstGeom>
          <a:noFill/>
          <a:ln w="9525">
            <a:noFill/>
            <a:miter lim="800000"/>
            <a:headEnd/>
            <a:tailEnd/>
          </a:ln>
          <a:effectLst/>
        </p:spPr>
        <p:txBody>
          <a:bodyPr lIns="90000" tIns="46800" rIns="90000" bIns="46800"/>
          <a:lstStyle/>
          <a:p>
            <a:pPr marL="457200" indent="-457200"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N.B.:</a:t>
            </a:r>
            <a:r>
              <a:rPr lang="it-IT" sz="2000">
                <a:effectLst>
                  <a:outerShdw blurRad="38100" dist="38100" dir="2700000" algn="tl">
                    <a:srgbClr val="000000"/>
                  </a:outerShdw>
                </a:effectLst>
                <a:latin typeface="Arial" charset="0"/>
              </a:rPr>
              <a:t> Per ottenere una buona stima dei parametri:</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Avere almeno 12÷16 immagini</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Le immagini devono essere convergenti</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Devono vedere il reticolo di punti da più angolazioni possibili</a:t>
            </a:r>
          </a:p>
          <a:p>
            <a:pPr marL="457200" indent="-457200" eaLnBrk="1" hangingPunct="1">
              <a:spcBef>
                <a:spcPct val="20000"/>
              </a:spcBef>
              <a:buFont typeface="Wingdings" pitchFamily="2" charset="2"/>
              <a:buAutoNum type="arabicPeriod"/>
              <a:defRPr/>
            </a:pPr>
            <a:r>
              <a:rPr lang="it-IT" sz="2000">
                <a:effectLst>
                  <a:outerShdw blurRad="38100" dist="38100" dir="2700000" algn="tl">
                    <a:srgbClr val="000000"/>
                  </a:outerShdw>
                </a:effectLst>
                <a:latin typeface="Arial" charset="0"/>
              </a:rPr>
              <a:t>Immagini prese orizzontalmente e ruotate</a:t>
            </a:r>
            <a:br>
              <a:rPr lang="it-IT" sz="2000">
                <a:effectLst>
                  <a:outerShdw blurRad="38100" dist="38100" dir="2700000" algn="tl">
                    <a:srgbClr val="000000"/>
                  </a:outerShdw>
                </a:effectLst>
                <a:latin typeface="Arial" charset="0"/>
              </a:rPr>
            </a:br>
            <a:r>
              <a:rPr lang="it-IT" sz="2000">
                <a:effectLst>
                  <a:outerShdw blurRad="38100" dist="38100" dir="2700000" algn="tl">
                    <a:srgbClr val="000000"/>
                  </a:outerShdw>
                </a:effectLst>
                <a:latin typeface="Arial" charset="0"/>
              </a:rPr>
              <a:t>(disaccoppiamento dei parametri)</a:t>
            </a:r>
          </a:p>
        </p:txBody>
      </p:sp>
    </p:spTree>
    <p:extLst>
      <p:ext uri="{BB962C8B-B14F-4D97-AF65-F5344CB8AC3E}">
        <p14:creationId xmlns:p14="http://schemas.microsoft.com/office/powerpoint/2010/main" val="148362551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12D3B60-2D6F-44E8-86CB-C7FA83762172}" type="slidenum">
              <a:rPr lang="it-IT" altLang="it-IT" smtClean="0"/>
              <a:pPr eaLnBrk="1" hangingPunct="1">
                <a:defRPr/>
              </a:pPr>
              <a:t>30</a:t>
            </a:fld>
            <a:endParaRPr lang="it-IT" altLang="it-IT" smtClean="0"/>
          </a:p>
        </p:txBody>
      </p:sp>
      <p:sp>
        <p:nvSpPr>
          <p:cNvPr id="526338" name="Rectangle 2"/>
          <p:cNvSpPr>
            <a:spLocks noGrp="1" noChangeArrowheads="1"/>
          </p:cNvSpPr>
          <p:nvPr>
            <p:ph type="title"/>
          </p:nvPr>
        </p:nvSpPr>
        <p:spPr/>
        <p:txBody>
          <a:bodyPr/>
          <a:lstStyle/>
          <a:p>
            <a:pPr eaLnBrk="1" hangingPunct="1">
              <a:defRPr/>
            </a:pPr>
            <a:r>
              <a:rPr lang="it-IT" smtClean="0"/>
              <a:t>STIMA DEI PARAMETRI DI DISTORSIONE</a:t>
            </a:r>
          </a:p>
        </p:txBody>
      </p:sp>
      <p:sp>
        <p:nvSpPr>
          <p:cNvPr id="526339" name="Rectangle 3"/>
          <p:cNvSpPr>
            <a:spLocks noChangeArrowheads="1"/>
          </p:cNvSpPr>
          <p:nvPr/>
        </p:nvSpPr>
        <p:spPr bwMode="auto">
          <a:xfrm>
            <a:off x="107950" y="620688"/>
            <a:ext cx="8785225" cy="461168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CALIBRAZIONE </a:t>
            </a:r>
            <a:r>
              <a:rPr lang="it-IT" sz="2000" dirty="0" smtClean="0">
                <a:solidFill>
                  <a:schemeClr val="folHlink"/>
                </a:solidFill>
                <a:effectLst>
                  <a:outerShdw blurRad="38100" dist="38100" dir="2700000" algn="tl">
                    <a:srgbClr val="000000"/>
                  </a:outerShdw>
                </a:effectLst>
                <a:latin typeface="Arial" charset="0"/>
              </a:rPr>
              <a:t>FULL FIELD</a:t>
            </a:r>
            <a:r>
              <a:rPr lang="it-IT" sz="2000" dirty="0">
                <a:solidFill>
                  <a:schemeClr val="folHlink"/>
                </a:solidFill>
                <a:effectLst>
                  <a:outerShdw blurRad="38100" dist="38100" dir="2700000" algn="tl">
                    <a:srgbClr val="000000"/>
                  </a:outerShdw>
                </a:effectLst>
                <a:latin typeface="Arial" charset="0"/>
              </a:rPr>
              <a:t>:</a:t>
            </a:r>
          </a:p>
          <a:p>
            <a:pPr algn="just"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Considero i </a:t>
            </a:r>
            <a:r>
              <a:rPr lang="it-IT" sz="2000" dirty="0" smtClean="0">
                <a:effectLst>
                  <a:outerShdw blurRad="38100" dist="38100" dir="2700000" algn="tl">
                    <a:srgbClr val="000000"/>
                  </a:outerShdw>
                </a:effectLst>
                <a:latin typeface="Arial" charset="0"/>
              </a:rPr>
              <a:t>parametri </a:t>
            </a:r>
            <a:r>
              <a:rPr lang="it-IT" sz="2000" dirty="0">
                <a:effectLst>
                  <a:outerShdw blurRad="38100" dist="38100" dir="2700000" algn="tl">
                    <a:srgbClr val="000000"/>
                  </a:outerShdw>
                </a:effectLst>
                <a:latin typeface="Arial" charset="0"/>
              </a:rPr>
              <a:t>di orientamento </a:t>
            </a:r>
            <a:r>
              <a:rPr lang="it-IT" sz="2000" dirty="0" smtClean="0">
                <a:effectLst>
                  <a:outerShdw blurRad="38100" dist="38100" dir="2700000" algn="tl">
                    <a:srgbClr val="000000"/>
                  </a:outerShdw>
                </a:effectLst>
                <a:latin typeface="Arial" charset="0"/>
              </a:rPr>
              <a:t>interno e di </a:t>
            </a:r>
            <a:r>
              <a:rPr lang="it-IT" sz="2000" dirty="0">
                <a:effectLst>
                  <a:outerShdw blurRad="38100" dist="38100" dir="2700000" algn="tl">
                    <a:srgbClr val="000000"/>
                  </a:outerShdw>
                </a:effectLst>
                <a:latin typeface="Arial" charset="0"/>
              </a:rPr>
              <a:t>distorsione come costanti </a:t>
            </a:r>
            <a:r>
              <a:rPr lang="it-IT" sz="2000" dirty="0" smtClean="0">
                <a:effectLst>
                  <a:outerShdw blurRad="38100" dist="38100" dir="2700000" algn="tl">
                    <a:srgbClr val="000000"/>
                  </a:outerShdw>
                </a:effectLst>
                <a:latin typeface="Arial" charset="0"/>
              </a:rPr>
              <a:t>nel tempo ed </a:t>
            </a:r>
            <a:r>
              <a:rPr lang="it-IT" sz="2000" dirty="0">
                <a:effectLst>
                  <a:outerShdw blurRad="38100" dist="38100" dir="2700000" algn="tl">
                    <a:srgbClr val="000000"/>
                  </a:outerShdw>
                </a:effectLst>
                <a:latin typeface="Arial" charset="0"/>
              </a:rPr>
              <a:t>uguali per tutti i </a:t>
            </a:r>
            <a:r>
              <a:rPr lang="it-IT" sz="2000" dirty="0" smtClean="0">
                <a:effectLst>
                  <a:outerShdw blurRad="38100" dist="38100" dir="2700000" algn="tl">
                    <a:srgbClr val="000000"/>
                  </a:outerShdw>
                </a:effectLst>
                <a:latin typeface="Arial" charset="0"/>
              </a:rPr>
              <a:t>fotogrammi. Effettuo una calibrazione preliminare su un campo di calibrazione apposito e uso i parametri in tutti i blocchi successivi.</a:t>
            </a:r>
          </a:p>
          <a:p>
            <a:pPr algn="just"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CALIBRAZIONE </a:t>
            </a:r>
            <a:r>
              <a:rPr lang="it-IT" sz="2000" dirty="0" smtClean="0">
                <a:solidFill>
                  <a:schemeClr val="folHlink"/>
                </a:solidFill>
                <a:effectLst>
                  <a:outerShdw blurRad="38100" dist="38100" dir="2700000" algn="tl">
                    <a:srgbClr val="000000"/>
                  </a:outerShdw>
                </a:effectLst>
                <a:latin typeface="Arial" charset="0"/>
              </a:rPr>
              <a:t>ON-THE-JOB:</a:t>
            </a:r>
            <a:endParaRPr lang="it-IT" sz="2000" dirty="0">
              <a:solidFill>
                <a:schemeClr val="folHlink"/>
              </a:solidFill>
              <a:effectLst>
                <a:outerShdw blurRad="38100" dist="38100" dir="2700000" algn="tl">
                  <a:srgbClr val="000000"/>
                </a:outerShdw>
              </a:effectLst>
              <a:latin typeface="Arial" charset="0"/>
            </a:endParaRPr>
          </a:p>
          <a:p>
            <a:pPr algn="just" eaLnBrk="1" hangingPunct="1">
              <a:spcBef>
                <a:spcPct val="20000"/>
              </a:spcBef>
              <a:buFont typeface="Wingdings" pitchFamily="2" charset="2"/>
              <a:buNone/>
              <a:defRPr/>
            </a:pPr>
            <a:r>
              <a:rPr lang="it-IT" sz="2000" dirty="0" smtClean="0">
                <a:effectLst>
                  <a:outerShdw blurRad="38100" dist="38100" dir="2700000" algn="tl">
                    <a:srgbClr val="000000"/>
                  </a:outerShdw>
                </a:effectLst>
                <a:latin typeface="Arial" charset="0"/>
              </a:rPr>
              <a:t>Effettuo </a:t>
            </a:r>
            <a:r>
              <a:rPr lang="it-IT" sz="2000" dirty="0">
                <a:effectLst>
                  <a:outerShdw blurRad="38100" dist="38100" dir="2700000" algn="tl">
                    <a:srgbClr val="000000"/>
                  </a:outerShdw>
                </a:effectLst>
                <a:latin typeface="Arial" charset="0"/>
              </a:rPr>
              <a:t>una calibrazione </a:t>
            </a:r>
            <a:r>
              <a:rPr lang="it-IT" sz="2000" dirty="0" smtClean="0">
                <a:effectLst>
                  <a:outerShdw blurRad="38100" dist="38100" dir="2700000" algn="tl">
                    <a:srgbClr val="000000"/>
                  </a:outerShdw>
                </a:effectLst>
                <a:latin typeface="Arial" charset="0"/>
              </a:rPr>
              <a:t>con le stesse immagini che compongono il blocco considerandoli uguali per tutti i fotogrammi (o per gruppi di fotogrammi).</a:t>
            </a:r>
          </a:p>
          <a:p>
            <a:pPr algn="just"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None/>
              <a:defRPr/>
            </a:pPr>
            <a:r>
              <a:rPr lang="it-IT" sz="2000" dirty="0">
                <a:solidFill>
                  <a:schemeClr val="folHlink"/>
                </a:solidFill>
                <a:effectLst>
                  <a:outerShdw blurRad="38100" dist="38100" dir="2700000" algn="tl">
                    <a:srgbClr val="000000"/>
                  </a:outerShdw>
                </a:effectLst>
                <a:latin typeface="Arial" charset="0"/>
              </a:rPr>
              <a:t>SELF-CALIBRAZIONE:</a:t>
            </a:r>
          </a:p>
          <a:p>
            <a:pPr algn="just"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Ciascun fotogramma del blocco ha i suoi parametri di orientamento interno e di distorsione caratteristici. Al termine della compensazione ottengo un set di parametri per ciascun fotogramma. Da utilizzare (il meno possibile) quando i fotogrammi sono stati acquisiti con una fotocamera a focale non fissa e si ha il sospetto che i parametri siano effettivamente cambiati da uno scatto al successivo.</a:t>
            </a:r>
          </a:p>
          <a:p>
            <a:pPr algn="just"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821758252"/>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838200" y="423545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rgbClr val="FF6600"/>
              </a:buClr>
              <a:buFontTx/>
              <a:buNone/>
            </a:pPr>
            <a:endParaRPr lang="it-IT" altLang="it-IT" sz="2100">
              <a:solidFill>
                <a:schemeClr val="tx2"/>
              </a:solidFill>
            </a:endParaRPr>
          </a:p>
        </p:txBody>
      </p:sp>
      <p:sp>
        <p:nvSpPr>
          <p:cNvPr id="359427" name="Text Box 3"/>
          <p:cNvSpPr txBox="1">
            <a:spLocks noChangeArrowheads="1"/>
          </p:cNvSpPr>
          <p:nvPr/>
        </p:nvSpPr>
        <p:spPr bwMode="auto">
          <a:xfrm>
            <a:off x="533400" y="3860800"/>
            <a:ext cx="8153400" cy="1004888"/>
          </a:xfrm>
          <a:prstGeom prst="rect">
            <a:avLst/>
          </a:prstGeom>
          <a:noFill/>
          <a:ln w="9525">
            <a:noFill/>
            <a:miter lim="800000"/>
            <a:headEnd/>
            <a:tailEnd/>
          </a:ln>
          <a:effectLst/>
        </p:spPr>
        <p:txBody>
          <a:bodyPr>
            <a:spAutoFit/>
          </a:bodyPr>
          <a:lstStyle/>
          <a:p>
            <a:pPr algn="ctr" eaLnBrk="1" hangingPunct="1">
              <a:spcBef>
                <a:spcPct val="50000"/>
              </a:spcBef>
              <a:buClr>
                <a:srgbClr val="FF6600"/>
              </a:buClr>
              <a:defRPr/>
            </a:pPr>
            <a:r>
              <a:rPr lang="it-IT" sz="2400" b="1">
                <a:solidFill>
                  <a:schemeClr val="tx2"/>
                </a:solidFill>
                <a:effectLst>
                  <a:outerShdw blurRad="38100" dist="38100" dir="2700000" algn="tl">
                    <a:srgbClr val="000000"/>
                  </a:outerShdw>
                </a:effectLst>
                <a:latin typeface="Arial" charset="0"/>
              </a:rPr>
              <a:t>ORIENTAMENTO INTERNO</a:t>
            </a:r>
          </a:p>
          <a:p>
            <a:pPr algn="ctr" eaLnBrk="1" hangingPunct="1">
              <a:spcBef>
                <a:spcPct val="50000"/>
              </a:spcBef>
              <a:buClr>
                <a:srgbClr val="FF6600"/>
              </a:buClr>
              <a:defRPr/>
            </a:pPr>
            <a:r>
              <a:rPr lang="it-IT" sz="2400" b="1">
                <a:solidFill>
                  <a:schemeClr val="tx2"/>
                </a:solidFill>
                <a:effectLst>
                  <a:outerShdw blurRad="38100" dist="38100" dir="2700000" algn="tl">
                    <a:srgbClr val="000000"/>
                  </a:outerShdw>
                </a:effectLst>
                <a:latin typeface="Arial" charset="0"/>
              </a:rPr>
              <a:t>FINE</a:t>
            </a:r>
          </a:p>
        </p:txBody>
      </p:sp>
    </p:spTree>
    <p:extLst>
      <p:ext uri="{BB962C8B-B14F-4D97-AF65-F5344CB8AC3E}">
        <p14:creationId xmlns:p14="http://schemas.microsoft.com/office/powerpoint/2010/main" val="2158812268"/>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33251B8-2A0B-4D2D-ABB0-20D3085F32B3}" type="slidenum">
              <a:rPr lang="it-IT" altLang="it-IT" smtClean="0"/>
              <a:pPr eaLnBrk="1" hangingPunct="1">
                <a:defRPr/>
              </a:pPr>
              <a:t>3</a:t>
            </a:fld>
            <a:endParaRPr lang="it-IT" altLang="it-IT" smtClean="0"/>
          </a:p>
        </p:txBody>
      </p:sp>
      <p:sp>
        <p:nvSpPr>
          <p:cNvPr id="534530" name="Rectangle 2"/>
          <p:cNvSpPr>
            <a:spLocks noGrp="1" noChangeArrowheads="1"/>
          </p:cNvSpPr>
          <p:nvPr>
            <p:ph type="title"/>
          </p:nvPr>
        </p:nvSpPr>
        <p:spPr/>
        <p:txBody>
          <a:bodyPr/>
          <a:lstStyle/>
          <a:p>
            <a:pPr eaLnBrk="1" hangingPunct="1">
              <a:defRPr/>
            </a:pPr>
            <a:r>
              <a:rPr lang="it-IT" smtClean="0"/>
              <a:t>MARCHE FIDUCIALI</a:t>
            </a:r>
          </a:p>
        </p:txBody>
      </p:sp>
      <p:sp>
        <p:nvSpPr>
          <p:cNvPr id="534533" name="Rectangle 5"/>
          <p:cNvSpPr>
            <a:spLocks noChangeArrowheads="1"/>
          </p:cNvSpPr>
          <p:nvPr/>
        </p:nvSpPr>
        <p:spPr bwMode="auto">
          <a:xfrm>
            <a:off x="4787900" y="692150"/>
            <a:ext cx="4248150" cy="3097213"/>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Le marche fiduciali hanno il compito di permettere la ricostruzione dell’orientamento interno. </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Sono generalmente 4 o 8 distribuite sul bordo del fotogramma.</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In parte possono permettere di correggere eventuali deformazioni del supporto (8 marche).</a:t>
            </a:r>
          </a:p>
        </p:txBody>
      </p:sp>
      <p:pic>
        <p:nvPicPr>
          <p:cNvPr id="12293" name="Picture 6" descr="fotogra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92150"/>
            <a:ext cx="462915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44900"/>
            <a:ext cx="3024188" cy="25765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149725"/>
            <a:ext cx="16573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149725"/>
            <a:ext cx="2089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494333"/>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ED66592-7956-47E6-9081-428D0949F307}" type="slidenum">
              <a:rPr lang="it-IT" altLang="it-IT" smtClean="0"/>
              <a:pPr eaLnBrk="1" hangingPunct="1">
                <a:defRPr/>
              </a:pPr>
              <a:t>4</a:t>
            </a:fld>
            <a:endParaRPr lang="it-IT" altLang="it-IT" smtClean="0"/>
          </a:p>
        </p:txBody>
      </p:sp>
      <p:sp>
        <p:nvSpPr>
          <p:cNvPr id="535554" name="Rectangle 2"/>
          <p:cNvSpPr>
            <a:spLocks noGrp="1" noChangeArrowheads="1"/>
          </p:cNvSpPr>
          <p:nvPr>
            <p:ph type="title"/>
          </p:nvPr>
        </p:nvSpPr>
        <p:spPr/>
        <p:txBody>
          <a:bodyPr/>
          <a:lstStyle/>
          <a:p>
            <a:pPr eaLnBrk="1" hangingPunct="1">
              <a:defRPr/>
            </a:pPr>
            <a:r>
              <a:rPr lang="it-IT" smtClean="0"/>
              <a:t>RIPRISTINO DELL’ORIENTAMENTO INTERNO</a:t>
            </a:r>
          </a:p>
        </p:txBody>
      </p:sp>
      <p:sp>
        <p:nvSpPr>
          <p:cNvPr id="535555" name="Rectangle 3"/>
          <p:cNvSpPr>
            <a:spLocks noChangeArrowheads="1"/>
          </p:cNvSpPr>
          <p:nvPr/>
        </p:nvSpPr>
        <p:spPr bwMode="auto">
          <a:xfrm>
            <a:off x="107950" y="692150"/>
            <a:ext cx="8928100" cy="172878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A seconda dei casi, in particolare del numero di marche fiduciali presenti sul fotogramma, si utilizzano trasformazioni da SdR strumentale a SdR immagine di tipo diverso:</a:t>
            </a:r>
          </a:p>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8 MARCHE FIDUCIALI</a:t>
            </a:r>
            <a:r>
              <a:rPr lang="it-IT" sz="2000">
                <a:effectLst>
                  <a:outerShdw blurRad="38100" dist="38100" dir="2700000" algn="tl">
                    <a:srgbClr val="000000"/>
                  </a:outerShdw>
                </a:effectLst>
                <a:latin typeface="Arial" charset="0"/>
              </a:rPr>
              <a:t>:</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trasformazione è un’affine:</a:t>
            </a:r>
          </a:p>
        </p:txBody>
      </p:sp>
      <p:sp>
        <p:nvSpPr>
          <p:cNvPr id="535562" name="Rectangle 10"/>
          <p:cNvSpPr>
            <a:spLocks noChangeArrowheads="1"/>
          </p:cNvSpPr>
          <p:nvPr/>
        </p:nvSpPr>
        <p:spPr bwMode="auto">
          <a:xfrm>
            <a:off x="107950" y="3787775"/>
            <a:ext cx="8928100" cy="172878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trasformazione tiene in conto di possibili effetti di deformazione del supporto (o della scansione). In particolare è in grado di modellare:</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a:p>
            <a:pPr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Differenti fattori di scala in direzione x e in direzione y</a:t>
            </a:r>
          </a:p>
          <a:p>
            <a:pPr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Non ortogonalità dei due assi di riferimento. </a:t>
            </a:r>
          </a:p>
          <a:p>
            <a:pPr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p:txBody>
      </p:sp>
      <mc:AlternateContent xmlns:mc="http://schemas.openxmlformats.org/markup-compatibility/2006">
        <mc:Choice xmlns:a14="http://schemas.microsoft.com/office/drawing/2010/main" Requires="a14">
          <p:sp>
            <p:nvSpPr>
              <p:cNvPr id="5" name="Rettangolo 4"/>
              <p:cNvSpPr/>
              <p:nvPr/>
            </p:nvSpPr>
            <p:spPr>
              <a:xfrm>
                <a:off x="2555776" y="2730514"/>
                <a:ext cx="3805529" cy="77809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t-IT" sz="2400">
                          <a:latin typeface="Cambria Math" panose="02040503050406030204" pitchFamily="18" charset="0"/>
                        </a:rPr>
                        <m:t>|</m:t>
                      </m:r>
                      <m:m>
                        <m:mPr>
                          <m:mcs>
                            <m:mc>
                              <m:mcPr>
                                <m:count m:val="1"/>
                                <m:mcJc m:val="center"/>
                              </m:mcPr>
                            </m:mc>
                          </m:mcs>
                          <m:ctrlPr>
                            <a:rPr lang="it-IT" sz="2400" i="1">
                              <a:latin typeface="Cambria Math" panose="02040503050406030204" pitchFamily="18" charset="0"/>
                            </a:rPr>
                          </m:ctrlPr>
                        </m:mPr>
                        <m:mr>
                          <m:e>
                            <m:r>
                              <a:rPr lang="it-IT" sz="2400" i="1">
                                <a:latin typeface="Cambria Math" panose="02040503050406030204" pitchFamily="18" charset="0"/>
                              </a:rPr>
                              <m:t>𝜉</m:t>
                            </m:r>
                          </m:e>
                        </m:mr>
                        <m:mr>
                          <m:e>
                            <m:r>
                              <a:rPr lang="it-IT" sz="2400" i="1">
                                <a:latin typeface="Cambria Math" panose="02040503050406030204" pitchFamily="18" charset="0"/>
                              </a:rPr>
                              <m:t>𝜂</m:t>
                            </m:r>
                          </m:e>
                        </m:mr>
                      </m:m>
                      <m:r>
                        <a:rPr lang="it-IT" sz="2400" i="0">
                          <a:latin typeface="Cambria Math" panose="02040503050406030204" pitchFamily="18" charset="0"/>
                        </a:rPr>
                        <m:t>|=|</m:t>
                      </m:r>
                      <m:m>
                        <m:mPr>
                          <m:mcs>
                            <m:mc>
                              <m:mcPr>
                                <m:count m:val="1"/>
                                <m:mcJc m:val="center"/>
                              </m:mcPr>
                            </m:mc>
                          </m:mcs>
                          <m:ctrlPr>
                            <a:rPr lang="it-IT" sz="2400" i="1">
                              <a:latin typeface="Cambria Math" panose="02040503050406030204" pitchFamily="18" charset="0"/>
                            </a:rPr>
                          </m:ctrlPr>
                        </m:mPr>
                        <m:mr>
                          <m:e>
                            <m:sSub>
                              <m:sSubPr>
                                <m:ctrlPr>
                                  <a:rPr lang="it-IT" sz="2400" i="1">
                                    <a:latin typeface="Cambria Math" panose="02040503050406030204" pitchFamily="18" charset="0"/>
                                  </a:rPr>
                                </m:ctrlPr>
                              </m:sSubPr>
                              <m:e>
                                <m:r>
                                  <a:rPr lang="it-IT" sz="2400" i="1">
                                    <a:latin typeface="Cambria Math" panose="02040503050406030204" pitchFamily="18" charset="0"/>
                                  </a:rPr>
                                  <m:t>𝑎</m:t>
                                </m:r>
                              </m:e>
                              <m:sub>
                                <m:r>
                                  <a:rPr lang="it-IT" sz="2400" i="0">
                                    <a:latin typeface="Cambria Math" panose="02040503050406030204" pitchFamily="18" charset="0"/>
                                  </a:rPr>
                                  <m:t>01</m:t>
                                </m:r>
                              </m:sub>
                            </m:sSub>
                          </m:e>
                        </m:mr>
                        <m:mr>
                          <m:e>
                            <m:sSub>
                              <m:sSubPr>
                                <m:ctrlPr>
                                  <a:rPr lang="it-IT" sz="2400" i="1">
                                    <a:latin typeface="Cambria Math" panose="02040503050406030204" pitchFamily="18" charset="0"/>
                                  </a:rPr>
                                </m:ctrlPr>
                              </m:sSubPr>
                              <m:e>
                                <m:r>
                                  <a:rPr lang="it-IT" sz="2400" i="1">
                                    <a:latin typeface="Cambria Math" panose="02040503050406030204" pitchFamily="18" charset="0"/>
                                  </a:rPr>
                                  <m:t>𝑎</m:t>
                                </m:r>
                              </m:e>
                              <m:sub>
                                <m:r>
                                  <a:rPr lang="it-IT" sz="2400" i="0">
                                    <a:latin typeface="Cambria Math" panose="02040503050406030204" pitchFamily="18" charset="0"/>
                                  </a:rPr>
                                  <m:t>02</m:t>
                                </m:r>
                              </m:sub>
                            </m:sSub>
                          </m:e>
                        </m:mr>
                      </m:m>
                      <m:r>
                        <a:rPr lang="it-IT" sz="2400" i="0">
                          <a:latin typeface="Cambria Math" panose="02040503050406030204" pitchFamily="18" charset="0"/>
                        </a:rPr>
                        <m:t>|+|</m:t>
                      </m:r>
                      <m:m>
                        <m:mPr>
                          <m:mcs>
                            <m:mc>
                              <m:mcPr>
                                <m:count m:val="2"/>
                                <m:mcJc m:val="center"/>
                              </m:mcPr>
                            </m:mc>
                          </m:mcs>
                          <m:ctrlPr>
                            <a:rPr lang="it-IT" sz="2400" i="1">
                              <a:latin typeface="Cambria Math" panose="02040503050406030204" pitchFamily="18" charset="0"/>
                            </a:rPr>
                          </m:ctrlPr>
                        </m:mPr>
                        <m:mr>
                          <m:e>
                            <m:sSub>
                              <m:sSubPr>
                                <m:ctrlPr>
                                  <a:rPr lang="it-IT" sz="2400" i="1">
                                    <a:latin typeface="Cambria Math" panose="02040503050406030204" pitchFamily="18" charset="0"/>
                                  </a:rPr>
                                </m:ctrlPr>
                              </m:sSubPr>
                              <m:e>
                                <m:r>
                                  <a:rPr lang="it-IT" sz="2400" i="1">
                                    <a:latin typeface="Cambria Math" panose="02040503050406030204" pitchFamily="18" charset="0"/>
                                  </a:rPr>
                                  <m:t>𝑎</m:t>
                                </m:r>
                              </m:e>
                              <m:sub>
                                <m:r>
                                  <a:rPr lang="it-IT" sz="2400" i="0">
                                    <a:latin typeface="Cambria Math" panose="02040503050406030204" pitchFamily="18" charset="0"/>
                                  </a:rPr>
                                  <m:t>11</m:t>
                                </m:r>
                              </m:sub>
                            </m:sSub>
                          </m:e>
                          <m:e>
                            <m:sSub>
                              <m:sSubPr>
                                <m:ctrlPr>
                                  <a:rPr lang="it-IT" sz="2400" i="1">
                                    <a:latin typeface="Cambria Math" panose="02040503050406030204" pitchFamily="18" charset="0"/>
                                  </a:rPr>
                                </m:ctrlPr>
                              </m:sSubPr>
                              <m:e>
                                <m:r>
                                  <a:rPr lang="it-IT" sz="2400" i="1">
                                    <a:latin typeface="Cambria Math" panose="02040503050406030204" pitchFamily="18" charset="0"/>
                                  </a:rPr>
                                  <m:t>𝑎</m:t>
                                </m:r>
                              </m:e>
                              <m:sub>
                                <m:r>
                                  <a:rPr lang="it-IT" sz="2400" i="0">
                                    <a:latin typeface="Cambria Math" panose="02040503050406030204" pitchFamily="18" charset="0"/>
                                  </a:rPr>
                                  <m:t>12</m:t>
                                </m:r>
                              </m:sub>
                            </m:sSub>
                          </m:e>
                        </m:mr>
                        <m:mr>
                          <m:e>
                            <m:sSub>
                              <m:sSubPr>
                                <m:ctrlPr>
                                  <a:rPr lang="it-IT" sz="2400" i="1">
                                    <a:latin typeface="Cambria Math" panose="02040503050406030204" pitchFamily="18" charset="0"/>
                                  </a:rPr>
                                </m:ctrlPr>
                              </m:sSubPr>
                              <m:e>
                                <m:r>
                                  <a:rPr lang="it-IT" sz="2400" i="1">
                                    <a:latin typeface="Cambria Math" panose="02040503050406030204" pitchFamily="18" charset="0"/>
                                  </a:rPr>
                                  <m:t>𝑎</m:t>
                                </m:r>
                              </m:e>
                              <m:sub>
                                <m:r>
                                  <a:rPr lang="it-IT" sz="2400" i="0">
                                    <a:latin typeface="Cambria Math" panose="02040503050406030204" pitchFamily="18" charset="0"/>
                                  </a:rPr>
                                  <m:t>21</m:t>
                                </m:r>
                              </m:sub>
                            </m:sSub>
                          </m:e>
                          <m:e>
                            <m:sSub>
                              <m:sSubPr>
                                <m:ctrlPr>
                                  <a:rPr lang="it-IT" sz="2400" i="1">
                                    <a:latin typeface="Cambria Math" panose="02040503050406030204" pitchFamily="18" charset="0"/>
                                  </a:rPr>
                                </m:ctrlPr>
                              </m:sSubPr>
                              <m:e>
                                <m:r>
                                  <a:rPr lang="it-IT" sz="2400" i="1">
                                    <a:latin typeface="Cambria Math" panose="02040503050406030204" pitchFamily="18" charset="0"/>
                                  </a:rPr>
                                  <m:t>𝑎</m:t>
                                </m:r>
                              </m:e>
                              <m:sub>
                                <m:r>
                                  <a:rPr lang="it-IT" sz="2400" i="0">
                                    <a:latin typeface="Cambria Math" panose="02040503050406030204" pitchFamily="18" charset="0"/>
                                  </a:rPr>
                                  <m:t>22</m:t>
                                </m:r>
                              </m:sub>
                            </m:sSub>
                          </m:e>
                        </m:mr>
                      </m:m>
                      <m:r>
                        <a:rPr lang="it-IT" sz="2400" i="0">
                          <a:latin typeface="Cambria Math" panose="02040503050406030204" pitchFamily="18" charset="0"/>
                        </a:rPr>
                        <m:t>||</m:t>
                      </m:r>
                      <m:m>
                        <m:mPr>
                          <m:mcs>
                            <m:mc>
                              <m:mcPr>
                                <m:count m:val="1"/>
                                <m:mcJc m:val="center"/>
                              </m:mcPr>
                            </m:mc>
                          </m:mcs>
                          <m:ctrlPr>
                            <a:rPr lang="it-IT" sz="2400" i="1">
                              <a:latin typeface="Cambria Math" panose="02040503050406030204" pitchFamily="18" charset="0"/>
                            </a:rPr>
                          </m:ctrlPr>
                        </m:mPr>
                        <m:mr>
                          <m:e>
                            <m:r>
                              <a:rPr lang="it-IT" sz="2400" i="1">
                                <a:latin typeface="Cambria Math" panose="02040503050406030204" pitchFamily="18" charset="0"/>
                              </a:rPr>
                              <m:t>𝑥</m:t>
                            </m:r>
                          </m:e>
                        </m:mr>
                        <m:mr>
                          <m:e>
                            <m:r>
                              <a:rPr lang="it-IT" sz="2400" i="1">
                                <a:latin typeface="Cambria Math" panose="02040503050406030204" pitchFamily="18" charset="0"/>
                              </a:rPr>
                              <m:t>𝑦</m:t>
                            </m:r>
                          </m:e>
                        </m:mr>
                      </m:m>
                      <m:r>
                        <a:rPr lang="it-IT" sz="2400" i="0">
                          <a:latin typeface="Cambria Math" panose="02040503050406030204" pitchFamily="18" charset="0"/>
                        </a:rPr>
                        <m:t>|</m:t>
                      </m:r>
                    </m:oMath>
                  </m:oMathPara>
                </a14:m>
                <a:endParaRPr lang="it-IT" sz="2400" dirty="0"/>
              </a:p>
            </p:txBody>
          </p:sp>
        </mc:Choice>
        <mc:Fallback>
          <p:sp>
            <p:nvSpPr>
              <p:cNvPr id="5" name="Rettangolo 4"/>
              <p:cNvSpPr>
                <a:spLocks noRot="1" noChangeAspect="1" noMove="1" noResize="1" noEditPoints="1" noAdjustHandles="1" noChangeArrowheads="1" noChangeShapeType="1" noTextEdit="1"/>
              </p:cNvSpPr>
              <p:nvPr/>
            </p:nvSpPr>
            <p:spPr>
              <a:xfrm>
                <a:off x="2555776" y="2730514"/>
                <a:ext cx="3805529" cy="778098"/>
              </a:xfrm>
              <a:prstGeom prst="rect">
                <a:avLst/>
              </a:prstGeom>
              <a:blipFill>
                <a:blip r:embed="rId2"/>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63756084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C88EFB8B-CA20-4080-BA9E-A3ABD0A51B92}" type="slidenum">
              <a:rPr lang="it-IT" altLang="it-IT" smtClean="0"/>
              <a:pPr eaLnBrk="1" hangingPunct="1">
                <a:defRPr/>
              </a:pPr>
              <a:t>5</a:t>
            </a:fld>
            <a:endParaRPr lang="it-IT" altLang="it-IT" smtClean="0"/>
          </a:p>
        </p:txBody>
      </p:sp>
      <p:sp>
        <p:nvSpPr>
          <p:cNvPr id="537602" name="Rectangle 2"/>
          <p:cNvSpPr>
            <a:spLocks noGrp="1" noChangeArrowheads="1"/>
          </p:cNvSpPr>
          <p:nvPr>
            <p:ph type="title"/>
          </p:nvPr>
        </p:nvSpPr>
        <p:spPr/>
        <p:txBody>
          <a:bodyPr/>
          <a:lstStyle/>
          <a:p>
            <a:pPr eaLnBrk="1" hangingPunct="1">
              <a:defRPr/>
            </a:pPr>
            <a:r>
              <a:rPr lang="it-IT" smtClean="0"/>
              <a:t>RIPRISTINO DELL’ORIENTAMENTO INTERNO</a:t>
            </a:r>
          </a:p>
        </p:txBody>
      </p:sp>
      <p:sp>
        <p:nvSpPr>
          <p:cNvPr id="537603" name="Rectangle 3"/>
          <p:cNvSpPr>
            <a:spLocks noChangeArrowheads="1"/>
          </p:cNvSpPr>
          <p:nvPr/>
        </p:nvSpPr>
        <p:spPr bwMode="auto">
          <a:xfrm>
            <a:off x="107950" y="692150"/>
            <a:ext cx="8928100" cy="1728788"/>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4 MARCHE FIDUCIALI </a:t>
            </a:r>
            <a:r>
              <a:rPr lang="it-IT" sz="2000" u="sng">
                <a:solidFill>
                  <a:schemeClr val="folHlink"/>
                </a:solidFill>
                <a:effectLst>
                  <a:outerShdw blurRad="38100" dist="38100" dir="2700000" algn="tl">
                    <a:srgbClr val="000000"/>
                  </a:outerShdw>
                </a:effectLst>
                <a:latin typeface="Arial" charset="0"/>
              </a:rPr>
              <a:t>NEGLI SPIGOLI</a:t>
            </a:r>
            <a:r>
              <a:rPr lang="it-IT" sz="2000">
                <a:effectLst>
                  <a:outerShdw blurRad="38100" dist="38100" dir="2700000" algn="tl">
                    <a:srgbClr val="000000"/>
                  </a:outerShdw>
                </a:effectLst>
                <a:latin typeface="Arial" charset="0"/>
              </a:rPr>
              <a:t>:</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trasformazione è una bilineare:</a:t>
            </a:r>
          </a:p>
        </p:txBody>
      </p:sp>
      <p:sp>
        <p:nvSpPr>
          <p:cNvPr id="537606" name="Rectangle 6"/>
          <p:cNvSpPr>
            <a:spLocks noChangeArrowheads="1"/>
          </p:cNvSpPr>
          <p:nvPr/>
        </p:nvSpPr>
        <p:spPr bwMode="auto">
          <a:xfrm>
            <a:off x="107950" y="3068638"/>
            <a:ext cx="8928100" cy="1728787"/>
          </a:xfrm>
          <a:prstGeom prst="rect">
            <a:avLst/>
          </a:prstGeom>
          <a:noFill/>
          <a:ln w="9525">
            <a:noFill/>
            <a:miter lim="800000"/>
            <a:headEnd/>
            <a:tailEnd/>
          </a:ln>
          <a:effectLst/>
        </p:spPr>
        <p:txBody>
          <a:bodyPr lIns="90000" tIns="46800" rIns="90000" bIns="46800"/>
          <a:lstStyle/>
          <a:p>
            <a:pPr eaLnBrk="1" hangingPunct="1">
              <a:spcBef>
                <a:spcPct val="20000"/>
              </a:spcBef>
              <a:buFont typeface="Wingdings" pitchFamily="2" charset="2"/>
              <a:buNone/>
              <a:defRPr/>
            </a:pPr>
            <a:r>
              <a:rPr lang="it-IT" sz="2000">
                <a:solidFill>
                  <a:schemeClr val="folHlink"/>
                </a:solidFill>
                <a:effectLst>
                  <a:outerShdw blurRad="38100" dist="38100" dir="2700000" algn="tl">
                    <a:srgbClr val="000000"/>
                  </a:outerShdw>
                </a:effectLst>
                <a:latin typeface="Arial" charset="0"/>
              </a:rPr>
              <a:t>4 MARCHE FIDUCIALI </a:t>
            </a:r>
            <a:r>
              <a:rPr lang="it-IT" sz="2000" u="sng">
                <a:solidFill>
                  <a:schemeClr val="folHlink"/>
                </a:solidFill>
                <a:effectLst>
                  <a:outerShdw blurRad="38100" dist="38100" dir="2700000" algn="tl">
                    <a:srgbClr val="000000"/>
                  </a:outerShdw>
                </a:effectLst>
                <a:latin typeface="Arial" charset="0"/>
              </a:rPr>
              <a:t>NELLE MEDIANE</a:t>
            </a:r>
            <a:r>
              <a:rPr lang="it-IT" sz="2000">
                <a:effectLst>
                  <a:outerShdw blurRad="38100" dist="38100" dir="2700000" algn="tl">
                    <a:srgbClr val="000000"/>
                  </a:outerShdw>
                </a:effectLst>
                <a:latin typeface="Arial" charset="0"/>
              </a:rPr>
              <a:t>:</a:t>
            </a:r>
          </a:p>
          <a:p>
            <a:pPr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La trasformazione è una conforme 2D:</a:t>
            </a:r>
          </a:p>
        </p:txBody>
      </p:sp>
      <mc:AlternateContent xmlns:mc="http://schemas.openxmlformats.org/markup-compatibility/2006">
        <mc:Choice xmlns:a14="http://schemas.microsoft.com/office/drawing/2010/main" Requires="a14">
          <p:sp>
            <p:nvSpPr>
              <p:cNvPr id="3" name="Rettangolo 2"/>
              <p:cNvSpPr/>
              <p:nvPr/>
            </p:nvSpPr>
            <p:spPr>
              <a:xfrm>
                <a:off x="2018224" y="1844824"/>
                <a:ext cx="5107552" cy="89300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m>
                        <m:mPr>
                          <m:mcs>
                            <m:mc>
                              <m:mcPr>
                                <m:count m:val="1"/>
                                <m:mcJc m:val="center"/>
                              </m:mcPr>
                            </m:mc>
                          </m:mcs>
                          <m:ctrlPr>
                            <a:rPr lang="it-IT" sz="2800">
                              <a:latin typeface="Cambria Math" panose="02040503050406030204" pitchFamily="18" charset="0"/>
                            </a:rPr>
                          </m:ctrlPr>
                        </m:mPr>
                        <m:mr>
                          <m:e>
                            <m:r>
                              <a:rPr lang="it-IT" sz="2800" i="1">
                                <a:latin typeface="Cambria Math" panose="02040503050406030204" pitchFamily="18" charset="0"/>
                              </a:rPr>
                              <m:t>𝜉</m:t>
                            </m:r>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01</m:t>
                                </m:r>
                              </m:sub>
                            </m:sSub>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11</m:t>
                                </m:r>
                              </m:sub>
                            </m:sSub>
                            <m:r>
                              <a:rPr lang="it-IT" sz="2800" i="1">
                                <a:latin typeface="Cambria Math" panose="02040503050406030204" pitchFamily="18" charset="0"/>
                              </a:rPr>
                              <m:t>𝑥</m:t>
                            </m:r>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12</m:t>
                                </m:r>
                              </m:sub>
                            </m:sSub>
                            <m:r>
                              <a:rPr lang="it-IT" sz="2800" i="1">
                                <a:latin typeface="Cambria Math" panose="02040503050406030204" pitchFamily="18" charset="0"/>
                              </a:rPr>
                              <m:t>𝑦</m:t>
                            </m:r>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13</m:t>
                                </m:r>
                              </m:sub>
                            </m:sSub>
                            <m:r>
                              <a:rPr lang="it-IT" sz="2800" i="1">
                                <a:latin typeface="Cambria Math" panose="02040503050406030204" pitchFamily="18" charset="0"/>
                              </a:rPr>
                              <m:t>𝑥𝑦</m:t>
                            </m:r>
                          </m:e>
                        </m:mr>
                        <m:mr>
                          <m:e>
                            <m:r>
                              <a:rPr lang="it-IT" sz="2800" i="1">
                                <a:latin typeface="Cambria Math" panose="02040503050406030204" pitchFamily="18" charset="0"/>
                              </a:rPr>
                              <m:t>𝜂</m:t>
                            </m:r>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02</m:t>
                                </m:r>
                              </m:sub>
                            </m:sSub>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12</m:t>
                                </m:r>
                              </m:sub>
                            </m:sSub>
                            <m:r>
                              <a:rPr lang="it-IT" sz="2800" i="1">
                                <a:latin typeface="Cambria Math" panose="02040503050406030204" pitchFamily="18" charset="0"/>
                              </a:rPr>
                              <m:t>𝑥</m:t>
                            </m:r>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22</m:t>
                                </m:r>
                              </m:sub>
                            </m:sSub>
                            <m:r>
                              <a:rPr lang="it-IT" sz="2800" i="1">
                                <a:latin typeface="Cambria Math" panose="02040503050406030204" pitchFamily="18" charset="0"/>
                              </a:rPr>
                              <m:t>𝑦</m:t>
                            </m:r>
                            <m:r>
                              <a:rPr lang="it-IT" sz="2800" i="0">
                                <a:latin typeface="Cambria Math" panose="02040503050406030204" pitchFamily="18" charset="0"/>
                              </a:rPr>
                              <m:t>+</m:t>
                            </m:r>
                            <m:sSub>
                              <m:sSubPr>
                                <m:ctrlPr>
                                  <a:rPr lang="it-IT" sz="2800" i="1">
                                    <a:latin typeface="Cambria Math" panose="02040503050406030204" pitchFamily="18" charset="0"/>
                                  </a:rPr>
                                </m:ctrlPr>
                              </m:sSubPr>
                              <m:e>
                                <m:r>
                                  <a:rPr lang="it-IT" sz="2800" i="1">
                                    <a:latin typeface="Cambria Math" panose="02040503050406030204" pitchFamily="18" charset="0"/>
                                  </a:rPr>
                                  <m:t>𝑎</m:t>
                                </m:r>
                              </m:e>
                              <m:sub>
                                <m:r>
                                  <a:rPr lang="it-IT" sz="2800" i="0">
                                    <a:latin typeface="Cambria Math" panose="02040503050406030204" pitchFamily="18" charset="0"/>
                                  </a:rPr>
                                  <m:t>23</m:t>
                                </m:r>
                              </m:sub>
                            </m:sSub>
                            <m:r>
                              <a:rPr lang="it-IT" sz="2800" i="1">
                                <a:latin typeface="Cambria Math" panose="02040503050406030204" pitchFamily="18" charset="0"/>
                              </a:rPr>
                              <m:t>𝑥𝑦</m:t>
                            </m:r>
                          </m:e>
                        </m:mr>
                      </m:m>
                    </m:oMath>
                  </m:oMathPara>
                </a14:m>
                <a:endParaRPr lang="it-IT" sz="2800" dirty="0"/>
              </a:p>
            </p:txBody>
          </p:sp>
        </mc:Choice>
        <mc:Fallback>
          <p:sp>
            <p:nvSpPr>
              <p:cNvPr id="3" name="Rettangolo 2"/>
              <p:cNvSpPr>
                <a:spLocks noRot="1" noChangeAspect="1" noMove="1" noResize="1" noEditPoints="1" noAdjustHandles="1" noChangeArrowheads="1" noChangeShapeType="1" noTextEdit="1"/>
              </p:cNvSpPr>
              <p:nvPr/>
            </p:nvSpPr>
            <p:spPr>
              <a:xfrm>
                <a:off x="2018224" y="1844824"/>
                <a:ext cx="5107552" cy="893001"/>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Rettangolo 3"/>
              <p:cNvSpPr/>
              <p:nvPr/>
            </p:nvSpPr>
            <p:spPr>
              <a:xfrm>
                <a:off x="2002699" y="4124840"/>
                <a:ext cx="4859022" cy="8922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t-IT" sz="2800">
                          <a:latin typeface="Cambria Math" panose="02040503050406030204" pitchFamily="18" charset="0"/>
                        </a:rPr>
                        <m:t>|</m:t>
                      </m:r>
                      <m:m>
                        <m:mPr>
                          <m:mcs>
                            <m:mc>
                              <m:mcPr>
                                <m:count m:val="1"/>
                                <m:mcJc m:val="center"/>
                              </m:mcPr>
                            </m:mc>
                          </m:mcs>
                          <m:ctrlPr>
                            <a:rPr lang="it-IT" sz="2800" i="1">
                              <a:latin typeface="Cambria Math" panose="02040503050406030204" pitchFamily="18" charset="0"/>
                            </a:rPr>
                          </m:ctrlPr>
                        </m:mPr>
                        <m:mr>
                          <m:e>
                            <m:r>
                              <a:rPr lang="it-IT" sz="2800" i="1">
                                <a:latin typeface="Cambria Math" panose="02040503050406030204" pitchFamily="18" charset="0"/>
                              </a:rPr>
                              <m:t>𝜉</m:t>
                            </m:r>
                          </m:e>
                        </m:mr>
                        <m:mr>
                          <m:e>
                            <m:r>
                              <a:rPr lang="it-IT" sz="2800" i="1">
                                <a:latin typeface="Cambria Math" panose="02040503050406030204" pitchFamily="18" charset="0"/>
                              </a:rPr>
                              <m:t>𝜂</m:t>
                            </m:r>
                          </m:e>
                        </m:mr>
                      </m:m>
                      <m:r>
                        <a:rPr lang="it-IT" sz="2800" i="0">
                          <a:latin typeface="Cambria Math" panose="02040503050406030204" pitchFamily="18" charset="0"/>
                        </a:rPr>
                        <m:t>|=|</m:t>
                      </m:r>
                      <m:m>
                        <m:mPr>
                          <m:mcs>
                            <m:mc>
                              <m:mcPr>
                                <m:count m:val="1"/>
                                <m:mcJc m:val="center"/>
                              </m:mcPr>
                            </m:mc>
                          </m:mcs>
                          <m:ctrlPr>
                            <a:rPr lang="it-IT" sz="2800" i="1">
                              <a:latin typeface="Cambria Math" panose="02040503050406030204" pitchFamily="18" charset="0"/>
                            </a:rPr>
                          </m:ctrlPr>
                        </m:mPr>
                        <m:mr>
                          <m:e>
                            <m:sSub>
                              <m:sSubPr>
                                <m:ctrlPr>
                                  <a:rPr lang="it-IT" sz="2800" i="1">
                                    <a:latin typeface="Cambria Math" panose="02040503050406030204" pitchFamily="18" charset="0"/>
                                  </a:rPr>
                                </m:ctrlPr>
                              </m:sSubPr>
                              <m:e>
                                <m:r>
                                  <a:rPr lang="it-IT" sz="2800" i="1">
                                    <a:latin typeface="Cambria Math" panose="02040503050406030204" pitchFamily="18" charset="0"/>
                                  </a:rPr>
                                  <m:t>𝑥</m:t>
                                </m:r>
                              </m:e>
                              <m:sub>
                                <m:r>
                                  <a:rPr lang="it-IT" sz="2800" i="0">
                                    <a:latin typeface="Cambria Math" panose="02040503050406030204" pitchFamily="18" charset="0"/>
                                  </a:rPr>
                                  <m:t>0</m:t>
                                </m:r>
                              </m:sub>
                            </m:sSub>
                          </m:e>
                        </m:mr>
                        <m:mr>
                          <m:e>
                            <m:sSub>
                              <m:sSubPr>
                                <m:ctrlPr>
                                  <a:rPr lang="it-IT" sz="2800" i="1">
                                    <a:latin typeface="Cambria Math" panose="02040503050406030204" pitchFamily="18" charset="0"/>
                                  </a:rPr>
                                </m:ctrlPr>
                              </m:sSubPr>
                              <m:e>
                                <m:r>
                                  <a:rPr lang="it-IT" sz="2800" i="1">
                                    <a:latin typeface="Cambria Math" panose="02040503050406030204" pitchFamily="18" charset="0"/>
                                  </a:rPr>
                                  <m:t>𝑦</m:t>
                                </m:r>
                              </m:e>
                              <m:sub>
                                <m:r>
                                  <a:rPr lang="it-IT" sz="2800" i="0">
                                    <a:latin typeface="Cambria Math" panose="02040503050406030204" pitchFamily="18" charset="0"/>
                                  </a:rPr>
                                  <m:t>0</m:t>
                                </m:r>
                              </m:sub>
                            </m:sSub>
                          </m:e>
                        </m:mr>
                      </m:m>
                      <m:r>
                        <a:rPr lang="it-IT" sz="2800" i="0">
                          <a:latin typeface="Cambria Math" panose="02040503050406030204" pitchFamily="18" charset="0"/>
                        </a:rPr>
                        <m:t>|+|</m:t>
                      </m:r>
                      <m:m>
                        <m:mPr>
                          <m:mcs>
                            <m:mc>
                              <m:mcPr>
                                <m:count m:val="2"/>
                                <m:mcJc m:val="center"/>
                              </m:mcPr>
                            </m:mc>
                          </m:mcs>
                          <m:ctrlPr>
                            <a:rPr lang="it-IT" sz="2800" i="1">
                              <a:latin typeface="Cambria Math" panose="02040503050406030204" pitchFamily="18" charset="0"/>
                            </a:rPr>
                          </m:ctrlPr>
                        </m:mPr>
                        <m:mr>
                          <m:e>
                            <m:r>
                              <m:rPr>
                                <m:sty m:val="p"/>
                              </m:rPr>
                              <a:rPr lang="it-IT" sz="2800" i="0">
                                <a:latin typeface="Cambria Math" panose="02040503050406030204" pitchFamily="18" charset="0"/>
                              </a:rPr>
                              <m:t>cos</m:t>
                            </m:r>
                            <m:r>
                              <a:rPr lang="it-IT" sz="2800" i="1">
                                <a:latin typeface="Cambria Math" panose="02040503050406030204" pitchFamily="18" charset="0"/>
                              </a:rPr>
                              <m:t>𝜃</m:t>
                            </m:r>
                          </m:e>
                          <m:e>
                            <m:r>
                              <a:rPr lang="it-IT" sz="2800" i="0">
                                <a:latin typeface="Cambria Math" panose="02040503050406030204" pitchFamily="18" charset="0"/>
                              </a:rPr>
                              <m:t>−</m:t>
                            </m:r>
                            <m:r>
                              <m:rPr>
                                <m:sty m:val="p"/>
                              </m:rPr>
                              <a:rPr lang="it-IT" sz="2800" i="0">
                                <a:latin typeface="Cambria Math" panose="02040503050406030204" pitchFamily="18" charset="0"/>
                              </a:rPr>
                              <m:t>sin</m:t>
                            </m:r>
                            <m:r>
                              <a:rPr lang="it-IT" sz="2800" i="1">
                                <a:latin typeface="Cambria Math" panose="02040503050406030204" pitchFamily="18" charset="0"/>
                              </a:rPr>
                              <m:t>𝜃</m:t>
                            </m:r>
                          </m:e>
                        </m:mr>
                        <m:mr>
                          <m:e>
                            <m:r>
                              <m:rPr>
                                <m:sty m:val="p"/>
                              </m:rPr>
                              <a:rPr lang="it-IT" sz="2800" i="0">
                                <a:latin typeface="Cambria Math" panose="02040503050406030204" pitchFamily="18" charset="0"/>
                              </a:rPr>
                              <m:t>sin</m:t>
                            </m:r>
                            <m:r>
                              <a:rPr lang="it-IT" sz="2800" i="1">
                                <a:latin typeface="Cambria Math" panose="02040503050406030204" pitchFamily="18" charset="0"/>
                              </a:rPr>
                              <m:t>𝜃</m:t>
                            </m:r>
                          </m:e>
                          <m:e>
                            <m:r>
                              <m:rPr>
                                <m:sty m:val="p"/>
                              </m:rPr>
                              <a:rPr lang="it-IT" sz="2800" i="0">
                                <a:latin typeface="Cambria Math" panose="02040503050406030204" pitchFamily="18" charset="0"/>
                              </a:rPr>
                              <m:t>cos</m:t>
                            </m:r>
                            <m:r>
                              <a:rPr lang="it-IT" sz="2800" i="1">
                                <a:latin typeface="Cambria Math" panose="02040503050406030204" pitchFamily="18" charset="0"/>
                              </a:rPr>
                              <m:t>𝜃</m:t>
                            </m:r>
                          </m:e>
                        </m:mr>
                      </m:m>
                      <m:r>
                        <a:rPr lang="it-IT" sz="2800" i="0">
                          <a:latin typeface="Cambria Math" panose="02040503050406030204" pitchFamily="18" charset="0"/>
                        </a:rPr>
                        <m:t>||</m:t>
                      </m:r>
                      <m:m>
                        <m:mPr>
                          <m:mcs>
                            <m:mc>
                              <m:mcPr>
                                <m:count m:val="1"/>
                                <m:mcJc m:val="center"/>
                              </m:mcPr>
                            </m:mc>
                          </m:mcs>
                          <m:ctrlPr>
                            <a:rPr lang="it-IT" sz="2800" i="1">
                              <a:latin typeface="Cambria Math" panose="02040503050406030204" pitchFamily="18" charset="0"/>
                            </a:rPr>
                          </m:ctrlPr>
                        </m:mPr>
                        <m:mr>
                          <m:e>
                            <m:r>
                              <a:rPr lang="it-IT" sz="2800" i="1">
                                <a:latin typeface="Cambria Math" panose="02040503050406030204" pitchFamily="18" charset="0"/>
                              </a:rPr>
                              <m:t>𝑥</m:t>
                            </m:r>
                          </m:e>
                        </m:mr>
                        <m:mr>
                          <m:e>
                            <m:r>
                              <a:rPr lang="it-IT" sz="2800" i="1">
                                <a:latin typeface="Cambria Math" panose="02040503050406030204" pitchFamily="18" charset="0"/>
                              </a:rPr>
                              <m:t>𝑦</m:t>
                            </m:r>
                          </m:e>
                        </m:mr>
                      </m:m>
                      <m:r>
                        <a:rPr lang="it-IT" sz="2800" i="0">
                          <a:latin typeface="Cambria Math" panose="02040503050406030204" pitchFamily="18" charset="0"/>
                        </a:rPr>
                        <m:t>|</m:t>
                      </m:r>
                    </m:oMath>
                  </m:oMathPara>
                </a14:m>
                <a:endParaRPr lang="it-IT" sz="2800" dirty="0"/>
              </a:p>
            </p:txBody>
          </p:sp>
        </mc:Choice>
        <mc:Fallback>
          <p:sp>
            <p:nvSpPr>
              <p:cNvPr id="4" name="Rettangolo 3"/>
              <p:cNvSpPr>
                <a:spLocks noRot="1" noChangeAspect="1" noMove="1" noResize="1" noEditPoints="1" noAdjustHandles="1" noChangeArrowheads="1" noChangeShapeType="1" noTextEdit="1"/>
              </p:cNvSpPr>
              <p:nvPr/>
            </p:nvSpPr>
            <p:spPr>
              <a:xfrm>
                <a:off x="2002699" y="4124840"/>
                <a:ext cx="4859022" cy="892296"/>
              </a:xfrm>
              <a:prstGeom prst="rect">
                <a:avLst/>
              </a:prstGeom>
              <a:blipFill>
                <a:blip r:embed="rId3"/>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59539774"/>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B6E38F2-4F48-45C8-BBD6-973D7BBEF9F9}" type="slidenum">
              <a:rPr lang="it-IT" altLang="it-IT" smtClean="0"/>
              <a:pPr eaLnBrk="1" hangingPunct="1">
                <a:defRPr/>
              </a:pPr>
              <a:t>6</a:t>
            </a:fld>
            <a:endParaRPr lang="it-IT" altLang="it-IT" smtClean="0"/>
          </a:p>
        </p:txBody>
      </p:sp>
      <p:sp>
        <p:nvSpPr>
          <p:cNvPr id="544770" name="Rectangle 2"/>
          <p:cNvSpPr>
            <a:spLocks noGrp="1" noChangeArrowheads="1"/>
          </p:cNvSpPr>
          <p:nvPr>
            <p:ph type="title"/>
          </p:nvPr>
        </p:nvSpPr>
        <p:spPr/>
        <p:txBody>
          <a:bodyPr/>
          <a:lstStyle/>
          <a:p>
            <a:pPr eaLnBrk="1" hangingPunct="1">
              <a:defRPr/>
            </a:pPr>
            <a:r>
              <a:rPr lang="it-IT" smtClean="0"/>
              <a:t>CAMERE METRICHE TERRESTRI</a:t>
            </a:r>
          </a:p>
        </p:txBody>
      </p:sp>
      <p:sp>
        <p:nvSpPr>
          <p:cNvPr id="544771" name="Rectangle 3"/>
          <p:cNvSpPr>
            <a:spLocks noChangeArrowheads="1"/>
          </p:cNvSpPr>
          <p:nvPr/>
        </p:nvSpPr>
        <p:spPr bwMode="auto">
          <a:xfrm>
            <a:off x="107950" y="688975"/>
            <a:ext cx="5903913" cy="201930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Sono camere simili a quelle aeree:</a:t>
            </a:r>
          </a:p>
          <a:p>
            <a:pPr algn="just"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A grande formato (130x180 mm).</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Elevata qualità dell’ottica (distorsioni limitate)</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4 marche fiduciali</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La calibrazione avviene solitamente in laboratorio e viene ripetuta ad intervalli di tempo regolari</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Hanno un sistema di spianamento della pellicola (come quelle aeree)</a:t>
            </a:r>
          </a:p>
        </p:txBody>
      </p:sp>
      <p:pic>
        <p:nvPicPr>
          <p:cNvPr id="15365" name="Picture 6" descr="mittakamera_Geodetic_Services_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1525588"/>
            <a:ext cx="2784475" cy="37036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59180"/>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A475E18-A887-4381-9544-3887CEB1832F}" type="slidenum">
              <a:rPr lang="it-IT" altLang="it-IT" smtClean="0"/>
              <a:pPr eaLnBrk="1" hangingPunct="1">
                <a:defRPr/>
              </a:pPr>
              <a:t>7</a:t>
            </a:fld>
            <a:endParaRPr lang="it-IT" altLang="it-IT" smtClean="0"/>
          </a:p>
        </p:txBody>
      </p:sp>
      <p:sp>
        <p:nvSpPr>
          <p:cNvPr id="545794" name="Rectangle 2"/>
          <p:cNvSpPr>
            <a:spLocks noGrp="1" noChangeArrowheads="1"/>
          </p:cNvSpPr>
          <p:nvPr>
            <p:ph type="title"/>
          </p:nvPr>
        </p:nvSpPr>
        <p:spPr/>
        <p:txBody>
          <a:bodyPr/>
          <a:lstStyle/>
          <a:p>
            <a:pPr eaLnBrk="1" hangingPunct="1">
              <a:defRPr/>
            </a:pPr>
            <a:r>
              <a:rPr lang="it-IT" smtClean="0"/>
              <a:t>CAMERE SEMI-METRICHE TERRESTRI</a:t>
            </a:r>
          </a:p>
        </p:txBody>
      </p:sp>
      <p:sp>
        <p:nvSpPr>
          <p:cNvPr id="545795" name="Rectangle 3"/>
          <p:cNvSpPr>
            <a:spLocks noChangeArrowheads="1"/>
          </p:cNvSpPr>
          <p:nvPr/>
        </p:nvSpPr>
        <p:spPr bwMode="auto">
          <a:xfrm>
            <a:off x="107950" y="688975"/>
            <a:ext cx="6119813" cy="201930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000">
                <a:effectLst>
                  <a:outerShdw blurRad="38100" dist="38100" dir="2700000" algn="tl">
                    <a:srgbClr val="000000"/>
                  </a:outerShdw>
                </a:effectLst>
                <a:latin typeface="Arial" charset="0"/>
              </a:rPr>
              <a:t>Sono camere professionali a medio formato (60x60 mm) adattate per l’uso fotogrammetrico:</a:t>
            </a:r>
          </a:p>
          <a:p>
            <a:pPr algn="just" eaLnBrk="1" hangingPunct="1">
              <a:spcBef>
                <a:spcPct val="20000"/>
              </a:spcBef>
              <a:buFont typeface="Wingdings" pitchFamily="2" charset="2"/>
              <a:buNone/>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Sono dotate di una lastra trasparente con sovra-impressi reseau (9 o 121 crocini) calibrati</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Buona qualità dell’ottica (distorsioni limitate)</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Per l’orientamento interno si utilizzano i reseau</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La calibrazione può avvenire in laboratorio e viene ripetuta ad intervalli di tempo regolari</a:t>
            </a:r>
          </a:p>
          <a:p>
            <a:pPr algn="just" eaLnBrk="1" hangingPunct="1">
              <a:spcBef>
                <a:spcPct val="20000"/>
              </a:spcBef>
              <a:buFont typeface="Wingdings" pitchFamily="2" charset="2"/>
              <a:buChar char="q"/>
              <a:defRPr/>
            </a:pPr>
            <a:endParaRPr lang="it-IT" sz="200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a:effectLst>
                  <a:outerShdw blurRad="38100" dist="38100" dir="2700000" algn="tl">
                    <a:srgbClr val="000000"/>
                  </a:outerShdw>
                </a:effectLst>
                <a:latin typeface="Arial" charset="0"/>
              </a:rPr>
              <a:t>  Esistono anche in versione digitale</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1844675"/>
            <a:ext cx="26384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19986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43F5DEB-0BBC-4BD4-B112-90853196148A}" type="slidenum">
              <a:rPr lang="it-IT" altLang="it-IT" smtClean="0"/>
              <a:pPr eaLnBrk="1" hangingPunct="1">
                <a:defRPr/>
              </a:pPr>
              <a:t>8</a:t>
            </a:fld>
            <a:endParaRPr lang="it-IT" altLang="it-IT" smtClean="0"/>
          </a:p>
        </p:txBody>
      </p:sp>
      <p:sp>
        <p:nvSpPr>
          <p:cNvPr id="546818" name="Rectangle 2"/>
          <p:cNvSpPr>
            <a:spLocks noGrp="1" noChangeArrowheads="1"/>
          </p:cNvSpPr>
          <p:nvPr>
            <p:ph type="title"/>
          </p:nvPr>
        </p:nvSpPr>
        <p:spPr/>
        <p:txBody>
          <a:bodyPr/>
          <a:lstStyle/>
          <a:p>
            <a:pPr eaLnBrk="1" hangingPunct="1">
              <a:defRPr/>
            </a:pPr>
            <a:r>
              <a:rPr lang="it-IT" smtClean="0"/>
              <a:t>CAMERE DIGITALI AMATORIALI</a:t>
            </a:r>
          </a:p>
        </p:txBody>
      </p:sp>
      <p:sp>
        <p:nvSpPr>
          <p:cNvPr id="546819" name="Rectangle 3"/>
          <p:cNvSpPr>
            <a:spLocks noChangeArrowheads="1"/>
          </p:cNvSpPr>
          <p:nvPr/>
        </p:nvSpPr>
        <p:spPr bwMode="auto">
          <a:xfrm>
            <a:off x="107950" y="688975"/>
            <a:ext cx="8928100" cy="2019300"/>
          </a:xfrm>
          <a:prstGeom prst="rect">
            <a:avLst/>
          </a:prstGeom>
          <a:noFill/>
          <a:ln w="9525">
            <a:noFill/>
            <a:miter lim="800000"/>
            <a:headEnd/>
            <a:tailEnd/>
          </a:ln>
          <a:effectLst/>
        </p:spPr>
        <p:txBody>
          <a:bodyPr lIns="90000" tIns="46800" rIns="90000" bIns="46800"/>
          <a:lstStyle/>
          <a:p>
            <a:pPr algn="just" eaLnBrk="1" hangingPunct="1">
              <a:spcBef>
                <a:spcPct val="20000"/>
              </a:spcBef>
              <a:buFont typeface="Wingdings" pitchFamily="2" charset="2"/>
              <a:buNone/>
              <a:defRPr/>
            </a:pPr>
            <a:r>
              <a:rPr lang="it-IT" sz="2000" dirty="0">
                <a:effectLst>
                  <a:outerShdw blurRad="38100" dist="38100" dir="2700000" algn="tl">
                    <a:srgbClr val="000000"/>
                  </a:outerShdw>
                </a:effectLst>
                <a:latin typeface="Arial" charset="0"/>
              </a:rPr>
              <a:t>Sono camere nate per uso amatoriale o semi-professionale che possono essere utilizzate anche per scopi fotogrammetrici:</a:t>
            </a:r>
          </a:p>
          <a:p>
            <a:pPr algn="just" eaLnBrk="1" hangingPunct="1">
              <a:spcBef>
                <a:spcPct val="20000"/>
              </a:spcBef>
              <a:buFont typeface="Wingdings" pitchFamily="2" charset="2"/>
              <a:buNone/>
              <a:defRPr/>
            </a:pPr>
            <a:endParaRPr lang="it-IT" sz="2000" dirty="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  Vari livelli di </a:t>
            </a:r>
            <a:r>
              <a:rPr lang="it-IT" sz="2000" dirty="0" smtClean="0">
                <a:effectLst>
                  <a:outerShdw blurRad="38100" dist="38100" dir="2700000" algn="tl">
                    <a:srgbClr val="000000"/>
                  </a:outerShdw>
                </a:effectLst>
                <a:latin typeface="Arial" charset="0"/>
              </a:rPr>
              <a:t>risoluzione</a:t>
            </a:r>
          </a:p>
          <a:p>
            <a:pPr algn="just" eaLnBrk="1" hangingPunct="1">
              <a:spcBef>
                <a:spcPct val="20000"/>
              </a:spcBef>
              <a:buFont typeface="Wingdings" pitchFamily="2" charset="2"/>
              <a:buChar char="q"/>
              <a:defRPr/>
            </a:pPr>
            <a:endParaRPr lang="it-IT" sz="2000" dirty="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  Qualità dell’ottica variabile</a:t>
            </a:r>
          </a:p>
          <a:p>
            <a:pPr algn="just" eaLnBrk="1" hangingPunct="1">
              <a:spcBef>
                <a:spcPct val="20000"/>
              </a:spcBef>
              <a:buFont typeface="Wingdings" pitchFamily="2" charset="2"/>
              <a:buChar char="q"/>
              <a:defRPr/>
            </a:pPr>
            <a:endParaRPr lang="it-IT" sz="2000" dirty="0">
              <a:effectLst>
                <a:outerShdw blurRad="38100" dist="38100" dir="2700000" algn="tl">
                  <a:srgbClr val="000000"/>
                </a:outerShdw>
              </a:effectLst>
              <a:latin typeface="Arial" charset="0"/>
            </a:endParaRPr>
          </a:p>
          <a:p>
            <a:pPr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  La calibrazione viene sempre effettuata</a:t>
            </a:r>
            <a:br>
              <a:rPr lang="it-IT" sz="2000" dirty="0">
                <a:effectLst>
                  <a:outerShdw blurRad="38100" dist="38100" dir="2700000" algn="tl">
                    <a:srgbClr val="000000"/>
                  </a:outerShdw>
                </a:effectLst>
                <a:latin typeface="Arial" charset="0"/>
              </a:rPr>
            </a:br>
            <a:r>
              <a:rPr lang="it-IT" sz="2000" dirty="0">
                <a:effectLst>
                  <a:outerShdw blurRad="38100" dist="38100" dir="2700000" algn="tl">
                    <a:srgbClr val="000000"/>
                  </a:outerShdw>
                </a:effectLst>
                <a:latin typeface="Arial" charset="0"/>
              </a:rPr>
              <a:t> per via analitica.</a:t>
            </a:r>
          </a:p>
          <a:p>
            <a:pPr algn="just" eaLnBrk="1" hangingPunct="1">
              <a:spcBef>
                <a:spcPct val="20000"/>
              </a:spcBef>
              <a:buFont typeface="Wingdings" pitchFamily="2" charset="2"/>
              <a:buChar char="q"/>
              <a:defRPr/>
            </a:pPr>
            <a:endParaRPr lang="it-IT" sz="2000" dirty="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  A ottiche intercambiabili (reflex) o fisse.</a:t>
            </a:r>
          </a:p>
          <a:p>
            <a:pPr algn="just" eaLnBrk="1" hangingPunct="1">
              <a:spcBef>
                <a:spcPct val="20000"/>
              </a:spcBef>
              <a:buFont typeface="Wingdings" pitchFamily="2" charset="2"/>
              <a:buChar char="q"/>
              <a:defRPr/>
            </a:pPr>
            <a:endParaRPr lang="it-IT" sz="2000" dirty="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  Con il continuo aumento di prestazioni </a:t>
            </a:r>
            <a:r>
              <a:rPr lang="it-IT" sz="2000" dirty="0" smtClean="0">
                <a:effectLst>
                  <a:outerShdw blurRad="38100" dist="38100" dir="2700000" algn="tl">
                    <a:srgbClr val="000000"/>
                  </a:outerShdw>
                </a:effectLst>
                <a:latin typeface="Arial" charset="0"/>
              </a:rPr>
              <a:t>i modelli di punta hanno sostituito </a:t>
            </a:r>
            <a:r>
              <a:rPr lang="it-IT" sz="2000" dirty="0">
                <a:effectLst>
                  <a:outerShdw blurRad="38100" dist="38100" dir="2700000" algn="tl">
                    <a:srgbClr val="000000"/>
                  </a:outerShdw>
                </a:effectLst>
                <a:latin typeface="Arial" charset="0"/>
              </a:rPr>
              <a:t>le camere semi-metriche</a:t>
            </a:r>
          </a:p>
          <a:p>
            <a:pPr algn="just" eaLnBrk="1" hangingPunct="1">
              <a:spcBef>
                <a:spcPct val="20000"/>
              </a:spcBef>
              <a:buFont typeface="Wingdings" pitchFamily="2" charset="2"/>
              <a:buChar char="q"/>
              <a:defRPr/>
            </a:pPr>
            <a:endParaRPr lang="it-IT" sz="2000" dirty="0">
              <a:effectLst>
                <a:outerShdw blurRad="38100" dist="38100" dir="2700000" algn="tl">
                  <a:srgbClr val="000000"/>
                </a:outerShdw>
              </a:effectLst>
              <a:latin typeface="Arial" charset="0"/>
            </a:endParaRPr>
          </a:p>
          <a:p>
            <a:pPr algn="just" eaLnBrk="1" hangingPunct="1">
              <a:spcBef>
                <a:spcPct val="20000"/>
              </a:spcBef>
              <a:buFont typeface="Wingdings" pitchFamily="2" charset="2"/>
              <a:buChar char="q"/>
              <a:defRPr/>
            </a:pPr>
            <a:r>
              <a:rPr lang="it-IT" sz="2000" dirty="0">
                <a:effectLst>
                  <a:outerShdw blurRad="38100" dist="38100" dir="2700000" algn="tl">
                    <a:srgbClr val="000000"/>
                  </a:outerShdw>
                </a:effectLst>
                <a:latin typeface="Arial" charset="0"/>
              </a:rPr>
              <a:t>  Il </a:t>
            </a:r>
            <a:r>
              <a:rPr lang="it-IT" sz="2000" dirty="0" err="1">
                <a:effectLst>
                  <a:outerShdw blurRad="38100" dist="38100" dir="2700000" algn="tl">
                    <a:srgbClr val="000000"/>
                  </a:outerShdw>
                </a:effectLst>
                <a:latin typeface="Arial" charset="0"/>
              </a:rPr>
              <a:t>SdR</a:t>
            </a:r>
            <a:r>
              <a:rPr lang="it-IT" sz="2000" dirty="0">
                <a:effectLst>
                  <a:outerShdw blurRad="38100" dist="38100" dir="2700000" algn="tl">
                    <a:srgbClr val="000000"/>
                  </a:outerShdw>
                </a:effectLst>
                <a:latin typeface="Arial" charset="0"/>
              </a:rPr>
              <a:t> immagine è legato direttamente al sensore CCD </a:t>
            </a:r>
          </a:p>
        </p:txBody>
      </p:sp>
      <p:pic>
        <p:nvPicPr>
          <p:cNvPr id="17413" name="Picture 5" descr="nikon-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844675"/>
            <a:ext cx="3744913" cy="21891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09750"/>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Lezione Fotogrammetria">
  <a:themeElements>
    <a:clrScheme name="Personalizzato 2">
      <a:dk1>
        <a:srgbClr val="FFFFFF"/>
      </a:dk1>
      <a:lt1>
        <a:srgbClr val="808080"/>
      </a:lt1>
      <a:dk2>
        <a:srgbClr val="FFFFFF"/>
      </a:dk2>
      <a:lt2>
        <a:srgbClr val="808080"/>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ezione Fotogrammetr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Lezione Fotogrammetri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e Fotogrammetri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e Fotogrammetri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e Fotogrammetri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e Fotogrammetri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e Fotogrammetri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e Fotogrammetri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e Fotogrammetri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e Fotogrammetri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e Fotogrammetri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e Fotogrammetri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e Fotogrammetri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8E37ABCAFE571448E8A6B26AA95BA32" ma:contentTypeVersion="11" ma:contentTypeDescription="Creare un nuovo documento." ma:contentTypeScope="" ma:versionID="19a8ba31a613f85ca171eb37b74552ce">
  <xsd:schema xmlns:xsd="http://www.w3.org/2001/XMLSchema" xmlns:xs="http://www.w3.org/2001/XMLSchema" xmlns:p="http://schemas.microsoft.com/office/2006/metadata/properties" xmlns:ns3="7ce7893a-4285-49ca-866e-e41d83f0d646" xmlns:ns4="52ba741d-2b8d-4097-8725-79d15625e3f2" targetNamespace="http://schemas.microsoft.com/office/2006/metadata/properties" ma:root="true" ma:fieldsID="6ee29b40b2c07c1558ff8acae57c8f17" ns3:_="" ns4:_="">
    <xsd:import namespace="7ce7893a-4285-49ca-866e-e41d83f0d646"/>
    <xsd:import namespace="52ba741d-2b8d-4097-8725-79d15625e3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7893a-4285-49ca-866e-e41d83f0d646"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ba741d-2b8d-4097-8725-79d15625e3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C5532-7C80-4BB7-9E55-9A78A1ADAA7E}">
  <ds:schemaRefs>
    <ds:schemaRef ds:uri="http://purl.org/dc/terms/"/>
    <ds:schemaRef ds:uri="http://purl.org/dc/elements/1.1/"/>
    <ds:schemaRef ds:uri="http://schemas.microsoft.com/office/2006/documentManagement/types"/>
    <ds:schemaRef ds:uri="52ba741d-2b8d-4097-8725-79d15625e3f2"/>
    <ds:schemaRef ds:uri="http://purl.org/dc/dcmitype/"/>
    <ds:schemaRef ds:uri="http://www.w3.org/XML/1998/namespace"/>
    <ds:schemaRef ds:uri="http://schemas.openxmlformats.org/package/2006/metadata/core-properties"/>
    <ds:schemaRef ds:uri="http://schemas.microsoft.com/office/infopath/2007/PartnerControls"/>
    <ds:schemaRef ds:uri="7ce7893a-4285-49ca-866e-e41d83f0d646"/>
    <ds:schemaRef ds:uri="http://schemas.microsoft.com/office/2006/metadata/properties"/>
  </ds:schemaRefs>
</ds:datastoreItem>
</file>

<file path=customXml/itemProps2.xml><?xml version="1.0" encoding="utf-8"?>
<ds:datastoreItem xmlns:ds="http://schemas.openxmlformats.org/officeDocument/2006/customXml" ds:itemID="{96A13D56-F654-4827-810E-C00192F7F57F}">
  <ds:schemaRefs>
    <ds:schemaRef ds:uri="http://schemas.microsoft.com/sharepoint/v3/contenttype/forms"/>
  </ds:schemaRefs>
</ds:datastoreItem>
</file>

<file path=customXml/itemProps3.xml><?xml version="1.0" encoding="utf-8"?>
<ds:datastoreItem xmlns:ds="http://schemas.openxmlformats.org/officeDocument/2006/customXml" ds:itemID="{A3F6AA80-5A6B-4532-A7E7-129371647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7893a-4285-49ca-866e-e41d83f0d646"/>
    <ds:schemaRef ds:uri="52ba741d-2b8d-4097-8725-79d15625e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2860</TotalTime>
  <Words>2306</Words>
  <Application>Microsoft Office PowerPoint</Application>
  <PresentationFormat>Presentazione su schermo (4:3)</PresentationFormat>
  <Paragraphs>295</Paragraphs>
  <Slides>32</Slides>
  <Notes>2</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40" baseType="lpstr">
      <vt:lpstr>Arial</vt:lpstr>
      <vt:lpstr>Baskerville Old Face</vt:lpstr>
      <vt:lpstr>Cambria Math</vt:lpstr>
      <vt:lpstr>Symbol</vt:lpstr>
      <vt:lpstr>Times New Roman</vt:lpstr>
      <vt:lpstr>Wingdings</vt:lpstr>
      <vt:lpstr>Lezione Fotogrammetria</vt:lpstr>
      <vt:lpstr>Microsoft Equation 3.0</vt:lpstr>
      <vt:lpstr>Presentazione standard di PowerPoint</vt:lpstr>
      <vt:lpstr>SOMMARIO</vt:lpstr>
      <vt:lpstr>CAMERE AEREE ANALOGICHE</vt:lpstr>
      <vt:lpstr>MARCHE FIDUCIALI</vt:lpstr>
      <vt:lpstr>RIPRISTINO DELL’ORIENTAMENTO INTERNO</vt:lpstr>
      <vt:lpstr>RIPRISTINO DELL’ORIENTAMENTO INTERNO</vt:lpstr>
      <vt:lpstr>CAMERE METRICHE TERRESTRI</vt:lpstr>
      <vt:lpstr>CAMERE SEMI-METRICHE TERRESTRI</vt:lpstr>
      <vt:lpstr>CAMERE DIGITALI AMATORIALI</vt:lpstr>
      <vt:lpstr>RIPRISTINO DELL’ORIENTAMENTO INTERNO</vt:lpstr>
      <vt:lpstr>ORIENTAMENTO INTERNO IDEALE</vt:lpstr>
      <vt:lpstr>ORIENTAMENTO INTERNO REALE</vt:lpstr>
      <vt:lpstr>OTTICA GEOMETRICA</vt:lpstr>
      <vt:lpstr>POSSIAMO PARLARE DI CENTRO DI PROIEZIONE?</vt:lpstr>
      <vt:lpstr>OTTICA GEOMETRICA</vt:lpstr>
      <vt:lpstr>OTTICA GEOMETRICA</vt:lpstr>
      <vt:lpstr>ELIMINAZIONE DELLA DISTORSIONE</vt:lpstr>
      <vt:lpstr>ESEMPIO DI DISTORSIONE E SUA ELIMINAZIONE</vt:lpstr>
      <vt:lpstr>PROFONDITA’ DI CAMPO</vt:lpstr>
      <vt:lpstr>DISTORSIONE RADIALE</vt:lpstr>
      <vt:lpstr>DISTORSIONE RADIALE</vt:lpstr>
      <vt:lpstr>DISTORSIONE RADIALE</vt:lpstr>
      <vt:lpstr>RIFRAZIONE ATMOSFERICA</vt:lpstr>
      <vt:lpstr>DISTORSIONE TANGENZIALE</vt:lpstr>
      <vt:lpstr>ALTRE CAUSE DI ERRORE</vt:lpstr>
      <vt:lpstr>ALTRE CAUSE DI ERRORE</vt:lpstr>
      <vt:lpstr>RIPRISTINO DELLA CONDIZIONE DI COLLINEARITA’</vt:lpstr>
      <vt:lpstr>STIMA DEI PARAMETRI DI DISTORSIONE</vt:lpstr>
      <vt:lpstr>STIMA DEI PARAMETRI DI DISTORSIONE</vt:lpstr>
      <vt:lpstr>STIMA DEI PARAMETRI DI DISTORSIONE</vt:lpstr>
      <vt:lpstr>STIMA DEI PARAMETRI DI DISTORSIONE</vt:lpstr>
      <vt:lpstr>Presentazione standard di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Riccardo Roncella</dc:creator>
  <cp:lastModifiedBy>Reviewer</cp:lastModifiedBy>
  <cp:revision>119</cp:revision>
  <dcterms:created xsi:type="dcterms:W3CDTF">2004-11-30T15:04:59Z</dcterms:created>
  <dcterms:modified xsi:type="dcterms:W3CDTF">2019-10-29T14:12:31Z</dcterms:modified>
</cp:coreProperties>
</file>