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4"/>
  </p:sldMasterIdLst>
  <p:notesMasterIdLst>
    <p:notesMasterId r:id="rId34"/>
  </p:notesMasterIdLst>
  <p:handoutMasterIdLst>
    <p:handoutMasterId r:id="rId35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92" r:id="rId24"/>
    <p:sldId id="282" r:id="rId25"/>
    <p:sldId id="285" r:id="rId26"/>
    <p:sldId id="286" r:id="rId27"/>
    <p:sldId id="279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8" autoAdjust="0"/>
    <p:restoredTop sz="94640" autoAdjust="0"/>
  </p:normalViewPr>
  <p:slideViewPr>
    <p:cSldViewPr>
      <p:cViewPr varScale="1">
        <p:scale>
          <a:sx n="119" d="100"/>
          <a:sy n="119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2598E1-741C-4405-AB32-66C3D975F9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A94AFD-8B54-47DD-B9DC-C9EA2414B7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1300" smtClean="0">
                <a:solidFill>
                  <a:schemeClr val="tx2"/>
                </a:solidFill>
              </a:rPr>
              <a:t>CLOSE-RANGE PHOTGRAMMETRY AND MULTIPLE VIEW GEOMETRY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455C4119-5D71-4113-B7BC-1CA3E7082243}" type="slidenum">
              <a:rPr lang="it-IT" altLang="it-IT" sz="1300" smtClean="0">
                <a:solidFill>
                  <a:schemeClr val="tx2"/>
                </a:solidFill>
              </a:rPr>
              <a:pPr>
                <a:spcBef>
                  <a:spcPct val="20000"/>
                </a:spcBef>
              </a:pPr>
              <a:t>0</a:t>
            </a:fld>
            <a:endParaRPr lang="it-IT" altLang="it-IT" sz="1300" smtClean="0">
              <a:solidFill>
                <a:schemeClr val="tx2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22852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1BDF-9BA5-41C6-B84B-4D3E9A2AA4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816017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3373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3561-F8E7-44F9-8EB2-8A16FFCF74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17694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F734-7D18-465F-859D-5F2E2BE768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3804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54D7-3636-4907-8A86-686981CA39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88845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95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F660-9A32-458B-B738-CCD0B034A1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914432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0C93-AFF9-48A6-942C-1483146AC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4312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3C80-69B9-4BDB-A490-6EB46D9278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923506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4A7B-58EB-4CE8-9289-D2172CCA71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79238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3243-1CEB-4E39-A87D-407EA6CABC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80831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03CD-9C39-44F2-A405-079982217B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91754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7" name="Picture 6" descr="Logo_bianc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13488"/>
            <a:ext cx="54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CasellaDiTesto 7"/>
          <p:cNvSpPr txBox="1">
            <a:spLocks noChangeArrowheads="1"/>
          </p:cNvSpPr>
          <p:nvPr userDrawn="1"/>
        </p:nvSpPr>
        <p:spPr bwMode="auto">
          <a:xfrm>
            <a:off x="931863" y="6353175"/>
            <a:ext cx="760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800" b="1">
                <a:solidFill>
                  <a:schemeClr val="bg1"/>
                </a:solidFill>
              </a:rPr>
              <a:t>UNIVERSITA’ DEGLI STUDI DI PARMA – DIPARTIMENTO DI INGEGNERIA E ARCHITETTURA 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CORSO DI FOTOGRAMMETRIA E TELERILEVAMENTO – LAUREA MAGISTRALE IN INGEGNERIA PER L’AMBIENTE E IL TERRITORIO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Prof.  Riccardo Roncella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838200" y="423545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endParaRPr lang="it-IT" altLang="it-IT" sz="2100">
              <a:solidFill>
                <a:schemeClr val="tx2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468313" y="4181475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PRODOTTI DELLA FOTOGRAMMETRIA</a:t>
            </a:r>
            <a:endParaRPr lang="it-IT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205038"/>
            <a:ext cx="8153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CORSO DI FOTOGRAMMETRIA E TELERILEVAMENTO</a:t>
            </a:r>
          </a:p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Prof. Riccardo </a:t>
            </a:r>
            <a:r>
              <a:rPr lang="it-IT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Roncella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482C70B-1424-4F57-A86C-234128D60164}" type="slidenum">
              <a:rPr lang="it-IT" altLang="it-IT" smtClean="0"/>
              <a:pPr eaLnBrk="1" hangingPunct="1">
                <a:defRPr/>
              </a:pPr>
              <a:t>9</a:t>
            </a:fld>
            <a:endParaRPr lang="it-IT" altLang="it-IT" smtClean="0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DIGITALI DEL TERRENO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7150" y="1052513"/>
            <a:ext cx="89789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</a:rPr>
              <a:t>DATI DISTRIBUITI IRREGOLARMENTE:</a:t>
            </a:r>
            <a:endParaRPr lang="it-IT" altLang="it-IT" sz="2000">
              <a:solidFill>
                <a:schemeClr val="folHlink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Quando il terreno presenta zone approx. regolari e zone molto più accidentate può essere conveniente utilizzare una densità di punti variabile.</a:t>
            </a:r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2268538" y="2471738"/>
            <a:ext cx="4921250" cy="1604962"/>
            <a:chOff x="823" y="2545"/>
            <a:chExt cx="4235" cy="1382"/>
          </a:xfrm>
        </p:grpSpPr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>
              <a:off x="839" y="3920"/>
              <a:ext cx="4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830" y="3516"/>
              <a:ext cx="0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>
              <a:off x="1683" y="3553"/>
              <a:ext cx="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2" name="Line 8"/>
            <p:cNvSpPr>
              <a:spLocks noChangeShapeType="1"/>
            </p:cNvSpPr>
            <p:nvPr/>
          </p:nvSpPr>
          <p:spPr bwMode="auto">
            <a:xfrm>
              <a:off x="2297" y="3321"/>
              <a:ext cx="0" cy="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>
              <a:off x="2603" y="2783"/>
              <a:ext cx="0" cy="1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4" name="Line 10"/>
            <p:cNvSpPr>
              <a:spLocks noChangeShapeType="1"/>
            </p:cNvSpPr>
            <p:nvPr/>
          </p:nvSpPr>
          <p:spPr bwMode="auto">
            <a:xfrm>
              <a:off x="2730" y="2618"/>
              <a:ext cx="1" cy="1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>
              <a:off x="2805" y="2887"/>
              <a:ext cx="0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3030" y="2775"/>
              <a:ext cx="0" cy="1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3254" y="2880"/>
              <a:ext cx="0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3449" y="2783"/>
              <a:ext cx="0" cy="1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9" name="Line 15"/>
            <p:cNvSpPr>
              <a:spLocks noChangeShapeType="1"/>
            </p:cNvSpPr>
            <p:nvPr/>
          </p:nvSpPr>
          <p:spPr bwMode="auto">
            <a:xfrm flipH="1">
              <a:off x="3530" y="3104"/>
              <a:ext cx="1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0" name="Line 16"/>
            <p:cNvSpPr>
              <a:spLocks noChangeShapeType="1"/>
            </p:cNvSpPr>
            <p:nvPr/>
          </p:nvSpPr>
          <p:spPr bwMode="auto">
            <a:xfrm flipH="1">
              <a:off x="3672" y="3060"/>
              <a:ext cx="1" cy="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1" name="Line 17"/>
            <p:cNvSpPr>
              <a:spLocks noChangeShapeType="1"/>
            </p:cNvSpPr>
            <p:nvPr/>
          </p:nvSpPr>
          <p:spPr bwMode="auto">
            <a:xfrm>
              <a:off x="3740" y="3224"/>
              <a:ext cx="0" cy="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5057" y="3336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3" name="Freeform 19"/>
            <p:cNvSpPr>
              <a:spLocks/>
            </p:cNvSpPr>
            <p:nvPr/>
          </p:nvSpPr>
          <p:spPr bwMode="auto">
            <a:xfrm>
              <a:off x="823" y="2545"/>
              <a:ext cx="4234" cy="1062"/>
            </a:xfrm>
            <a:custGeom>
              <a:avLst/>
              <a:gdLst>
                <a:gd name="T0" fmla="*/ 0 w 4234"/>
                <a:gd name="T1" fmla="*/ 963 h 1062"/>
                <a:gd name="T2" fmla="*/ 1301 w 4234"/>
                <a:gd name="T3" fmla="*/ 918 h 1062"/>
                <a:gd name="T4" fmla="*/ 1870 w 4234"/>
                <a:gd name="T5" fmla="*/ 96 h 1062"/>
                <a:gd name="T6" fmla="*/ 1975 w 4234"/>
                <a:gd name="T7" fmla="*/ 342 h 1062"/>
                <a:gd name="T8" fmla="*/ 2214 w 4234"/>
                <a:gd name="T9" fmla="*/ 230 h 1062"/>
                <a:gd name="T10" fmla="*/ 2431 w 4234"/>
                <a:gd name="T11" fmla="*/ 342 h 1062"/>
                <a:gd name="T12" fmla="*/ 2633 w 4234"/>
                <a:gd name="T13" fmla="*/ 238 h 1062"/>
                <a:gd name="T14" fmla="*/ 2693 w 4234"/>
                <a:gd name="T15" fmla="*/ 552 h 1062"/>
                <a:gd name="T16" fmla="*/ 2872 w 4234"/>
                <a:gd name="T17" fmla="*/ 522 h 1062"/>
                <a:gd name="T18" fmla="*/ 3052 w 4234"/>
                <a:gd name="T19" fmla="*/ 739 h 1062"/>
                <a:gd name="T20" fmla="*/ 4234 w 4234"/>
                <a:gd name="T21" fmla="*/ 799 h 10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34"/>
                <a:gd name="T34" fmla="*/ 0 h 1062"/>
                <a:gd name="T35" fmla="*/ 4234 w 4234"/>
                <a:gd name="T36" fmla="*/ 1062 h 10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34" h="1062">
                  <a:moveTo>
                    <a:pt x="0" y="963"/>
                  </a:moveTo>
                  <a:cubicBezTo>
                    <a:pt x="494" y="1012"/>
                    <a:pt x="989" y="1062"/>
                    <a:pt x="1301" y="918"/>
                  </a:cubicBezTo>
                  <a:cubicBezTo>
                    <a:pt x="1613" y="774"/>
                    <a:pt x="1758" y="192"/>
                    <a:pt x="1870" y="96"/>
                  </a:cubicBezTo>
                  <a:cubicBezTo>
                    <a:pt x="1982" y="0"/>
                    <a:pt x="1918" y="320"/>
                    <a:pt x="1975" y="342"/>
                  </a:cubicBezTo>
                  <a:cubicBezTo>
                    <a:pt x="2032" y="364"/>
                    <a:pt x="2138" y="230"/>
                    <a:pt x="2214" y="230"/>
                  </a:cubicBezTo>
                  <a:cubicBezTo>
                    <a:pt x="2290" y="230"/>
                    <a:pt x="2361" y="341"/>
                    <a:pt x="2431" y="342"/>
                  </a:cubicBezTo>
                  <a:cubicBezTo>
                    <a:pt x="2501" y="343"/>
                    <a:pt x="2589" y="203"/>
                    <a:pt x="2633" y="238"/>
                  </a:cubicBezTo>
                  <a:cubicBezTo>
                    <a:pt x="2677" y="273"/>
                    <a:pt x="2653" y="505"/>
                    <a:pt x="2693" y="552"/>
                  </a:cubicBezTo>
                  <a:cubicBezTo>
                    <a:pt x="2733" y="599"/>
                    <a:pt x="2812" y="491"/>
                    <a:pt x="2872" y="522"/>
                  </a:cubicBezTo>
                  <a:cubicBezTo>
                    <a:pt x="2932" y="553"/>
                    <a:pt x="2825" y="693"/>
                    <a:pt x="3052" y="739"/>
                  </a:cubicBezTo>
                  <a:cubicBezTo>
                    <a:pt x="3279" y="785"/>
                    <a:pt x="4037" y="789"/>
                    <a:pt x="4234" y="79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57150" y="4508500"/>
            <a:ext cx="8978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In questi casi, però devo memorizzare oltre che la Z di ciascun punto, anche la sua posizione in planimetria.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Ho maggiori problemi nell’andare ad interpolare i valori.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Ho, in definitiva, una struttura dati più complessa.</a:t>
            </a:r>
          </a:p>
        </p:txBody>
      </p:sp>
    </p:spTree>
    <p:extLst>
      <p:ext uri="{BB962C8B-B14F-4D97-AF65-F5344CB8AC3E}">
        <p14:creationId xmlns:p14="http://schemas.microsoft.com/office/powerpoint/2010/main" val="1534711202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EE580B1-18DB-4734-8352-37E1346DED7C}" type="slidenum">
              <a:rPr lang="it-IT" altLang="it-IT" smtClean="0"/>
              <a:pPr eaLnBrk="1" hangingPunct="1">
                <a:defRPr/>
              </a:pPr>
              <a:t>10</a:t>
            </a:fld>
            <a:endParaRPr lang="it-IT" altLang="it-IT" smtClean="0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DIGITALI DEL TERRENO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7150" y="4076700"/>
            <a:ext cx="89789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</a:rPr>
              <a:t>TIPOLOGIE DI MODELLI DIGITALI:</a:t>
            </a:r>
            <a:endParaRPr lang="it-IT" altLang="it-IT" sz="2000">
              <a:solidFill>
                <a:schemeClr val="folHlink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Modelli poliedrici del terreno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Modelli di elevazione grigliati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Modelli a curve di livello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7150" y="692150"/>
            <a:ext cx="8978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In generale, comunque, un maggior numero di informazioni (punti) porta sempre ad avere una maggior definizione della topografia del terreno:</a:t>
            </a:r>
          </a:p>
        </p:txBody>
      </p:sp>
      <p:graphicFrame>
        <p:nvGraphicFramePr>
          <p:cNvPr id="19462" name="Object 14"/>
          <p:cNvGraphicFramePr>
            <a:graphicFrameLocks noChangeAspect="1"/>
          </p:cNvGraphicFramePr>
          <p:nvPr/>
        </p:nvGraphicFramePr>
        <p:xfrm>
          <a:off x="6227763" y="1557338"/>
          <a:ext cx="2808287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Photo Editor Photo" r:id="rId3" imgW="2381582" imgH="1905266" progId="MSPhotoEd.3">
                  <p:embed/>
                </p:oleObj>
              </mc:Choice>
              <mc:Fallback>
                <p:oleObj name="Photo Editor Photo" r:id="rId3" imgW="2381582" imgH="1905266" progId="MSPhotoEd.3">
                  <p:embed/>
                  <p:pic>
                    <p:nvPicPr>
                      <p:cNvPr id="19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557338"/>
                        <a:ext cx="2808287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5"/>
          <p:cNvGraphicFramePr>
            <a:graphicFrameLocks noChangeAspect="1"/>
          </p:cNvGraphicFramePr>
          <p:nvPr/>
        </p:nvGraphicFramePr>
        <p:xfrm>
          <a:off x="179388" y="1557338"/>
          <a:ext cx="27940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Photo Editor Photo" r:id="rId5" imgW="2381582" imgH="1905266" progId="MSPhotoEd.3">
                  <p:embed/>
                </p:oleObj>
              </mc:Choice>
              <mc:Fallback>
                <p:oleObj name="Photo Editor Photo" r:id="rId5" imgW="2381582" imgH="1905266" progId="MSPhotoEd.3">
                  <p:embed/>
                  <p:pic>
                    <p:nvPicPr>
                      <p:cNvPr id="19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27940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6"/>
          <p:cNvGraphicFramePr>
            <a:graphicFrameLocks noChangeAspect="1"/>
          </p:cNvGraphicFramePr>
          <p:nvPr/>
        </p:nvGraphicFramePr>
        <p:xfrm>
          <a:off x="3203575" y="1557338"/>
          <a:ext cx="2808288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Photo Editor Photo" r:id="rId7" imgW="2381582" imgH="1905266" progId="MSPhotoEd.3">
                  <p:embed/>
                </p:oleObj>
              </mc:Choice>
              <mc:Fallback>
                <p:oleObj name="Photo Editor Photo" r:id="rId7" imgW="2381582" imgH="1905266" progId="MSPhotoEd.3">
                  <p:embed/>
                  <p:pic>
                    <p:nvPicPr>
                      <p:cNvPr id="194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557338"/>
                        <a:ext cx="2808288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83903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4B8F4F1-A671-4EB6-82BB-0804B10BA609}" type="slidenum">
              <a:rPr lang="it-IT" altLang="it-IT" smtClean="0"/>
              <a:pPr eaLnBrk="1" hangingPunct="1">
                <a:defRPr/>
              </a:pPr>
              <a:t>11</a:t>
            </a:fld>
            <a:endParaRPr lang="it-IT" altLang="it-IT" smtClean="0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POLIEDRICI DEL TERRENO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7150" y="692150"/>
            <a:ext cx="8978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Utilizzano una </a:t>
            </a:r>
            <a:r>
              <a:rPr lang="it-IT" altLang="it-IT" sz="2000" u="sng">
                <a:sym typeface="Symbol" panose="05050102010706020507" pitchFamily="18" charset="2"/>
              </a:rPr>
              <a:t>partizione</a:t>
            </a:r>
            <a:r>
              <a:rPr lang="it-IT" altLang="it-IT" sz="2000">
                <a:sym typeface="Symbol" panose="05050102010706020507" pitchFamily="18" charset="2"/>
              </a:rPr>
              <a:t> del dominio XY in zone poligonali ed un </a:t>
            </a:r>
            <a:r>
              <a:rPr lang="it-IT" altLang="it-IT" sz="2000" u="sng">
                <a:sym typeface="Symbol" panose="05050102010706020507" pitchFamily="18" charset="2"/>
              </a:rPr>
              <a:t>modello funzionale</a:t>
            </a:r>
            <a:r>
              <a:rPr lang="it-IT" altLang="it-IT" sz="2000">
                <a:sym typeface="Symbol" panose="05050102010706020507" pitchFamily="18" charset="2"/>
              </a:rPr>
              <a:t> per ciascuna regione che ne definisce la forma.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Il modello solitamente più usato è il TIN (Triangulate Irregular Network) in cui il dominio è suddiviso in regioni triangolari a cui corrispondono porzioni piane nello spazio tridimensionale.</a:t>
            </a:r>
          </a:p>
        </p:txBody>
      </p: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179388" y="2565400"/>
            <a:ext cx="2600325" cy="2901950"/>
            <a:chOff x="1846" y="1682"/>
            <a:chExt cx="2004" cy="2236"/>
          </a:xfrm>
        </p:grpSpPr>
        <p:grpSp>
          <p:nvGrpSpPr>
            <p:cNvPr id="20489" name="Group 9"/>
            <p:cNvGrpSpPr>
              <a:grpSpLocks/>
            </p:cNvGrpSpPr>
            <p:nvPr/>
          </p:nvGrpSpPr>
          <p:grpSpPr bwMode="auto">
            <a:xfrm rot="668592">
              <a:off x="1869" y="2685"/>
              <a:ext cx="1976" cy="1084"/>
              <a:chOff x="1480" y="2424"/>
              <a:chExt cx="1976" cy="1084"/>
            </a:xfrm>
          </p:grpSpPr>
          <p:sp>
            <p:nvSpPr>
              <p:cNvPr id="20522" name="Freeform 10"/>
              <p:cNvSpPr>
                <a:spLocks/>
              </p:cNvSpPr>
              <p:nvPr/>
            </p:nvSpPr>
            <p:spPr bwMode="auto">
              <a:xfrm>
                <a:off x="1526" y="2424"/>
                <a:ext cx="1930" cy="1084"/>
              </a:xfrm>
              <a:custGeom>
                <a:avLst/>
                <a:gdLst>
                  <a:gd name="T0" fmla="*/ 0 w 1930"/>
                  <a:gd name="T1" fmla="*/ 314 h 1084"/>
                  <a:gd name="T2" fmla="*/ 0 w 1930"/>
                  <a:gd name="T3" fmla="*/ 823 h 1084"/>
                  <a:gd name="T4" fmla="*/ 1833 w 1930"/>
                  <a:gd name="T5" fmla="*/ 1084 h 1084"/>
                  <a:gd name="T6" fmla="*/ 1930 w 1930"/>
                  <a:gd name="T7" fmla="*/ 493 h 1084"/>
                  <a:gd name="T8" fmla="*/ 1668 w 1930"/>
                  <a:gd name="T9" fmla="*/ 82 h 1084"/>
                  <a:gd name="T10" fmla="*/ 1174 w 1930"/>
                  <a:gd name="T11" fmla="*/ 0 h 1084"/>
                  <a:gd name="T12" fmla="*/ 0 w 1930"/>
                  <a:gd name="T13" fmla="*/ 314 h 10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0"/>
                  <a:gd name="T22" fmla="*/ 0 h 1084"/>
                  <a:gd name="T23" fmla="*/ 1930 w 1930"/>
                  <a:gd name="T24" fmla="*/ 1084 h 10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0" h="1084">
                    <a:moveTo>
                      <a:pt x="0" y="314"/>
                    </a:moveTo>
                    <a:lnTo>
                      <a:pt x="0" y="823"/>
                    </a:lnTo>
                    <a:lnTo>
                      <a:pt x="1833" y="1084"/>
                    </a:lnTo>
                    <a:lnTo>
                      <a:pt x="1930" y="493"/>
                    </a:lnTo>
                    <a:lnTo>
                      <a:pt x="1668" y="82"/>
                    </a:lnTo>
                    <a:lnTo>
                      <a:pt x="1174" y="0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23" name="AutoShape 11"/>
              <p:cNvSpPr>
                <a:spLocks noChangeArrowheads="1"/>
              </p:cNvSpPr>
              <p:nvPr/>
            </p:nvSpPr>
            <p:spPr bwMode="auto">
              <a:xfrm rot="-10221848">
                <a:off x="2662" y="2460"/>
                <a:ext cx="486" cy="52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0524" name="AutoShape 12"/>
              <p:cNvSpPr>
                <a:spLocks noChangeArrowheads="1"/>
              </p:cNvSpPr>
              <p:nvPr/>
            </p:nvSpPr>
            <p:spPr bwMode="auto">
              <a:xfrm rot="-7269152">
                <a:off x="2846" y="2588"/>
                <a:ext cx="486" cy="5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0525" name="AutoShape 13"/>
              <p:cNvSpPr>
                <a:spLocks noChangeArrowheads="1"/>
              </p:cNvSpPr>
              <p:nvPr/>
            </p:nvSpPr>
            <p:spPr bwMode="auto">
              <a:xfrm rot="9861857">
                <a:off x="1594" y="2568"/>
                <a:ext cx="1212" cy="588"/>
              </a:xfrm>
              <a:prstGeom prst="rtTriangl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0526" name="AutoShape 14"/>
              <p:cNvSpPr>
                <a:spLocks noChangeArrowheads="1"/>
              </p:cNvSpPr>
              <p:nvPr/>
            </p:nvSpPr>
            <p:spPr bwMode="auto">
              <a:xfrm rot="-10186645">
                <a:off x="1480" y="2865"/>
                <a:ext cx="1368" cy="244"/>
              </a:xfrm>
              <a:prstGeom prst="rtTriangl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0527" name="Line 15"/>
              <p:cNvSpPr>
                <a:spLocks noChangeShapeType="1"/>
              </p:cNvSpPr>
              <p:nvPr/>
            </p:nvSpPr>
            <p:spPr bwMode="auto">
              <a:xfrm rot="11378152" flipV="1">
                <a:off x="1518" y="3355"/>
                <a:ext cx="1837" cy="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28" name="AutoShape 16"/>
              <p:cNvSpPr>
                <a:spLocks noChangeArrowheads="1"/>
              </p:cNvSpPr>
              <p:nvPr/>
            </p:nvSpPr>
            <p:spPr bwMode="auto">
              <a:xfrm rot="17153">
                <a:off x="1523" y="2753"/>
                <a:ext cx="1306" cy="481"/>
              </a:xfrm>
              <a:prstGeom prst="rtTriangl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grpSp>
            <p:nvGrpSpPr>
              <p:cNvPr id="20529" name="Group 17"/>
              <p:cNvGrpSpPr>
                <a:grpSpLocks/>
              </p:cNvGrpSpPr>
              <p:nvPr/>
            </p:nvGrpSpPr>
            <p:grpSpPr bwMode="auto">
              <a:xfrm rot="-10114996">
                <a:off x="2839" y="2877"/>
                <a:ext cx="576" cy="583"/>
                <a:chOff x="1511" y="2394"/>
                <a:chExt cx="621" cy="606"/>
              </a:xfrm>
            </p:grpSpPr>
            <p:sp>
              <p:nvSpPr>
                <p:cNvPr id="2053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541" y="2558"/>
                  <a:ext cx="576" cy="44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531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1511" y="2394"/>
                  <a:ext cx="23" cy="591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532" name="Line 20"/>
                <p:cNvSpPr>
                  <a:spLocks noChangeShapeType="1"/>
                </p:cNvSpPr>
                <p:nvPr/>
              </p:nvSpPr>
              <p:spPr bwMode="auto">
                <a:xfrm>
                  <a:off x="1519" y="2394"/>
                  <a:ext cx="613" cy="179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0490" name="Group 21"/>
            <p:cNvGrpSpPr>
              <a:grpSpLocks/>
            </p:cNvGrpSpPr>
            <p:nvPr/>
          </p:nvGrpSpPr>
          <p:grpSpPr bwMode="auto">
            <a:xfrm>
              <a:off x="1863" y="1705"/>
              <a:ext cx="1982" cy="1422"/>
              <a:chOff x="1863" y="1705"/>
              <a:chExt cx="1982" cy="1422"/>
            </a:xfrm>
          </p:grpSpPr>
          <p:sp>
            <p:nvSpPr>
              <p:cNvPr id="20507" name="Line 22"/>
              <p:cNvSpPr>
                <a:spLocks noChangeShapeType="1"/>
              </p:cNvSpPr>
              <p:nvPr/>
            </p:nvSpPr>
            <p:spPr bwMode="auto">
              <a:xfrm>
                <a:off x="1885" y="2109"/>
                <a:ext cx="1272" cy="37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08" name="Line 23"/>
              <p:cNvSpPr>
                <a:spLocks noChangeShapeType="1"/>
              </p:cNvSpPr>
              <p:nvPr/>
            </p:nvSpPr>
            <p:spPr bwMode="auto">
              <a:xfrm>
                <a:off x="1870" y="2117"/>
                <a:ext cx="1736" cy="10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09" name="Line 24"/>
              <p:cNvSpPr>
                <a:spLocks noChangeShapeType="1"/>
              </p:cNvSpPr>
              <p:nvPr/>
            </p:nvSpPr>
            <p:spPr bwMode="auto">
              <a:xfrm flipH="1">
                <a:off x="1863" y="1713"/>
                <a:ext cx="119" cy="38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0" name="Line 25"/>
              <p:cNvSpPr>
                <a:spLocks noChangeShapeType="1"/>
              </p:cNvSpPr>
              <p:nvPr/>
            </p:nvSpPr>
            <p:spPr bwMode="auto">
              <a:xfrm>
                <a:off x="1982" y="1705"/>
                <a:ext cx="1167" cy="77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1" name="Line 26"/>
              <p:cNvSpPr>
                <a:spLocks noChangeShapeType="1"/>
              </p:cNvSpPr>
              <p:nvPr/>
            </p:nvSpPr>
            <p:spPr bwMode="auto">
              <a:xfrm>
                <a:off x="1990" y="1705"/>
                <a:ext cx="1234" cy="1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2" name="Line 27"/>
              <p:cNvSpPr>
                <a:spLocks noChangeShapeType="1"/>
              </p:cNvSpPr>
              <p:nvPr/>
            </p:nvSpPr>
            <p:spPr bwMode="auto">
              <a:xfrm flipV="1">
                <a:off x="3621" y="2177"/>
                <a:ext cx="209" cy="9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3" name="Line 28"/>
              <p:cNvSpPr>
                <a:spLocks noChangeShapeType="1"/>
              </p:cNvSpPr>
              <p:nvPr/>
            </p:nvSpPr>
            <p:spPr bwMode="auto">
              <a:xfrm>
                <a:off x="3209" y="1840"/>
                <a:ext cx="449" cy="1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4" name="Line 29"/>
              <p:cNvSpPr>
                <a:spLocks noChangeShapeType="1"/>
              </p:cNvSpPr>
              <p:nvPr/>
            </p:nvSpPr>
            <p:spPr bwMode="auto">
              <a:xfrm>
                <a:off x="3658" y="1982"/>
                <a:ext cx="172" cy="1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5" name="Line 30"/>
              <p:cNvSpPr>
                <a:spLocks noChangeShapeType="1"/>
              </p:cNvSpPr>
              <p:nvPr/>
            </p:nvSpPr>
            <p:spPr bwMode="auto">
              <a:xfrm>
                <a:off x="3217" y="1840"/>
                <a:ext cx="45" cy="3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6" name="Line 31"/>
              <p:cNvSpPr>
                <a:spLocks noChangeShapeType="1"/>
              </p:cNvSpPr>
              <p:nvPr/>
            </p:nvSpPr>
            <p:spPr bwMode="auto">
              <a:xfrm flipV="1">
                <a:off x="3269" y="1982"/>
                <a:ext cx="389" cy="2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7" name="Line 32"/>
              <p:cNvSpPr>
                <a:spLocks noChangeShapeType="1"/>
              </p:cNvSpPr>
              <p:nvPr/>
            </p:nvSpPr>
            <p:spPr bwMode="auto">
              <a:xfrm flipV="1">
                <a:off x="3269" y="2192"/>
                <a:ext cx="569" cy="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8" name="Line 33"/>
              <p:cNvSpPr>
                <a:spLocks noChangeShapeType="1"/>
              </p:cNvSpPr>
              <p:nvPr/>
            </p:nvSpPr>
            <p:spPr bwMode="auto">
              <a:xfrm>
                <a:off x="3142" y="2484"/>
                <a:ext cx="464" cy="62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19" name="Line 34"/>
              <p:cNvSpPr>
                <a:spLocks noChangeShapeType="1"/>
              </p:cNvSpPr>
              <p:nvPr/>
            </p:nvSpPr>
            <p:spPr bwMode="auto">
              <a:xfrm flipV="1">
                <a:off x="3142" y="2192"/>
                <a:ext cx="703" cy="2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20" name="Line 35"/>
              <p:cNvSpPr>
                <a:spLocks noChangeShapeType="1"/>
              </p:cNvSpPr>
              <p:nvPr/>
            </p:nvSpPr>
            <p:spPr bwMode="auto">
              <a:xfrm>
                <a:off x="1982" y="1706"/>
                <a:ext cx="1280" cy="5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21" name="Line 36"/>
              <p:cNvSpPr>
                <a:spLocks noChangeShapeType="1"/>
              </p:cNvSpPr>
              <p:nvPr/>
            </p:nvSpPr>
            <p:spPr bwMode="auto">
              <a:xfrm flipV="1">
                <a:off x="3142" y="2214"/>
                <a:ext cx="120" cy="25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0491" name="Line 37"/>
            <p:cNvSpPr>
              <a:spLocks noChangeShapeType="1"/>
            </p:cNvSpPr>
            <p:nvPr/>
          </p:nvSpPr>
          <p:spPr bwMode="auto">
            <a:xfrm flipH="1">
              <a:off x="3251" y="2226"/>
              <a:ext cx="13" cy="10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2" name="Line 38"/>
            <p:cNvSpPr>
              <a:spLocks noChangeShapeType="1"/>
            </p:cNvSpPr>
            <p:nvPr/>
          </p:nvSpPr>
          <p:spPr bwMode="auto">
            <a:xfrm>
              <a:off x="1869" y="2124"/>
              <a:ext cx="1" cy="11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3" name="Line 39"/>
            <p:cNvSpPr>
              <a:spLocks noChangeShapeType="1"/>
            </p:cNvSpPr>
            <p:nvPr/>
          </p:nvSpPr>
          <p:spPr bwMode="auto">
            <a:xfrm>
              <a:off x="1972" y="1741"/>
              <a:ext cx="1" cy="10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4" name="Oval 40"/>
            <p:cNvSpPr>
              <a:spLocks noChangeAspect="1" noChangeArrowheads="1"/>
            </p:cNvSpPr>
            <p:nvPr/>
          </p:nvSpPr>
          <p:spPr bwMode="auto">
            <a:xfrm>
              <a:off x="1846" y="2087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495" name="Line 41"/>
            <p:cNvSpPr>
              <a:spLocks noChangeShapeType="1"/>
            </p:cNvSpPr>
            <p:nvPr/>
          </p:nvSpPr>
          <p:spPr bwMode="auto">
            <a:xfrm>
              <a:off x="3199" y="1830"/>
              <a:ext cx="1" cy="8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6" name="Line 42"/>
            <p:cNvSpPr>
              <a:spLocks noChangeShapeType="1"/>
            </p:cNvSpPr>
            <p:nvPr/>
          </p:nvSpPr>
          <p:spPr bwMode="auto">
            <a:xfrm>
              <a:off x="3139" y="2459"/>
              <a:ext cx="1" cy="10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7" name="Line 43"/>
            <p:cNvSpPr>
              <a:spLocks noChangeShapeType="1"/>
            </p:cNvSpPr>
            <p:nvPr/>
          </p:nvSpPr>
          <p:spPr bwMode="auto">
            <a:xfrm>
              <a:off x="3611" y="3101"/>
              <a:ext cx="1" cy="8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8" name="Line 44"/>
            <p:cNvSpPr>
              <a:spLocks noChangeShapeType="1"/>
            </p:cNvSpPr>
            <p:nvPr/>
          </p:nvSpPr>
          <p:spPr bwMode="auto">
            <a:xfrm>
              <a:off x="3656" y="1981"/>
              <a:ext cx="1" cy="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9" name="Line 45"/>
            <p:cNvSpPr>
              <a:spLocks noChangeShapeType="1"/>
            </p:cNvSpPr>
            <p:nvPr/>
          </p:nvSpPr>
          <p:spPr bwMode="auto">
            <a:xfrm>
              <a:off x="3829" y="2176"/>
              <a:ext cx="1" cy="11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00" name="Oval 46"/>
            <p:cNvSpPr>
              <a:spLocks noChangeAspect="1" noChangeArrowheads="1"/>
            </p:cNvSpPr>
            <p:nvPr/>
          </p:nvSpPr>
          <p:spPr bwMode="auto">
            <a:xfrm>
              <a:off x="1949" y="1682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01" name="Oval 47"/>
            <p:cNvSpPr>
              <a:spLocks noChangeAspect="1" noChangeArrowheads="1"/>
            </p:cNvSpPr>
            <p:nvPr/>
          </p:nvSpPr>
          <p:spPr bwMode="auto">
            <a:xfrm>
              <a:off x="3114" y="2443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02" name="Oval 48"/>
            <p:cNvSpPr>
              <a:spLocks noChangeAspect="1" noChangeArrowheads="1"/>
            </p:cNvSpPr>
            <p:nvPr/>
          </p:nvSpPr>
          <p:spPr bwMode="auto">
            <a:xfrm>
              <a:off x="3631" y="1949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03" name="Oval 49"/>
            <p:cNvSpPr>
              <a:spLocks noChangeAspect="1" noChangeArrowheads="1"/>
            </p:cNvSpPr>
            <p:nvPr/>
          </p:nvSpPr>
          <p:spPr bwMode="auto">
            <a:xfrm>
              <a:off x="3802" y="2164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04" name="Oval 50"/>
            <p:cNvSpPr>
              <a:spLocks noChangeAspect="1" noChangeArrowheads="1"/>
            </p:cNvSpPr>
            <p:nvPr/>
          </p:nvSpPr>
          <p:spPr bwMode="auto">
            <a:xfrm>
              <a:off x="3590" y="3091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05" name="Oval 51"/>
            <p:cNvSpPr>
              <a:spLocks noChangeAspect="1" noChangeArrowheads="1"/>
            </p:cNvSpPr>
            <p:nvPr/>
          </p:nvSpPr>
          <p:spPr bwMode="auto">
            <a:xfrm>
              <a:off x="3180" y="1819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0506" name="Oval 52"/>
            <p:cNvSpPr>
              <a:spLocks noChangeAspect="1" noChangeArrowheads="1"/>
            </p:cNvSpPr>
            <p:nvPr/>
          </p:nvSpPr>
          <p:spPr bwMode="auto">
            <a:xfrm>
              <a:off x="3232" y="2201"/>
              <a:ext cx="48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graphicFrame>
        <p:nvGraphicFramePr>
          <p:cNvPr id="20486" name="Object 53"/>
          <p:cNvGraphicFramePr>
            <a:graphicFrameLocks noChangeAspect="1"/>
          </p:cNvGraphicFramePr>
          <p:nvPr/>
        </p:nvGraphicFramePr>
        <p:xfrm>
          <a:off x="3419475" y="2795588"/>
          <a:ext cx="2520950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Bitmap Image" r:id="rId3" imgW="1952342" imgH="1943014" progId="Paint.Picture">
                  <p:embed/>
                </p:oleObj>
              </mc:Choice>
              <mc:Fallback>
                <p:oleObj name="Bitmap Image" r:id="rId3" imgW="1952342" imgH="1943014" progId="Paint.Picture">
                  <p:embed/>
                  <p:pic>
                    <p:nvPicPr>
                      <p:cNvPr id="2048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795588"/>
                        <a:ext cx="2520950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54"/>
          <p:cNvGraphicFramePr>
            <a:graphicFrameLocks noChangeAspect="1"/>
          </p:cNvGraphicFramePr>
          <p:nvPr/>
        </p:nvGraphicFramePr>
        <p:xfrm>
          <a:off x="6516688" y="2835275"/>
          <a:ext cx="248126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Bitmap Image" r:id="rId5" imgW="1933680" imgH="1923815" progId="Paint.Picture">
                  <p:embed/>
                </p:oleObj>
              </mc:Choice>
              <mc:Fallback>
                <p:oleObj name="Bitmap Image" r:id="rId5" imgW="1933680" imgH="1923815" progId="Paint.Picture">
                  <p:embed/>
                  <p:pic>
                    <p:nvPicPr>
                      <p:cNvPr id="20487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835275"/>
                        <a:ext cx="2481262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55"/>
          <p:cNvSpPr>
            <a:spLocks noChangeArrowheads="1"/>
          </p:cNvSpPr>
          <p:nvPr/>
        </p:nvSpPr>
        <p:spPr bwMode="auto">
          <a:xfrm>
            <a:off x="57150" y="5589588"/>
            <a:ext cx="8978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La triangolazione viene solitamente eseguita per mezzo di una triangolazione di Delaunay</a:t>
            </a:r>
          </a:p>
        </p:txBody>
      </p:sp>
    </p:spTree>
    <p:extLst>
      <p:ext uri="{BB962C8B-B14F-4D97-AF65-F5344CB8AC3E}">
        <p14:creationId xmlns:p14="http://schemas.microsoft.com/office/powerpoint/2010/main" val="396981699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A99A8E4-E0E9-4010-B9C6-40927DC51264}" type="slidenum">
              <a:rPr lang="it-IT" altLang="it-IT" smtClean="0"/>
              <a:pPr eaLnBrk="1" hangingPunct="1">
                <a:defRPr/>
              </a:pPr>
              <a:t>12</a:t>
            </a:fld>
            <a:endParaRPr lang="it-IT" altLang="it-IT" smtClean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GRIGLIATI DEL TERRENO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7150" y="692150"/>
            <a:ext cx="8978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Utilizzano una </a:t>
            </a:r>
            <a:r>
              <a:rPr lang="it-IT" altLang="it-IT" sz="2000" u="sng">
                <a:sym typeface="Symbol" panose="05050102010706020507" pitchFamily="18" charset="2"/>
              </a:rPr>
              <a:t>GRIGLIA REGOLARE</a:t>
            </a:r>
            <a:r>
              <a:rPr lang="it-IT" altLang="it-IT" sz="2000">
                <a:sym typeface="Symbol" panose="05050102010706020507" pitchFamily="18" charset="2"/>
              </a:rPr>
              <a:t> nel dominio XY ai cui nodi è associato un valore numerico che indica l’elevazione del nodo stesso.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In questo caso il DTM può essere rappresentato con una sorta di immagine digitale (raster) in cui in ciascun “pixel” viene immagazzinato il valore della quota.</a:t>
            </a:r>
          </a:p>
        </p:txBody>
      </p:sp>
      <p:graphicFrame>
        <p:nvGraphicFramePr>
          <p:cNvPr id="21509" name="Object 52"/>
          <p:cNvGraphicFramePr>
            <a:graphicFrameLocks/>
          </p:cNvGraphicFramePr>
          <p:nvPr>
            <p:ph idx="1"/>
          </p:nvPr>
        </p:nvGraphicFramePr>
        <p:xfrm>
          <a:off x="107950" y="3044825"/>
          <a:ext cx="30384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Bitmap Image" r:id="rId3" imgW="3038139" imgH="2514130" progId="Paint.Picture">
                  <p:embed/>
                </p:oleObj>
              </mc:Choice>
              <mc:Fallback>
                <p:oleObj name="Bitmap Image" r:id="rId3" imgW="3038139" imgH="2514130" progId="Paint.Picture">
                  <p:embed/>
                  <p:pic>
                    <p:nvPicPr>
                      <p:cNvPr id="21509" name="Object 5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044825"/>
                        <a:ext cx="30384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56"/>
          <p:cNvGraphicFramePr>
            <a:graphicFrameLocks/>
          </p:cNvGraphicFramePr>
          <p:nvPr/>
        </p:nvGraphicFramePr>
        <p:xfrm>
          <a:off x="3708400" y="2565400"/>
          <a:ext cx="5249863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Bitmap Image" r:id="rId5" imgW="5361907" imgH="3552440" progId="Paint.Picture">
                  <p:embed/>
                </p:oleObj>
              </mc:Choice>
              <mc:Fallback>
                <p:oleObj name="Bitmap Image" r:id="rId5" imgW="5361907" imgH="3552440" progId="Paint.Picture">
                  <p:embed/>
                  <p:pic>
                    <p:nvPicPr>
                      <p:cNvPr id="2151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5249863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2094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17FD6B1-FF8B-44B6-B460-9F61FBC8D7F9}" type="slidenum">
              <a:rPr lang="it-IT" altLang="it-IT" smtClean="0"/>
              <a:pPr eaLnBrk="1" hangingPunct="1">
                <a:defRPr/>
              </a:pPr>
              <a:t>13</a:t>
            </a:fld>
            <a:endParaRPr lang="it-IT" altLang="it-IT" smtClean="0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DEL TERRENO A CURVE DI LIVELLO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7150" y="692150"/>
            <a:ext cx="8978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Utilizzano un’insieme di </a:t>
            </a:r>
            <a:r>
              <a:rPr lang="it-IT" altLang="it-IT" sz="2000" u="sng">
                <a:sym typeface="Symbol" panose="05050102010706020507" pitchFamily="18" charset="2"/>
              </a:rPr>
              <a:t>punti planimetrici</a:t>
            </a:r>
            <a:r>
              <a:rPr lang="it-IT" altLang="it-IT" sz="2000">
                <a:sym typeface="Symbol" panose="05050102010706020507" pitchFamily="18" charset="2"/>
              </a:rPr>
              <a:t> per i quali passa una certa linea del piano (spline, polilinee, etc.) a cui è associato un valore di elevazione.</a:t>
            </a:r>
          </a:p>
        </p:txBody>
      </p:sp>
      <p:grpSp>
        <p:nvGrpSpPr>
          <p:cNvPr id="22533" name="Group 107"/>
          <p:cNvGrpSpPr>
            <a:grpSpLocks/>
          </p:cNvGrpSpPr>
          <p:nvPr/>
        </p:nvGrpSpPr>
        <p:grpSpPr bwMode="auto">
          <a:xfrm>
            <a:off x="1806575" y="1628775"/>
            <a:ext cx="5357813" cy="1616075"/>
            <a:chOff x="926" y="2335"/>
            <a:chExt cx="3375" cy="1018"/>
          </a:xfrm>
        </p:grpSpPr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3179" y="2656"/>
              <a:ext cx="763" cy="404"/>
            </a:xfrm>
            <a:custGeom>
              <a:avLst/>
              <a:gdLst>
                <a:gd name="T0" fmla="*/ 0 w 763"/>
                <a:gd name="T1" fmla="*/ 231 h 404"/>
                <a:gd name="T2" fmla="*/ 68 w 763"/>
                <a:gd name="T3" fmla="*/ 74 h 404"/>
                <a:gd name="T4" fmla="*/ 270 w 763"/>
                <a:gd name="T5" fmla="*/ 0 h 404"/>
                <a:gd name="T6" fmla="*/ 479 w 763"/>
                <a:gd name="T7" fmla="*/ 0 h 404"/>
                <a:gd name="T8" fmla="*/ 703 w 763"/>
                <a:gd name="T9" fmla="*/ 30 h 404"/>
                <a:gd name="T10" fmla="*/ 763 w 763"/>
                <a:gd name="T11" fmla="*/ 231 h 404"/>
                <a:gd name="T12" fmla="*/ 546 w 763"/>
                <a:gd name="T13" fmla="*/ 404 h 404"/>
                <a:gd name="T14" fmla="*/ 299 w 763"/>
                <a:gd name="T15" fmla="*/ 366 h 404"/>
                <a:gd name="T16" fmla="*/ 0 w 763"/>
                <a:gd name="T17" fmla="*/ 231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3"/>
                <a:gd name="T28" fmla="*/ 0 h 404"/>
                <a:gd name="T29" fmla="*/ 763 w 763"/>
                <a:gd name="T30" fmla="*/ 404 h 4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3" h="404">
                  <a:moveTo>
                    <a:pt x="0" y="231"/>
                  </a:moveTo>
                  <a:lnTo>
                    <a:pt x="68" y="74"/>
                  </a:lnTo>
                  <a:lnTo>
                    <a:pt x="270" y="0"/>
                  </a:lnTo>
                  <a:lnTo>
                    <a:pt x="479" y="0"/>
                  </a:lnTo>
                  <a:lnTo>
                    <a:pt x="703" y="30"/>
                  </a:lnTo>
                  <a:lnTo>
                    <a:pt x="763" y="231"/>
                  </a:lnTo>
                  <a:lnTo>
                    <a:pt x="546" y="404"/>
                  </a:lnTo>
                  <a:lnTo>
                    <a:pt x="299" y="366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>
              <a:off x="2955" y="2498"/>
              <a:ext cx="1174" cy="689"/>
            </a:xfrm>
            <a:custGeom>
              <a:avLst/>
              <a:gdLst>
                <a:gd name="T0" fmla="*/ 0 w 1174"/>
                <a:gd name="T1" fmla="*/ 307 h 689"/>
                <a:gd name="T2" fmla="*/ 179 w 1174"/>
                <a:gd name="T3" fmla="*/ 158 h 689"/>
                <a:gd name="T4" fmla="*/ 389 w 1174"/>
                <a:gd name="T5" fmla="*/ 113 h 689"/>
                <a:gd name="T6" fmla="*/ 621 w 1174"/>
                <a:gd name="T7" fmla="*/ 0 h 689"/>
                <a:gd name="T8" fmla="*/ 868 w 1174"/>
                <a:gd name="T9" fmla="*/ 105 h 689"/>
                <a:gd name="T10" fmla="*/ 1092 w 1174"/>
                <a:gd name="T11" fmla="*/ 105 h 689"/>
                <a:gd name="T12" fmla="*/ 1174 w 1174"/>
                <a:gd name="T13" fmla="*/ 255 h 689"/>
                <a:gd name="T14" fmla="*/ 1152 w 1174"/>
                <a:gd name="T15" fmla="*/ 449 h 689"/>
                <a:gd name="T16" fmla="*/ 1055 w 1174"/>
                <a:gd name="T17" fmla="*/ 584 h 689"/>
                <a:gd name="T18" fmla="*/ 853 w 1174"/>
                <a:gd name="T19" fmla="*/ 666 h 689"/>
                <a:gd name="T20" fmla="*/ 591 w 1174"/>
                <a:gd name="T21" fmla="*/ 689 h 689"/>
                <a:gd name="T22" fmla="*/ 359 w 1174"/>
                <a:gd name="T23" fmla="*/ 562 h 689"/>
                <a:gd name="T24" fmla="*/ 67 w 1174"/>
                <a:gd name="T25" fmla="*/ 524 h 689"/>
                <a:gd name="T26" fmla="*/ 0 w 1174"/>
                <a:gd name="T27" fmla="*/ 307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4"/>
                <a:gd name="T43" fmla="*/ 0 h 689"/>
                <a:gd name="T44" fmla="*/ 1174 w 1174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4" h="689">
                  <a:moveTo>
                    <a:pt x="0" y="307"/>
                  </a:moveTo>
                  <a:lnTo>
                    <a:pt x="179" y="158"/>
                  </a:lnTo>
                  <a:lnTo>
                    <a:pt x="389" y="113"/>
                  </a:lnTo>
                  <a:lnTo>
                    <a:pt x="621" y="0"/>
                  </a:lnTo>
                  <a:lnTo>
                    <a:pt x="868" y="105"/>
                  </a:lnTo>
                  <a:lnTo>
                    <a:pt x="1092" y="105"/>
                  </a:lnTo>
                  <a:lnTo>
                    <a:pt x="1174" y="255"/>
                  </a:lnTo>
                  <a:lnTo>
                    <a:pt x="1152" y="449"/>
                  </a:lnTo>
                  <a:lnTo>
                    <a:pt x="1055" y="584"/>
                  </a:lnTo>
                  <a:lnTo>
                    <a:pt x="853" y="666"/>
                  </a:lnTo>
                  <a:lnTo>
                    <a:pt x="591" y="689"/>
                  </a:lnTo>
                  <a:lnTo>
                    <a:pt x="359" y="562"/>
                  </a:lnTo>
                  <a:lnTo>
                    <a:pt x="67" y="524"/>
                  </a:lnTo>
                  <a:lnTo>
                    <a:pt x="0" y="30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2813" y="2353"/>
              <a:ext cx="1458" cy="983"/>
              <a:chOff x="2813" y="2353"/>
              <a:chExt cx="1458" cy="983"/>
            </a:xfrm>
          </p:grpSpPr>
          <p:sp>
            <p:nvSpPr>
              <p:cNvPr id="22618" name="Line 10"/>
              <p:cNvSpPr>
                <a:spLocks noChangeShapeType="1"/>
              </p:cNvSpPr>
              <p:nvPr/>
            </p:nvSpPr>
            <p:spPr bwMode="auto">
              <a:xfrm flipV="1">
                <a:off x="3005" y="2512"/>
                <a:ext cx="270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9" name="Line 11"/>
              <p:cNvSpPr>
                <a:spLocks noChangeShapeType="1"/>
              </p:cNvSpPr>
              <p:nvPr/>
            </p:nvSpPr>
            <p:spPr bwMode="auto">
              <a:xfrm flipV="1">
                <a:off x="3275" y="2353"/>
                <a:ext cx="258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0" name="Line 12"/>
              <p:cNvSpPr>
                <a:spLocks noChangeShapeType="1"/>
              </p:cNvSpPr>
              <p:nvPr/>
            </p:nvSpPr>
            <p:spPr bwMode="auto">
              <a:xfrm>
                <a:off x="3533" y="2359"/>
                <a:ext cx="173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1" name="Line 13"/>
              <p:cNvSpPr>
                <a:spLocks noChangeShapeType="1"/>
              </p:cNvSpPr>
              <p:nvPr/>
            </p:nvSpPr>
            <p:spPr bwMode="auto">
              <a:xfrm>
                <a:off x="3706" y="2450"/>
                <a:ext cx="279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2" name="Line 14"/>
              <p:cNvSpPr>
                <a:spLocks noChangeShapeType="1"/>
              </p:cNvSpPr>
              <p:nvPr/>
            </p:nvSpPr>
            <p:spPr bwMode="auto">
              <a:xfrm flipV="1">
                <a:off x="3965" y="2508"/>
                <a:ext cx="24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3" name="Line 15"/>
              <p:cNvSpPr>
                <a:spLocks noChangeShapeType="1"/>
              </p:cNvSpPr>
              <p:nvPr/>
            </p:nvSpPr>
            <p:spPr bwMode="auto">
              <a:xfrm>
                <a:off x="4174" y="2498"/>
                <a:ext cx="97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4" name="Line 16"/>
              <p:cNvSpPr>
                <a:spLocks noChangeShapeType="1"/>
              </p:cNvSpPr>
              <p:nvPr/>
            </p:nvSpPr>
            <p:spPr bwMode="auto">
              <a:xfrm>
                <a:off x="4264" y="2671"/>
                <a:ext cx="0" cy="2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5" name="Line 17"/>
              <p:cNvSpPr>
                <a:spLocks noChangeShapeType="1"/>
              </p:cNvSpPr>
              <p:nvPr/>
            </p:nvSpPr>
            <p:spPr bwMode="auto">
              <a:xfrm flipH="1">
                <a:off x="4174" y="2925"/>
                <a:ext cx="97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6" name="Line 18"/>
              <p:cNvSpPr>
                <a:spLocks noChangeShapeType="1"/>
              </p:cNvSpPr>
              <p:nvPr/>
            </p:nvSpPr>
            <p:spPr bwMode="auto">
              <a:xfrm flipH="1">
                <a:off x="3972" y="3149"/>
                <a:ext cx="21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7" name="Line 19"/>
              <p:cNvSpPr>
                <a:spLocks noChangeShapeType="1"/>
              </p:cNvSpPr>
              <p:nvPr/>
            </p:nvSpPr>
            <p:spPr bwMode="auto">
              <a:xfrm flipH="1">
                <a:off x="3785" y="3262"/>
                <a:ext cx="187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8" name="Line 20"/>
              <p:cNvSpPr>
                <a:spLocks noChangeShapeType="1"/>
              </p:cNvSpPr>
              <p:nvPr/>
            </p:nvSpPr>
            <p:spPr bwMode="auto">
              <a:xfrm flipH="1">
                <a:off x="3561" y="3321"/>
                <a:ext cx="2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9" name="Line 21"/>
              <p:cNvSpPr>
                <a:spLocks noChangeShapeType="1"/>
              </p:cNvSpPr>
              <p:nvPr/>
            </p:nvSpPr>
            <p:spPr bwMode="auto">
              <a:xfrm flipH="1" flipV="1">
                <a:off x="3396" y="3209"/>
                <a:ext cx="165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30" name="Line 22"/>
              <p:cNvSpPr>
                <a:spLocks noChangeShapeType="1"/>
              </p:cNvSpPr>
              <p:nvPr/>
            </p:nvSpPr>
            <p:spPr bwMode="auto">
              <a:xfrm flipH="1" flipV="1">
                <a:off x="3172" y="3172"/>
                <a:ext cx="232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31" name="Line 23"/>
              <p:cNvSpPr>
                <a:spLocks noChangeShapeType="1"/>
              </p:cNvSpPr>
              <p:nvPr/>
            </p:nvSpPr>
            <p:spPr bwMode="auto">
              <a:xfrm flipH="1" flipV="1">
                <a:off x="2955" y="3164"/>
                <a:ext cx="224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32" name="Line 24"/>
              <p:cNvSpPr>
                <a:spLocks noChangeShapeType="1"/>
              </p:cNvSpPr>
              <p:nvPr/>
            </p:nvSpPr>
            <p:spPr bwMode="auto">
              <a:xfrm flipH="1" flipV="1">
                <a:off x="2828" y="2962"/>
                <a:ext cx="119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33" name="Line 25"/>
              <p:cNvSpPr>
                <a:spLocks noChangeShapeType="1"/>
              </p:cNvSpPr>
              <p:nvPr/>
            </p:nvSpPr>
            <p:spPr bwMode="auto">
              <a:xfrm flipH="1" flipV="1">
                <a:off x="2820" y="2715"/>
                <a:ext cx="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34" name="Line 26"/>
              <p:cNvSpPr>
                <a:spLocks noChangeShapeType="1"/>
              </p:cNvSpPr>
              <p:nvPr/>
            </p:nvSpPr>
            <p:spPr bwMode="auto">
              <a:xfrm flipV="1">
                <a:off x="2813" y="2573"/>
                <a:ext cx="187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2538" name="Group 27"/>
            <p:cNvGrpSpPr>
              <a:grpSpLocks/>
            </p:cNvGrpSpPr>
            <p:nvPr/>
          </p:nvGrpSpPr>
          <p:grpSpPr bwMode="auto">
            <a:xfrm>
              <a:off x="926" y="2335"/>
              <a:ext cx="1507" cy="1000"/>
              <a:chOff x="1944" y="1282"/>
              <a:chExt cx="1507" cy="1000"/>
            </a:xfrm>
          </p:grpSpPr>
          <p:sp>
            <p:nvSpPr>
              <p:cNvPr id="22577" name="Freeform 28"/>
              <p:cNvSpPr>
                <a:spLocks/>
              </p:cNvSpPr>
              <p:nvPr/>
            </p:nvSpPr>
            <p:spPr bwMode="auto">
              <a:xfrm>
                <a:off x="1960" y="1288"/>
                <a:ext cx="1488" cy="976"/>
              </a:xfrm>
              <a:custGeom>
                <a:avLst/>
                <a:gdLst>
                  <a:gd name="T0" fmla="*/ 528 w 1488"/>
                  <a:gd name="T1" fmla="*/ 96 h 976"/>
                  <a:gd name="T2" fmla="*/ 336 w 1488"/>
                  <a:gd name="T3" fmla="*/ 240 h 976"/>
                  <a:gd name="T4" fmla="*/ 96 w 1488"/>
                  <a:gd name="T5" fmla="*/ 240 h 976"/>
                  <a:gd name="T6" fmla="*/ 0 w 1488"/>
                  <a:gd name="T7" fmla="*/ 432 h 976"/>
                  <a:gd name="T8" fmla="*/ 96 w 1488"/>
                  <a:gd name="T9" fmla="*/ 768 h 976"/>
                  <a:gd name="T10" fmla="*/ 528 w 1488"/>
                  <a:gd name="T11" fmla="*/ 816 h 976"/>
                  <a:gd name="T12" fmla="*/ 720 w 1488"/>
                  <a:gd name="T13" fmla="*/ 960 h 976"/>
                  <a:gd name="T14" fmla="*/ 1152 w 1488"/>
                  <a:gd name="T15" fmla="*/ 912 h 976"/>
                  <a:gd name="T16" fmla="*/ 1392 w 1488"/>
                  <a:gd name="T17" fmla="*/ 720 h 976"/>
                  <a:gd name="T18" fmla="*/ 1440 w 1488"/>
                  <a:gd name="T19" fmla="*/ 192 h 976"/>
                  <a:gd name="T20" fmla="*/ 1104 w 1488"/>
                  <a:gd name="T21" fmla="*/ 144 h 976"/>
                  <a:gd name="T22" fmla="*/ 864 w 1488"/>
                  <a:gd name="T23" fmla="*/ 48 h 976"/>
                  <a:gd name="T24" fmla="*/ 720 w 1488"/>
                  <a:gd name="T25" fmla="*/ 0 h 976"/>
                  <a:gd name="T26" fmla="*/ 624 w 1488"/>
                  <a:gd name="T27" fmla="*/ 48 h 976"/>
                  <a:gd name="T28" fmla="*/ 528 w 1488"/>
                  <a:gd name="T29" fmla="*/ 96 h 9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88"/>
                  <a:gd name="T46" fmla="*/ 0 h 976"/>
                  <a:gd name="T47" fmla="*/ 1488 w 1488"/>
                  <a:gd name="T48" fmla="*/ 976 h 9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88" h="976">
                    <a:moveTo>
                      <a:pt x="528" y="96"/>
                    </a:moveTo>
                    <a:cubicBezTo>
                      <a:pt x="480" y="128"/>
                      <a:pt x="408" y="216"/>
                      <a:pt x="336" y="240"/>
                    </a:cubicBezTo>
                    <a:cubicBezTo>
                      <a:pt x="264" y="264"/>
                      <a:pt x="152" y="208"/>
                      <a:pt x="96" y="240"/>
                    </a:cubicBezTo>
                    <a:cubicBezTo>
                      <a:pt x="40" y="272"/>
                      <a:pt x="0" y="344"/>
                      <a:pt x="0" y="432"/>
                    </a:cubicBezTo>
                    <a:cubicBezTo>
                      <a:pt x="0" y="520"/>
                      <a:pt x="8" y="704"/>
                      <a:pt x="96" y="768"/>
                    </a:cubicBezTo>
                    <a:cubicBezTo>
                      <a:pt x="184" y="832"/>
                      <a:pt x="424" y="784"/>
                      <a:pt x="528" y="816"/>
                    </a:cubicBezTo>
                    <a:cubicBezTo>
                      <a:pt x="632" y="848"/>
                      <a:pt x="616" y="944"/>
                      <a:pt x="720" y="960"/>
                    </a:cubicBezTo>
                    <a:cubicBezTo>
                      <a:pt x="824" y="976"/>
                      <a:pt x="1040" y="952"/>
                      <a:pt x="1152" y="912"/>
                    </a:cubicBezTo>
                    <a:cubicBezTo>
                      <a:pt x="1264" y="872"/>
                      <a:pt x="1344" y="840"/>
                      <a:pt x="1392" y="720"/>
                    </a:cubicBezTo>
                    <a:cubicBezTo>
                      <a:pt x="1440" y="600"/>
                      <a:pt x="1488" y="288"/>
                      <a:pt x="1440" y="192"/>
                    </a:cubicBezTo>
                    <a:cubicBezTo>
                      <a:pt x="1392" y="96"/>
                      <a:pt x="1200" y="168"/>
                      <a:pt x="1104" y="144"/>
                    </a:cubicBezTo>
                    <a:cubicBezTo>
                      <a:pt x="1008" y="120"/>
                      <a:pt x="928" y="72"/>
                      <a:pt x="864" y="48"/>
                    </a:cubicBezTo>
                    <a:cubicBezTo>
                      <a:pt x="800" y="24"/>
                      <a:pt x="760" y="0"/>
                      <a:pt x="720" y="0"/>
                    </a:cubicBezTo>
                    <a:cubicBezTo>
                      <a:pt x="680" y="0"/>
                      <a:pt x="656" y="32"/>
                      <a:pt x="624" y="48"/>
                    </a:cubicBezTo>
                    <a:cubicBezTo>
                      <a:pt x="592" y="64"/>
                      <a:pt x="576" y="64"/>
                      <a:pt x="528" y="9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8" name="Freeform 29"/>
              <p:cNvSpPr>
                <a:spLocks/>
              </p:cNvSpPr>
              <p:nvPr/>
            </p:nvSpPr>
            <p:spPr bwMode="auto">
              <a:xfrm>
                <a:off x="2112" y="1440"/>
                <a:ext cx="1200" cy="672"/>
              </a:xfrm>
              <a:custGeom>
                <a:avLst/>
                <a:gdLst>
                  <a:gd name="T0" fmla="*/ 180 w 1488"/>
                  <a:gd name="T1" fmla="*/ 14 h 976"/>
                  <a:gd name="T2" fmla="*/ 115 w 1488"/>
                  <a:gd name="T3" fmla="*/ 37 h 976"/>
                  <a:gd name="T4" fmla="*/ 32 w 1488"/>
                  <a:gd name="T5" fmla="*/ 37 h 976"/>
                  <a:gd name="T6" fmla="*/ 0 w 1488"/>
                  <a:gd name="T7" fmla="*/ 66 h 976"/>
                  <a:gd name="T8" fmla="*/ 32 w 1488"/>
                  <a:gd name="T9" fmla="*/ 119 h 976"/>
                  <a:gd name="T10" fmla="*/ 180 w 1488"/>
                  <a:gd name="T11" fmla="*/ 126 h 976"/>
                  <a:gd name="T12" fmla="*/ 246 w 1488"/>
                  <a:gd name="T13" fmla="*/ 149 h 976"/>
                  <a:gd name="T14" fmla="*/ 393 w 1488"/>
                  <a:gd name="T15" fmla="*/ 140 h 976"/>
                  <a:gd name="T16" fmla="*/ 476 w 1488"/>
                  <a:gd name="T17" fmla="*/ 112 h 976"/>
                  <a:gd name="T18" fmla="*/ 491 w 1488"/>
                  <a:gd name="T19" fmla="*/ 30 h 976"/>
                  <a:gd name="T20" fmla="*/ 377 w 1488"/>
                  <a:gd name="T21" fmla="*/ 22 h 976"/>
                  <a:gd name="T22" fmla="*/ 294 w 1488"/>
                  <a:gd name="T23" fmla="*/ 8 h 976"/>
                  <a:gd name="T24" fmla="*/ 246 w 1488"/>
                  <a:gd name="T25" fmla="*/ 0 h 976"/>
                  <a:gd name="T26" fmla="*/ 213 w 1488"/>
                  <a:gd name="T27" fmla="*/ 8 h 976"/>
                  <a:gd name="T28" fmla="*/ 180 w 1488"/>
                  <a:gd name="T29" fmla="*/ 14 h 9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88"/>
                  <a:gd name="T46" fmla="*/ 0 h 976"/>
                  <a:gd name="T47" fmla="*/ 1488 w 1488"/>
                  <a:gd name="T48" fmla="*/ 976 h 9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88" h="976">
                    <a:moveTo>
                      <a:pt x="528" y="96"/>
                    </a:moveTo>
                    <a:cubicBezTo>
                      <a:pt x="480" y="128"/>
                      <a:pt x="408" y="216"/>
                      <a:pt x="336" y="240"/>
                    </a:cubicBezTo>
                    <a:cubicBezTo>
                      <a:pt x="264" y="264"/>
                      <a:pt x="152" y="208"/>
                      <a:pt x="96" y="240"/>
                    </a:cubicBezTo>
                    <a:cubicBezTo>
                      <a:pt x="40" y="272"/>
                      <a:pt x="0" y="344"/>
                      <a:pt x="0" y="432"/>
                    </a:cubicBezTo>
                    <a:cubicBezTo>
                      <a:pt x="0" y="520"/>
                      <a:pt x="8" y="704"/>
                      <a:pt x="96" y="768"/>
                    </a:cubicBezTo>
                    <a:cubicBezTo>
                      <a:pt x="184" y="832"/>
                      <a:pt x="424" y="784"/>
                      <a:pt x="528" y="816"/>
                    </a:cubicBezTo>
                    <a:cubicBezTo>
                      <a:pt x="632" y="848"/>
                      <a:pt x="616" y="944"/>
                      <a:pt x="720" y="960"/>
                    </a:cubicBezTo>
                    <a:cubicBezTo>
                      <a:pt x="824" y="976"/>
                      <a:pt x="1040" y="952"/>
                      <a:pt x="1152" y="912"/>
                    </a:cubicBezTo>
                    <a:cubicBezTo>
                      <a:pt x="1264" y="872"/>
                      <a:pt x="1344" y="840"/>
                      <a:pt x="1392" y="720"/>
                    </a:cubicBezTo>
                    <a:cubicBezTo>
                      <a:pt x="1440" y="600"/>
                      <a:pt x="1488" y="288"/>
                      <a:pt x="1440" y="192"/>
                    </a:cubicBezTo>
                    <a:cubicBezTo>
                      <a:pt x="1392" y="96"/>
                      <a:pt x="1200" y="168"/>
                      <a:pt x="1104" y="144"/>
                    </a:cubicBezTo>
                    <a:cubicBezTo>
                      <a:pt x="1008" y="120"/>
                      <a:pt x="928" y="72"/>
                      <a:pt x="864" y="48"/>
                    </a:cubicBezTo>
                    <a:cubicBezTo>
                      <a:pt x="800" y="24"/>
                      <a:pt x="760" y="0"/>
                      <a:pt x="720" y="0"/>
                    </a:cubicBezTo>
                    <a:cubicBezTo>
                      <a:pt x="680" y="0"/>
                      <a:pt x="656" y="32"/>
                      <a:pt x="624" y="48"/>
                    </a:cubicBezTo>
                    <a:cubicBezTo>
                      <a:pt x="592" y="64"/>
                      <a:pt x="576" y="64"/>
                      <a:pt x="528" y="9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9" name="Freeform 30"/>
              <p:cNvSpPr>
                <a:spLocks/>
              </p:cNvSpPr>
              <p:nvPr/>
            </p:nvSpPr>
            <p:spPr bwMode="auto">
              <a:xfrm>
                <a:off x="2304" y="1536"/>
                <a:ext cx="816" cy="480"/>
              </a:xfrm>
              <a:custGeom>
                <a:avLst/>
                <a:gdLst>
                  <a:gd name="T0" fmla="*/ 26 w 1488"/>
                  <a:gd name="T1" fmla="*/ 2 h 976"/>
                  <a:gd name="T2" fmla="*/ 16 w 1488"/>
                  <a:gd name="T3" fmla="*/ 7 h 976"/>
                  <a:gd name="T4" fmla="*/ 5 w 1488"/>
                  <a:gd name="T5" fmla="*/ 7 h 976"/>
                  <a:gd name="T6" fmla="*/ 0 w 1488"/>
                  <a:gd name="T7" fmla="*/ 12 h 976"/>
                  <a:gd name="T8" fmla="*/ 5 w 1488"/>
                  <a:gd name="T9" fmla="*/ 22 h 976"/>
                  <a:gd name="T10" fmla="*/ 26 w 1488"/>
                  <a:gd name="T11" fmla="*/ 24 h 976"/>
                  <a:gd name="T12" fmla="*/ 36 w 1488"/>
                  <a:gd name="T13" fmla="*/ 28 h 976"/>
                  <a:gd name="T14" fmla="*/ 57 w 1488"/>
                  <a:gd name="T15" fmla="*/ 27 h 976"/>
                  <a:gd name="T16" fmla="*/ 69 w 1488"/>
                  <a:gd name="T17" fmla="*/ 21 h 976"/>
                  <a:gd name="T18" fmla="*/ 71 w 1488"/>
                  <a:gd name="T19" fmla="*/ 5 h 976"/>
                  <a:gd name="T20" fmla="*/ 55 w 1488"/>
                  <a:gd name="T21" fmla="*/ 4 h 976"/>
                  <a:gd name="T22" fmla="*/ 43 w 1488"/>
                  <a:gd name="T23" fmla="*/ 1 h 976"/>
                  <a:gd name="T24" fmla="*/ 36 w 1488"/>
                  <a:gd name="T25" fmla="*/ 0 h 976"/>
                  <a:gd name="T26" fmla="*/ 31 w 1488"/>
                  <a:gd name="T27" fmla="*/ 1 h 976"/>
                  <a:gd name="T28" fmla="*/ 26 w 1488"/>
                  <a:gd name="T29" fmla="*/ 2 h 9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88"/>
                  <a:gd name="T46" fmla="*/ 0 h 976"/>
                  <a:gd name="T47" fmla="*/ 1488 w 1488"/>
                  <a:gd name="T48" fmla="*/ 976 h 9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88" h="976">
                    <a:moveTo>
                      <a:pt x="528" y="96"/>
                    </a:moveTo>
                    <a:cubicBezTo>
                      <a:pt x="480" y="128"/>
                      <a:pt x="408" y="216"/>
                      <a:pt x="336" y="240"/>
                    </a:cubicBezTo>
                    <a:cubicBezTo>
                      <a:pt x="264" y="264"/>
                      <a:pt x="152" y="208"/>
                      <a:pt x="96" y="240"/>
                    </a:cubicBezTo>
                    <a:cubicBezTo>
                      <a:pt x="40" y="272"/>
                      <a:pt x="0" y="344"/>
                      <a:pt x="0" y="432"/>
                    </a:cubicBezTo>
                    <a:cubicBezTo>
                      <a:pt x="0" y="520"/>
                      <a:pt x="8" y="704"/>
                      <a:pt x="96" y="768"/>
                    </a:cubicBezTo>
                    <a:cubicBezTo>
                      <a:pt x="184" y="832"/>
                      <a:pt x="424" y="784"/>
                      <a:pt x="528" y="816"/>
                    </a:cubicBezTo>
                    <a:cubicBezTo>
                      <a:pt x="632" y="848"/>
                      <a:pt x="616" y="944"/>
                      <a:pt x="720" y="960"/>
                    </a:cubicBezTo>
                    <a:cubicBezTo>
                      <a:pt x="824" y="976"/>
                      <a:pt x="1040" y="952"/>
                      <a:pt x="1152" y="912"/>
                    </a:cubicBezTo>
                    <a:cubicBezTo>
                      <a:pt x="1264" y="872"/>
                      <a:pt x="1344" y="840"/>
                      <a:pt x="1392" y="720"/>
                    </a:cubicBezTo>
                    <a:cubicBezTo>
                      <a:pt x="1440" y="600"/>
                      <a:pt x="1488" y="288"/>
                      <a:pt x="1440" y="192"/>
                    </a:cubicBezTo>
                    <a:cubicBezTo>
                      <a:pt x="1392" y="96"/>
                      <a:pt x="1200" y="168"/>
                      <a:pt x="1104" y="144"/>
                    </a:cubicBezTo>
                    <a:cubicBezTo>
                      <a:pt x="1008" y="120"/>
                      <a:pt x="928" y="72"/>
                      <a:pt x="864" y="48"/>
                    </a:cubicBezTo>
                    <a:cubicBezTo>
                      <a:pt x="800" y="24"/>
                      <a:pt x="760" y="0"/>
                      <a:pt x="720" y="0"/>
                    </a:cubicBezTo>
                    <a:cubicBezTo>
                      <a:pt x="680" y="0"/>
                      <a:pt x="656" y="32"/>
                      <a:pt x="624" y="48"/>
                    </a:cubicBezTo>
                    <a:cubicBezTo>
                      <a:pt x="592" y="64"/>
                      <a:pt x="576" y="64"/>
                      <a:pt x="528" y="9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0" name="Oval 31"/>
              <p:cNvSpPr>
                <a:spLocks noChangeAspect="1" noChangeArrowheads="1"/>
              </p:cNvSpPr>
              <p:nvPr/>
            </p:nvSpPr>
            <p:spPr bwMode="auto">
              <a:xfrm>
                <a:off x="2640" y="1282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1" name="Oval 32"/>
              <p:cNvSpPr>
                <a:spLocks noChangeAspect="1" noChangeArrowheads="1"/>
              </p:cNvSpPr>
              <p:nvPr/>
            </p:nvSpPr>
            <p:spPr bwMode="auto">
              <a:xfrm>
                <a:off x="2856" y="1354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2" name="Oval 33"/>
              <p:cNvSpPr>
                <a:spLocks noChangeAspect="1" noChangeArrowheads="1"/>
              </p:cNvSpPr>
              <p:nvPr/>
            </p:nvSpPr>
            <p:spPr bwMode="auto">
              <a:xfrm>
                <a:off x="3092" y="1416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3" name="Oval 34"/>
              <p:cNvSpPr>
                <a:spLocks noChangeAspect="1" noChangeArrowheads="1"/>
              </p:cNvSpPr>
              <p:nvPr/>
            </p:nvSpPr>
            <p:spPr bwMode="auto">
              <a:xfrm>
                <a:off x="3312" y="1416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4" name="Oval 35"/>
              <p:cNvSpPr>
                <a:spLocks noChangeAspect="1" noChangeArrowheads="1"/>
              </p:cNvSpPr>
              <p:nvPr/>
            </p:nvSpPr>
            <p:spPr bwMode="auto">
              <a:xfrm>
                <a:off x="3408" y="1589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5" name="Oval 36"/>
              <p:cNvSpPr>
                <a:spLocks noChangeAspect="1" noChangeArrowheads="1"/>
              </p:cNvSpPr>
              <p:nvPr/>
            </p:nvSpPr>
            <p:spPr bwMode="auto">
              <a:xfrm>
                <a:off x="3381" y="1824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6" name="Oval 37"/>
              <p:cNvSpPr>
                <a:spLocks noChangeAspect="1" noChangeArrowheads="1"/>
              </p:cNvSpPr>
              <p:nvPr/>
            </p:nvSpPr>
            <p:spPr bwMode="auto">
              <a:xfrm>
                <a:off x="3312" y="2040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7" name="Oval 38"/>
              <p:cNvSpPr>
                <a:spLocks noChangeAspect="1" noChangeArrowheads="1"/>
              </p:cNvSpPr>
              <p:nvPr/>
            </p:nvSpPr>
            <p:spPr bwMode="auto">
              <a:xfrm>
                <a:off x="3096" y="2184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8" name="Oval 39"/>
              <p:cNvSpPr>
                <a:spLocks noChangeAspect="1" noChangeArrowheads="1"/>
              </p:cNvSpPr>
              <p:nvPr/>
            </p:nvSpPr>
            <p:spPr bwMode="auto">
              <a:xfrm>
                <a:off x="2904" y="2224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89" name="Oval 40"/>
              <p:cNvSpPr>
                <a:spLocks noChangeAspect="1" noChangeArrowheads="1"/>
              </p:cNvSpPr>
              <p:nvPr/>
            </p:nvSpPr>
            <p:spPr bwMode="auto">
              <a:xfrm>
                <a:off x="2688" y="2239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0" name="Oval 41"/>
              <p:cNvSpPr>
                <a:spLocks noChangeAspect="1" noChangeArrowheads="1"/>
              </p:cNvSpPr>
              <p:nvPr/>
            </p:nvSpPr>
            <p:spPr bwMode="auto">
              <a:xfrm>
                <a:off x="2522" y="2112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1" name="Oval 42"/>
              <p:cNvSpPr>
                <a:spLocks noChangeAspect="1" noChangeArrowheads="1"/>
              </p:cNvSpPr>
              <p:nvPr/>
            </p:nvSpPr>
            <p:spPr bwMode="auto">
              <a:xfrm>
                <a:off x="2304" y="2071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2" name="Oval 43"/>
              <p:cNvSpPr>
                <a:spLocks noChangeAspect="1" noChangeArrowheads="1"/>
              </p:cNvSpPr>
              <p:nvPr/>
            </p:nvSpPr>
            <p:spPr bwMode="auto">
              <a:xfrm>
                <a:off x="2088" y="2064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3" name="Oval 44"/>
              <p:cNvSpPr>
                <a:spLocks noChangeAspect="1" noChangeArrowheads="1"/>
              </p:cNvSpPr>
              <p:nvPr/>
            </p:nvSpPr>
            <p:spPr bwMode="auto">
              <a:xfrm>
                <a:off x="1968" y="1872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4" name="Oval 45"/>
              <p:cNvSpPr>
                <a:spLocks noChangeAspect="1" noChangeArrowheads="1"/>
              </p:cNvSpPr>
              <p:nvPr/>
            </p:nvSpPr>
            <p:spPr bwMode="auto">
              <a:xfrm>
                <a:off x="1944" y="1637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5" name="Oval 46"/>
              <p:cNvSpPr>
                <a:spLocks noChangeAspect="1" noChangeArrowheads="1"/>
              </p:cNvSpPr>
              <p:nvPr/>
            </p:nvSpPr>
            <p:spPr bwMode="auto">
              <a:xfrm>
                <a:off x="2112" y="1488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6" name="Oval 47"/>
              <p:cNvSpPr>
                <a:spLocks noChangeAspect="1" noChangeArrowheads="1"/>
              </p:cNvSpPr>
              <p:nvPr/>
            </p:nvSpPr>
            <p:spPr bwMode="auto">
              <a:xfrm>
                <a:off x="2401" y="1412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7" name="Oval 48"/>
              <p:cNvSpPr>
                <a:spLocks noChangeAspect="1" noChangeArrowheads="1"/>
              </p:cNvSpPr>
              <p:nvPr/>
            </p:nvSpPr>
            <p:spPr bwMode="auto">
              <a:xfrm>
                <a:off x="2952" y="1512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8" name="Oval 49"/>
              <p:cNvSpPr>
                <a:spLocks noChangeAspect="1" noChangeArrowheads="1"/>
              </p:cNvSpPr>
              <p:nvPr/>
            </p:nvSpPr>
            <p:spPr bwMode="auto">
              <a:xfrm>
                <a:off x="2712" y="1416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599" name="Oval 50"/>
              <p:cNvSpPr>
                <a:spLocks noChangeAspect="1" noChangeArrowheads="1"/>
              </p:cNvSpPr>
              <p:nvPr/>
            </p:nvSpPr>
            <p:spPr bwMode="auto">
              <a:xfrm>
                <a:off x="2153" y="1920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0" name="Oval 51"/>
              <p:cNvSpPr>
                <a:spLocks noChangeAspect="1" noChangeArrowheads="1"/>
              </p:cNvSpPr>
              <p:nvPr/>
            </p:nvSpPr>
            <p:spPr bwMode="auto">
              <a:xfrm>
                <a:off x="2425" y="1968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1" name="Oval 52"/>
              <p:cNvSpPr>
                <a:spLocks noChangeAspect="1" noChangeArrowheads="1"/>
              </p:cNvSpPr>
              <p:nvPr/>
            </p:nvSpPr>
            <p:spPr bwMode="auto">
              <a:xfrm>
                <a:off x="2664" y="2088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2" name="Oval 53"/>
              <p:cNvSpPr>
                <a:spLocks noChangeAspect="1" noChangeArrowheads="1"/>
              </p:cNvSpPr>
              <p:nvPr/>
            </p:nvSpPr>
            <p:spPr bwMode="auto">
              <a:xfrm>
                <a:off x="2928" y="2071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3" name="Oval 54"/>
              <p:cNvSpPr>
                <a:spLocks noChangeAspect="1" noChangeArrowheads="1"/>
              </p:cNvSpPr>
              <p:nvPr/>
            </p:nvSpPr>
            <p:spPr bwMode="auto">
              <a:xfrm>
                <a:off x="3140" y="1992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4" name="Oval 55"/>
              <p:cNvSpPr>
                <a:spLocks noChangeAspect="1" noChangeArrowheads="1"/>
              </p:cNvSpPr>
              <p:nvPr/>
            </p:nvSpPr>
            <p:spPr bwMode="auto">
              <a:xfrm>
                <a:off x="3240" y="1848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5" name="Oval 56"/>
              <p:cNvSpPr>
                <a:spLocks noChangeAspect="1" noChangeArrowheads="1"/>
              </p:cNvSpPr>
              <p:nvPr/>
            </p:nvSpPr>
            <p:spPr bwMode="auto">
              <a:xfrm>
                <a:off x="3264" y="1661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6" name="Oval 57"/>
              <p:cNvSpPr>
                <a:spLocks noChangeAspect="1" noChangeArrowheads="1"/>
              </p:cNvSpPr>
              <p:nvPr/>
            </p:nvSpPr>
            <p:spPr bwMode="auto">
              <a:xfrm>
                <a:off x="3158" y="1515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7" name="Oval 58"/>
              <p:cNvSpPr>
                <a:spLocks noChangeAspect="1" noChangeArrowheads="1"/>
              </p:cNvSpPr>
              <p:nvPr/>
            </p:nvSpPr>
            <p:spPr bwMode="auto">
              <a:xfrm>
                <a:off x="2088" y="1709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8" name="Oval 59"/>
              <p:cNvSpPr>
                <a:spLocks noChangeAspect="1" noChangeArrowheads="1"/>
              </p:cNvSpPr>
              <p:nvPr/>
            </p:nvSpPr>
            <p:spPr bwMode="auto">
              <a:xfrm>
                <a:off x="2256" y="1565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09" name="Oval 60"/>
              <p:cNvSpPr>
                <a:spLocks noChangeAspect="1" noChangeArrowheads="1"/>
              </p:cNvSpPr>
              <p:nvPr/>
            </p:nvSpPr>
            <p:spPr bwMode="auto">
              <a:xfrm>
                <a:off x="2473" y="1517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0" name="Oval 61"/>
              <p:cNvSpPr>
                <a:spLocks noChangeAspect="1" noChangeArrowheads="1"/>
              </p:cNvSpPr>
              <p:nvPr/>
            </p:nvSpPr>
            <p:spPr bwMode="auto">
              <a:xfrm>
                <a:off x="2304" y="1800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1" name="Oval 62"/>
              <p:cNvSpPr>
                <a:spLocks noChangeAspect="1" noChangeArrowheads="1"/>
              </p:cNvSpPr>
              <p:nvPr/>
            </p:nvSpPr>
            <p:spPr bwMode="auto">
              <a:xfrm>
                <a:off x="2377" y="1637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2" name="Oval 63"/>
              <p:cNvSpPr>
                <a:spLocks noChangeAspect="1" noChangeArrowheads="1"/>
              </p:cNvSpPr>
              <p:nvPr/>
            </p:nvSpPr>
            <p:spPr bwMode="auto">
              <a:xfrm>
                <a:off x="2570" y="1560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3" name="Oval 64"/>
              <p:cNvSpPr>
                <a:spLocks noChangeAspect="1" noChangeArrowheads="1"/>
              </p:cNvSpPr>
              <p:nvPr/>
            </p:nvSpPr>
            <p:spPr bwMode="auto">
              <a:xfrm>
                <a:off x="2784" y="1560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4" name="Oval 65"/>
              <p:cNvSpPr>
                <a:spLocks noChangeAspect="1" noChangeArrowheads="1"/>
              </p:cNvSpPr>
              <p:nvPr/>
            </p:nvSpPr>
            <p:spPr bwMode="auto">
              <a:xfrm>
                <a:off x="3000" y="1589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5" name="Oval 66"/>
              <p:cNvSpPr>
                <a:spLocks noChangeAspect="1" noChangeArrowheads="1"/>
              </p:cNvSpPr>
              <p:nvPr/>
            </p:nvSpPr>
            <p:spPr bwMode="auto">
              <a:xfrm>
                <a:off x="3072" y="1776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6" name="Oval 67"/>
              <p:cNvSpPr>
                <a:spLocks noChangeAspect="1" noChangeArrowheads="1"/>
              </p:cNvSpPr>
              <p:nvPr/>
            </p:nvSpPr>
            <p:spPr bwMode="auto">
              <a:xfrm>
                <a:off x="2856" y="1968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2617" name="Oval 68"/>
              <p:cNvSpPr>
                <a:spLocks noChangeAspect="1" noChangeArrowheads="1"/>
              </p:cNvSpPr>
              <p:nvPr/>
            </p:nvSpPr>
            <p:spPr bwMode="auto">
              <a:xfrm>
                <a:off x="2592" y="1920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22539" name="Oval 69"/>
            <p:cNvSpPr>
              <a:spLocks noChangeAspect="1" noChangeArrowheads="1"/>
            </p:cNvSpPr>
            <p:nvPr/>
          </p:nvSpPr>
          <p:spPr bwMode="auto">
            <a:xfrm>
              <a:off x="3490" y="2353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0" name="Oval 70"/>
            <p:cNvSpPr>
              <a:spLocks noChangeAspect="1" noChangeArrowheads="1"/>
            </p:cNvSpPr>
            <p:nvPr/>
          </p:nvSpPr>
          <p:spPr bwMode="auto">
            <a:xfrm>
              <a:off x="3706" y="2425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1" name="Oval 71"/>
            <p:cNvSpPr>
              <a:spLocks noChangeAspect="1" noChangeArrowheads="1"/>
            </p:cNvSpPr>
            <p:nvPr/>
          </p:nvSpPr>
          <p:spPr bwMode="auto">
            <a:xfrm>
              <a:off x="3942" y="2487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2" name="Oval 72"/>
            <p:cNvSpPr>
              <a:spLocks noChangeAspect="1" noChangeArrowheads="1"/>
            </p:cNvSpPr>
            <p:nvPr/>
          </p:nvSpPr>
          <p:spPr bwMode="auto">
            <a:xfrm>
              <a:off x="4162" y="2487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3" name="Oval 73"/>
            <p:cNvSpPr>
              <a:spLocks noChangeAspect="1" noChangeArrowheads="1"/>
            </p:cNvSpPr>
            <p:nvPr/>
          </p:nvSpPr>
          <p:spPr bwMode="auto">
            <a:xfrm>
              <a:off x="4258" y="2660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4" name="Oval 74"/>
            <p:cNvSpPr>
              <a:spLocks noChangeAspect="1" noChangeArrowheads="1"/>
            </p:cNvSpPr>
            <p:nvPr/>
          </p:nvSpPr>
          <p:spPr bwMode="auto">
            <a:xfrm>
              <a:off x="4238" y="2895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5" name="Oval 75"/>
            <p:cNvSpPr>
              <a:spLocks noChangeAspect="1" noChangeArrowheads="1"/>
            </p:cNvSpPr>
            <p:nvPr/>
          </p:nvSpPr>
          <p:spPr bwMode="auto">
            <a:xfrm>
              <a:off x="4162" y="3111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6" name="Oval 76"/>
            <p:cNvSpPr>
              <a:spLocks noChangeAspect="1" noChangeArrowheads="1"/>
            </p:cNvSpPr>
            <p:nvPr/>
          </p:nvSpPr>
          <p:spPr bwMode="auto">
            <a:xfrm>
              <a:off x="3946" y="3255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7" name="Oval 77"/>
            <p:cNvSpPr>
              <a:spLocks noChangeAspect="1" noChangeArrowheads="1"/>
            </p:cNvSpPr>
            <p:nvPr/>
          </p:nvSpPr>
          <p:spPr bwMode="auto">
            <a:xfrm>
              <a:off x="3754" y="3295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8" name="Oval 78"/>
            <p:cNvSpPr>
              <a:spLocks noChangeAspect="1" noChangeArrowheads="1"/>
            </p:cNvSpPr>
            <p:nvPr/>
          </p:nvSpPr>
          <p:spPr bwMode="auto">
            <a:xfrm>
              <a:off x="3538" y="3310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9" name="Oval 79"/>
            <p:cNvSpPr>
              <a:spLocks noChangeAspect="1" noChangeArrowheads="1"/>
            </p:cNvSpPr>
            <p:nvPr/>
          </p:nvSpPr>
          <p:spPr bwMode="auto">
            <a:xfrm>
              <a:off x="3372" y="3183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0" name="Oval 80"/>
            <p:cNvSpPr>
              <a:spLocks noChangeAspect="1" noChangeArrowheads="1"/>
            </p:cNvSpPr>
            <p:nvPr/>
          </p:nvSpPr>
          <p:spPr bwMode="auto">
            <a:xfrm>
              <a:off x="3154" y="3142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1" name="Oval 81"/>
            <p:cNvSpPr>
              <a:spLocks noChangeAspect="1" noChangeArrowheads="1"/>
            </p:cNvSpPr>
            <p:nvPr/>
          </p:nvSpPr>
          <p:spPr bwMode="auto">
            <a:xfrm>
              <a:off x="2938" y="3135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2" name="Oval 82"/>
            <p:cNvSpPr>
              <a:spLocks noChangeAspect="1" noChangeArrowheads="1"/>
            </p:cNvSpPr>
            <p:nvPr/>
          </p:nvSpPr>
          <p:spPr bwMode="auto">
            <a:xfrm>
              <a:off x="2818" y="2943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3" name="Oval 83"/>
            <p:cNvSpPr>
              <a:spLocks noChangeAspect="1" noChangeArrowheads="1"/>
            </p:cNvSpPr>
            <p:nvPr/>
          </p:nvSpPr>
          <p:spPr bwMode="auto">
            <a:xfrm>
              <a:off x="2794" y="2708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4" name="Oval 84"/>
            <p:cNvSpPr>
              <a:spLocks noChangeAspect="1" noChangeArrowheads="1"/>
            </p:cNvSpPr>
            <p:nvPr/>
          </p:nvSpPr>
          <p:spPr bwMode="auto">
            <a:xfrm>
              <a:off x="2962" y="2559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5" name="Oval 85"/>
            <p:cNvSpPr>
              <a:spLocks noChangeAspect="1" noChangeArrowheads="1"/>
            </p:cNvSpPr>
            <p:nvPr/>
          </p:nvSpPr>
          <p:spPr bwMode="auto">
            <a:xfrm>
              <a:off x="3251" y="2483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6" name="Oval 86"/>
            <p:cNvSpPr>
              <a:spLocks noChangeAspect="1" noChangeArrowheads="1"/>
            </p:cNvSpPr>
            <p:nvPr/>
          </p:nvSpPr>
          <p:spPr bwMode="auto">
            <a:xfrm>
              <a:off x="3802" y="2583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7" name="Oval 87"/>
            <p:cNvSpPr>
              <a:spLocks noChangeAspect="1" noChangeArrowheads="1"/>
            </p:cNvSpPr>
            <p:nvPr/>
          </p:nvSpPr>
          <p:spPr bwMode="auto">
            <a:xfrm>
              <a:off x="3562" y="2487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8" name="Oval 88"/>
            <p:cNvSpPr>
              <a:spLocks noChangeAspect="1" noChangeArrowheads="1"/>
            </p:cNvSpPr>
            <p:nvPr/>
          </p:nvSpPr>
          <p:spPr bwMode="auto">
            <a:xfrm>
              <a:off x="3003" y="2991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9" name="Oval 89"/>
            <p:cNvSpPr>
              <a:spLocks noChangeAspect="1" noChangeArrowheads="1"/>
            </p:cNvSpPr>
            <p:nvPr/>
          </p:nvSpPr>
          <p:spPr bwMode="auto">
            <a:xfrm>
              <a:off x="3275" y="3039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0" name="Oval 90"/>
            <p:cNvSpPr>
              <a:spLocks noChangeAspect="1" noChangeArrowheads="1"/>
            </p:cNvSpPr>
            <p:nvPr/>
          </p:nvSpPr>
          <p:spPr bwMode="auto">
            <a:xfrm>
              <a:off x="3514" y="3159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1" name="Oval 91"/>
            <p:cNvSpPr>
              <a:spLocks noChangeAspect="1" noChangeArrowheads="1"/>
            </p:cNvSpPr>
            <p:nvPr/>
          </p:nvSpPr>
          <p:spPr bwMode="auto">
            <a:xfrm>
              <a:off x="3778" y="3142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2" name="Oval 92"/>
            <p:cNvSpPr>
              <a:spLocks noChangeAspect="1" noChangeArrowheads="1"/>
            </p:cNvSpPr>
            <p:nvPr/>
          </p:nvSpPr>
          <p:spPr bwMode="auto">
            <a:xfrm>
              <a:off x="3990" y="3063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3" name="Oval 93"/>
            <p:cNvSpPr>
              <a:spLocks noChangeAspect="1" noChangeArrowheads="1"/>
            </p:cNvSpPr>
            <p:nvPr/>
          </p:nvSpPr>
          <p:spPr bwMode="auto">
            <a:xfrm>
              <a:off x="4090" y="2919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4" name="Oval 94"/>
            <p:cNvSpPr>
              <a:spLocks noChangeAspect="1" noChangeArrowheads="1"/>
            </p:cNvSpPr>
            <p:nvPr/>
          </p:nvSpPr>
          <p:spPr bwMode="auto">
            <a:xfrm>
              <a:off x="4114" y="2732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5" name="Oval 95"/>
            <p:cNvSpPr>
              <a:spLocks noChangeAspect="1" noChangeArrowheads="1"/>
            </p:cNvSpPr>
            <p:nvPr/>
          </p:nvSpPr>
          <p:spPr bwMode="auto">
            <a:xfrm>
              <a:off x="4008" y="2586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6" name="Oval 96"/>
            <p:cNvSpPr>
              <a:spLocks noChangeAspect="1" noChangeArrowheads="1"/>
            </p:cNvSpPr>
            <p:nvPr/>
          </p:nvSpPr>
          <p:spPr bwMode="auto">
            <a:xfrm>
              <a:off x="2938" y="2780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7" name="Oval 97"/>
            <p:cNvSpPr>
              <a:spLocks noChangeAspect="1" noChangeArrowheads="1"/>
            </p:cNvSpPr>
            <p:nvPr/>
          </p:nvSpPr>
          <p:spPr bwMode="auto">
            <a:xfrm>
              <a:off x="3106" y="2636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8" name="Oval 98"/>
            <p:cNvSpPr>
              <a:spLocks noChangeAspect="1" noChangeArrowheads="1"/>
            </p:cNvSpPr>
            <p:nvPr/>
          </p:nvSpPr>
          <p:spPr bwMode="auto">
            <a:xfrm>
              <a:off x="3323" y="2588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9" name="Oval 99"/>
            <p:cNvSpPr>
              <a:spLocks noChangeAspect="1" noChangeArrowheads="1"/>
            </p:cNvSpPr>
            <p:nvPr/>
          </p:nvSpPr>
          <p:spPr bwMode="auto">
            <a:xfrm>
              <a:off x="3154" y="2871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70" name="Oval 100"/>
            <p:cNvSpPr>
              <a:spLocks noChangeAspect="1" noChangeArrowheads="1"/>
            </p:cNvSpPr>
            <p:nvPr/>
          </p:nvSpPr>
          <p:spPr bwMode="auto">
            <a:xfrm>
              <a:off x="3227" y="2708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71" name="Oval 101"/>
            <p:cNvSpPr>
              <a:spLocks noChangeAspect="1" noChangeArrowheads="1"/>
            </p:cNvSpPr>
            <p:nvPr/>
          </p:nvSpPr>
          <p:spPr bwMode="auto">
            <a:xfrm>
              <a:off x="3420" y="2631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72" name="Oval 102"/>
            <p:cNvSpPr>
              <a:spLocks noChangeAspect="1" noChangeArrowheads="1"/>
            </p:cNvSpPr>
            <p:nvPr/>
          </p:nvSpPr>
          <p:spPr bwMode="auto">
            <a:xfrm>
              <a:off x="3634" y="2631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73" name="Oval 103"/>
            <p:cNvSpPr>
              <a:spLocks noChangeAspect="1" noChangeArrowheads="1"/>
            </p:cNvSpPr>
            <p:nvPr/>
          </p:nvSpPr>
          <p:spPr bwMode="auto">
            <a:xfrm>
              <a:off x="3850" y="2660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74" name="Oval 104"/>
            <p:cNvSpPr>
              <a:spLocks noChangeAspect="1" noChangeArrowheads="1"/>
            </p:cNvSpPr>
            <p:nvPr/>
          </p:nvSpPr>
          <p:spPr bwMode="auto">
            <a:xfrm>
              <a:off x="3922" y="2847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75" name="Oval 105"/>
            <p:cNvSpPr>
              <a:spLocks noChangeAspect="1" noChangeArrowheads="1"/>
            </p:cNvSpPr>
            <p:nvPr/>
          </p:nvSpPr>
          <p:spPr bwMode="auto">
            <a:xfrm>
              <a:off x="3706" y="3039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76" name="Oval 106"/>
            <p:cNvSpPr>
              <a:spLocks noChangeAspect="1" noChangeArrowheads="1"/>
            </p:cNvSpPr>
            <p:nvPr/>
          </p:nvSpPr>
          <p:spPr bwMode="auto">
            <a:xfrm>
              <a:off x="3442" y="2991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2534" name="Rectangle 108"/>
          <p:cNvSpPr>
            <a:spLocks noChangeArrowheads="1"/>
          </p:cNvSpPr>
          <p:nvPr/>
        </p:nvSpPr>
        <p:spPr bwMode="auto">
          <a:xfrm>
            <a:off x="57150" y="3717925"/>
            <a:ext cx="8978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Possono essere facilmente rappresentate sul supporto cartaceo;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00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Risultano particolarmente intuitive nel rappresentare la forma del terreno;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00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Risulta più complesso, tuttavia, svolgere analisi di tipo numerico su di esse e nel complesso non rappresentano il modo più efficiente di rappresentare un DTM.</a:t>
            </a:r>
          </a:p>
        </p:txBody>
      </p:sp>
    </p:spTree>
    <p:extLst>
      <p:ext uri="{BB962C8B-B14F-4D97-AF65-F5344CB8AC3E}">
        <p14:creationId xmlns:p14="http://schemas.microsoft.com/office/powerpoint/2010/main" val="163800131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FB4175F-D61D-4BD8-86B8-D52E30E58D84}" type="slidenum">
              <a:rPr lang="it-IT" altLang="it-IT" smtClean="0"/>
              <a:pPr eaLnBrk="1" hangingPunct="1">
                <a:defRPr/>
              </a:pPr>
              <a:t>14</a:t>
            </a:fld>
            <a:endParaRPr lang="it-IT" altLang="it-IT" smtClean="0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DIGITALI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7150" y="692150"/>
            <a:ext cx="8978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ym typeface="Symbol" panose="05050102010706020507" pitchFamily="18" charset="2"/>
              </a:rPr>
              <a:t>TIPOLOGIE DI MODELLI DIGITALI</a:t>
            </a:r>
            <a:r>
              <a:rPr lang="it-IT" altLang="it-IT" sz="2000">
                <a:sym typeface="Symbol" panose="05050102010706020507" pitchFamily="18" charset="2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  <a:sym typeface="Symbol" panose="05050102010706020507" pitchFamily="18" charset="2"/>
              </a:rPr>
              <a:t>DIGITAL SURFACE MODEL (DSM):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Sono modelli digitali della superficie misurata. In fotogrammetria aerea, per esempio, contengono tutte le informazioni sia del terreno che di eventuali manufatti (edifici, ponti, etc.)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00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  <a:sym typeface="Symbol" panose="05050102010706020507" pitchFamily="18" charset="2"/>
              </a:rPr>
              <a:t>DIGITAL TERRAIN MODEL (DTM):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Sono modelli digitali del terreno. Non comprendono manufatti (edifici, ponti, etc.)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00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  <a:sym typeface="Symbol" panose="05050102010706020507" pitchFamily="18" charset="2"/>
              </a:rPr>
              <a:t>DIGITAL ELEVATION MODEL (DEM):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Rappresentano tutto ciò che si eleva dal terreno (edifici, etc.)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>
              <a:sym typeface="Symbol" panose="05050102010706020507" pitchFamily="18" charset="2"/>
            </a:endParaRPr>
          </a:p>
        </p:txBody>
      </p:sp>
      <p:sp>
        <p:nvSpPr>
          <p:cNvPr id="23557" name="Rectangle 106"/>
          <p:cNvSpPr>
            <a:spLocks noChangeArrowheads="1"/>
          </p:cNvSpPr>
          <p:nvPr/>
        </p:nvSpPr>
        <p:spPr bwMode="auto">
          <a:xfrm>
            <a:off x="57150" y="5803900"/>
            <a:ext cx="8978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ym typeface="Symbol" panose="05050102010706020507" pitchFamily="18" charset="2"/>
              </a:rPr>
              <a:t>DSM = DTM + DEM</a:t>
            </a:r>
            <a:endParaRPr lang="it-IT" altLang="it-IT" sz="20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174454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B960811-AEF0-409F-8E1D-2D9F0E848A45}" type="slidenum">
              <a:rPr lang="it-IT" altLang="it-IT" smtClean="0"/>
              <a:pPr eaLnBrk="1" hangingPunct="1">
                <a:defRPr/>
              </a:pPr>
              <a:t>15</a:t>
            </a:fld>
            <a:endParaRPr lang="it-IT" altLang="it-IT" smtClean="0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GEOREFERENZIAZIONE DI IMMAGINI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6363" y="692150"/>
            <a:ext cx="8929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000"/>
              <a:t>Un’immagine non è immediatamente impiegabile a scopi metrici perché è: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it-IT" altLang="it-IT" sz="2000"/>
              <a:t>Affetta da deformazioni prospettiche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it-IT" altLang="it-IT" sz="2000"/>
              <a:t>Non riferita ad un sistema di coordinate terreno.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6200" y="2352675"/>
            <a:ext cx="8991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000" dirty="0"/>
              <a:t>Le immagini su cui si va ad operare in fotogrammetria possono però essere </a:t>
            </a:r>
            <a:r>
              <a:rPr lang="it-IT" altLang="it-IT" sz="2000" dirty="0" err="1"/>
              <a:t>ricampionate</a:t>
            </a:r>
            <a:r>
              <a:rPr lang="it-IT" altLang="it-IT" sz="2000" dirty="0"/>
              <a:t> al fine di essere utilizzate direttamente per scopi metrici: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chemeClr val="folHlink"/>
                </a:solidFill>
              </a:rPr>
              <a:t>FOTOPIANO:</a:t>
            </a:r>
            <a:r>
              <a:rPr lang="it-IT" altLang="it-IT" sz="2000" dirty="0"/>
              <a:t> quando l’oggetto è ben approssimato da un piano</a:t>
            </a:r>
            <a:r>
              <a:rPr lang="it-IT" altLang="it-IT" sz="2000" dirty="0" smtClean="0"/>
              <a:t>, </a:t>
            </a:r>
            <a:r>
              <a:rPr lang="it-IT" altLang="it-IT" sz="2000" dirty="0"/>
              <a:t>si ricava un’immagine </a:t>
            </a:r>
            <a:r>
              <a:rPr lang="it-IT" altLang="it-IT" sz="2000" dirty="0" err="1"/>
              <a:t>georeferenziata</a:t>
            </a:r>
            <a:r>
              <a:rPr lang="it-IT" altLang="it-IT" sz="2000" dirty="0"/>
              <a:t> con un procedimento detto RADDRIZZAMENTO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chemeClr val="folHlink"/>
                </a:solidFill>
              </a:rPr>
              <a:t>ORTOFOTO:</a:t>
            </a:r>
            <a:r>
              <a:rPr lang="it-IT" altLang="it-IT" sz="2000" dirty="0"/>
              <a:t> per un terreno generico, si ottiene un’immagine </a:t>
            </a:r>
            <a:r>
              <a:rPr lang="it-IT" altLang="it-IT" sz="2000" dirty="0" err="1"/>
              <a:t>georeferenziata</a:t>
            </a:r>
            <a:r>
              <a:rPr lang="it-IT" altLang="it-IT" sz="2000" dirty="0"/>
              <a:t> rimuovendo pixel per pixel le deformazioni prospettiche </a:t>
            </a:r>
          </a:p>
        </p:txBody>
      </p:sp>
    </p:spTree>
    <p:extLst>
      <p:ext uri="{BB962C8B-B14F-4D97-AF65-F5344CB8AC3E}">
        <p14:creationId xmlns:p14="http://schemas.microsoft.com/office/powerpoint/2010/main" val="43304681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9C86F30-0FF2-45B8-8009-734A93BCAA75}" type="slidenum">
              <a:rPr lang="it-IT" altLang="it-IT" smtClean="0"/>
              <a:pPr eaLnBrk="1" hangingPunct="1">
                <a:defRPr/>
              </a:pPr>
              <a:t>16</a:t>
            </a:fld>
            <a:endParaRPr lang="it-IT" altLang="it-IT" smtClean="0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FOTOPIANI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06363" y="692150"/>
            <a:ext cx="89296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265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511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51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Quando l’oggetto è ben approssimabile da un piano (ad esempio orizzontale):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/>
              <a:t>  Informazioni metriche possono essere derivate da una solo foto (ad es. la coordinata Z è nota).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/>
              <a:t>  Determino almeno 4 punti sul fotogramma che abbiano coordinate (piane) note e determino i parametri dell’omografia.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/>
              <a:t>  Tramite ricampionamento genero una nuova immagine in cui tutti i punti del fotogramma originario vengono traslati nella corrispondente posizione sul fotopiano.</a:t>
            </a:r>
          </a:p>
        </p:txBody>
      </p:sp>
      <p:graphicFrame>
        <p:nvGraphicFramePr>
          <p:cNvPr id="26630" name="Object 8"/>
          <p:cNvGraphicFramePr>
            <a:graphicFrameLocks noChangeAspect="1"/>
          </p:cNvGraphicFramePr>
          <p:nvPr>
            <p:ph idx="1"/>
          </p:nvPr>
        </p:nvGraphicFramePr>
        <p:xfrm>
          <a:off x="5435600" y="2668588"/>
          <a:ext cx="3070225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Drawing" r:id="rId3" imgW="6715125" imgH="3314700" progId="AutoCAD.Drawing.14">
                  <p:embed/>
                </p:oleObj>
              </mc:Choice>
              <mc:Fallback>
                <p:oleObj name="Drawing" r:id="rId3" imgW="6715125" imgH="3314700" progId="AutoCAD.Drawing.14">
                  <p:embed/>
                  <p:pic>
                    <p:nvPicPr>
                      <p:cNvPr id="266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22" r="32167"/>
                      <a:stretch>
                        <a:fillRect/>
                      </a:stretch>
                    </p:blipFill>
                    <p:spPr bwMode="auto">
                      <a:xfrm>
                        <a:off x="5435600" y="2668588"/>
                        <a:ext cx="3070225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395536" y="2953643"/>
                <a:ext cx="3570786" cy="204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8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80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53643"/>
                <a:ext cx="3570786" cy="2047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98108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48CB6CC-1B4D-4BA7-8625-74F770F795D1}" type="slidenum">
              <a:rPr lang="it-IT" altLang="it-IT" smtClean="0"/>
              <a:pPr eaLnBrk="1" hangingPunct="1">
                <a:defRPr/>
              </a:pPr>
              <a:t>17</a:t>
            </a:fld>
            <a:endParaRPr lang="it-IT" altLang="it-IT" smtClean="0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FOTOPIANI - ESEMPI</a:t>
            </a:r>
          </a:p>
        </p:txBody>
      </p:sp>
      <p:pic>
        <p:nvPicPr>
          <p:cNvPr id="28676" name="Picture 25" descr="Foto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31838"/>
            <a:ext cx="8534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6" descr="Foto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00513"/>
            <a:ext cx="57150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10581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94EE4E4-83F3-4F37-A65C-6B3FBF5A9F9D}" type="slidenum">
              <a:rPr lang="it-IT" altLang="it-IT" smtClean="0"/>
              <a:pPr eaLnBrk="1" hangingPunct="1">
                <a:defRPr/>
              </a:pPr>
              <a:t>18</a:t>
            </a:fld>
            <a:endParaRPr lang="it-IT" altLang="it-IT" smtClean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FOTOPIANI - ESEMPI</a:t>
            </a:r>
          </a:p>
        </p:txBody>
      </p:sp>
      <p:pic>
        <p:nvPicPr>
          <p:cNvPr id="684039" name="Picture 7" descr="04no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6530"/>
            <a:ext cx="284321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4040" name="Picture 8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6530"/>
            <a:ext cx="63246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49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1B755D0-9ED9-410F-8A7E-38BEA6E659C3}" type="slidenum">
              <a:rPr lang="it-IT" altLang="it-IT" smtClean="0"/>
              <a:pPr eaLnBrk="1" hangingPunct="1">
                <a:defRPr/>
              </a:pPr>
              <a:t>1</a:t>
            </a:fld>
            <a:endParaRPr lang="it-IT" altLang="it-IT" smtClean="0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SOMMARIO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06463"/>
            <a:ext cx="8928100" cy="5546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600" dirty="0" smtClean="0"/>
              <a:t>Strumenti di restituzione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600" dirty="0" smtClean="0"/>
              <a:t>Restituzione di punti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600" dirty="0" smtClean="0"/>
              <a:t>Modelli digitali del terreno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600" dirty="0" err="1" smtClean="0"/>
              <a:t>Fotopiani</a:t>
            </a:r>
            <a:endParaRPr lang="it-IT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600" dirty="0" err="1" smtClean="0"/>
              <a:t>Ortofoto</a:t>
            </a:r>
            <a:endParaRPr lang="it-IT" sz="26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600" dirty="0" smtClean="0"/>
          </a:p>
        </p:txBody>
      </p:sp>
    </p:spTree>
    <p:extLst>
      <p:ext uri="{BB962C8B-B14F-4D97-AF65-F5344CB8AC3E}">
        <p14:creationId xmlns:p14="http://schemas.microsoft.com/office/powerpoint/2010/main" val="82702618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94EE4E4-83F3-4F37-A65C-6B3FBF5A9F9D}" type="slidenum">
              <a:rPr lang="it-IT" altLang="it-IT" smtClean="0"/>
              <a:pPr eaLnBrk="1" hangingPunct="1">
                <a:defRPr/>
              </a:pPr>
              <a:t>19</a:t>
            </a:fld>
            <a:endParaRPr lang="it-IT" altLang="it-IT" smtClean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FOTOPIANI - ESEMPI</a:t>
            </a:r>
          </a:p>
        </p:txBody>
      </p:sp>
      <p:pic>
        <p:nvPicPr>
          <p:cNvPr id="29700" name="Picture 5" descr="Prospetto laterale_Sfondo Nero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65175"/>
            <a:ext cx="635158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Prospetto frontale_Sfondo Nero_Low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5175"/>
            <a:ext cx="24145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7122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0F9D82B-D802-45EC-87FC-D02C16C3EE4F}" type="slidenum">
              <a:rPr lang="it-IT" altLang="it-IT" smtClean="0"/>
              <a:pPr eaLnBrk="1" hangingPunct="1">
                <a:defRPr/>
              </a:pPr>
              <a:t>20</a:t>
            </a:fld>
            <a:endParaRPr lang="it-IT" altLang="it-IT" smtClean="0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ORTOFOTO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06363" y="692150"/>
            <a:ext cx="89296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Quando l’oggetto non può essere approssimato da un piano bisogna eliminare l’effetto prospettico punto a punto: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</a:rPr>
              <a:t>ELEMENTI NECESSARI</a:t>
            </a:r>
            <a:r>
              <a:rPr lang="it-IT" altLang="it-IT" sz="20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/>
              <a:t>  Parametri di orientamento di ciascun fotogramma si voglia utilizzare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/>
              <a:t>  DTM dell’area interessata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228600" y="5013325"/>
            <a:ext cx="8664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  <a:sym typeface="Symbol" panose="05050102010706020507" pitchFamily="18" charset="2"/>
              </a:rPr>
              <a:t> </a:t>
            </a:r>
            <a:r>
              <a:rPr lang="it-IT" altLang="it-IT" sz="2000">
                <a:sym typeface="Symbol" panose="05050102010706020507" pitchFamily="18" charset="2"/>
              </a:rPr>
              <a:t>pixel ortofoto, trovo il tono di grigio sulla foto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       </a:t>
            </a:r>
            <a:r>
              <a:rPr lang="it-IT" altLang="it-IT" sz="2000">
                <a:solidFill>
                  <a:srgbClr val="FF0000"/>
                </a:solidFill>
                <a:sym typeface="Symbol" panose="05050102010706020507" pitchFamily="18" charset="2"/>
              </a:rPr>
              <a:t>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X,Y ==&gt; Z(X,Y) ==&gt; x,y ==&gt; r,c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sym typeface="Symbol" panose="05050102010706020507" pitchFamily="18" charset="2"/>
            </a:endParaRPr>
          </a:p>
        </p:txBody>
      </p:sp>
      <p:pic>
        <p:nvPicPr>
          <p:cNvPr id="30726" name="Picture 9"/>
          <p:cNvPicPr>
            <a:picLocks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36838"/>
            <a:ext cx="3886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762000" y="3398838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1143000" y="4160838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822325" y="3413125"/>
            <a:ext cx="1000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ortofoto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7188200" y="2651125"/>
            <a:ext cx="1422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fotogramma</a:t>
            </a:r>
          </a:p>
        </p:txBody>
      </p:sp>
      <p:sp>
        <p:nvSpPr>
          <p:cNvPr id="30731" name="AutoShape 14"/>
          <p:cNvSpPr>
            <a:spLocks noChangeArrowheads="1"/>
          </p:cNvSpPr>
          <p:nvPr/>
        </p:nvSpPr>
        <p:spPr bwMode="auto">
          <a:xfrm>
            <a:off x="2743200" y="408463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32" name="AutoShape 15"/>
          <p:cNvSpPr>
            <a:spLocks noChangeArrowheads="1"/>
          </p:cNvSpPr>
          <p:nvPr/>
        </p:nvSpPr>
        <p:spPr bwMode="auto">
          <a:xfrm>
            <a:off x="6019800" y="317023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1355725" y="4022725"/>
            <a:ext cx="61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X,Y</a:t>
            </a:r>
          </a:p>
        </p:txBody>
      </p:sp>
      <p:pic>
        <p:nvPicPr>
          <p:cNvPr id="30734" name="Picture 17" descr="Image90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940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7924800" y="4160838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>
            <a:off x="8037513" y="3779838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Times New Roman" panose="02020603050405020304" pitchFamily="18" charset="0"/>
              </a:rPr>
              <a:t>r,c</a:t>
            </a:r>
            <a:endParaRPr lang="it-IT" altLang="it-IT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3097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D5BF8BF-E198-49F0-A27A-F4F60843EF96}" type="slidenum">
              <a:rPr lang="it-IT" altLang="it-IT" smtClean="0"/>
              <a:pPr eaLnBrk="1" hangingPunct="1">
                <a:defRPr/>
              </a:pPr>
              <a:t>21</a:t>
            </a:fld>
            <a:endParaRPr lang="it-IT" altLang="it-IT" smtClean="0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ORTOFOTO - ESEMPI</a:t>
            </a:r>
          </a:p>
        </p:txBody>
      </p:sp>
      <p:pic>
        <p:nvPicPr>
          <p:cNvPr id="33796" name="Picture 4" descr="PR_1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6294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592929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C675D46-3769-401E-A32E-F2019FF000F3}" type="slidenum">
              <a:rPr lang="it-IT" altLang="it-IT" smtClean="0"/>
              <a:pPr eaLnBrk="1" hangingPunct="1">
                <a:defRPr/>
              </a:pPr>
              <a:t>22</a:t>
            </a:fld>
            <a:endParaRPr lang="it-IT" altLang="it-IT" smtClean="0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ORTOFOTO - FOTOPIANI</a:t>
            </a:r>
            <a:endParaRPr lang="it-IT" dirty="0" smtClean="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06363" y="692150"/>
            <a:ext cx="8929687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0363" defTabSz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6036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60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60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60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60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60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60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60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</a:rPr>
              <a:t>VANTAGGI: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FACILITÀ DI LETTURA PER UTENTI NON SPECIALISTI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PROCESSO FORTEMENTE AUTOMATIZZATO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COSTI MOLTO INFERIORI ALLA CARTA NUMERICA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SOVRAPPONIBILITÀ CON DATI VETTORIALI (GIS)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000">
                <a:solidFill>
                  <a:schemeClr val="folHlink"/>
                </a:solidFill>
              </a:rPr>
              <a:t>SVANTAGGI: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it-IT" altLang="it-IT" sz="100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  ALTIMETRIA E TOPONOMASTICA SONO NECESSARI PER UN USO    	EFFETTIVO (ORTOFOTOCARTA)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  SI POSSONO DERIVARE DATI VETTORIALI SOLO 2D 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000"/>
          </a:p>
          <a:p>
            <a:pPr eaLnBrk="1" hangingPunct="1">
              <a:spcBef>
                <a:spcPct val="50000"/>
              </a:spcBef>
            </a:pPr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2835471683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olo rettangolo 4"/>
          <p:cNvSpPr/>
          <p:nvPr/>
        </p:nvSpPr>
        <p:spPr bwMode="auto">
          <a:xfrm rot="10800000">
            <a:off x="1311276" y="2071688"/>
            <a:ext cx="517524" cy="914400"/>
          </a:xfrm>
          <a:prstGeom prst="rtTriangl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6ED031B-F5FF-44B7-B30E-9FF1243BCE43}" type="slidenum">
              <a:rPr lang="it-IT" altLang="it-IT" smtClean="0"/>
              <a:pPr eaLnBrk="1" hangingPunct="1">
                <a:defRPr/>
              </a:pPr>
              <a:t>23</a:t>
            </a:fld>
            <a:endParaRPr lang="it-IT" altLang="it-IT" smtClean="0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FOTOPIANI - ERRORI</a:t>
            </a:r>
          </a:p>
        </p:txBody>
      </p:sp>
      <p:graphicFrame>
        <p:nvGraphicFramePr>
          <p:cNvPr id="27652" name="Object 29"/>
          <p:cNvGraphicFramePr>
            <a:graphicFrameLocks noChangeAspect="1"/>
          </p:cNvGraphicFramePr>
          <p:nvPr>
            <p:ph sz="half" idx="1"/>
          </p:nvPr>
        </p:nvGraphicFramePr>
        <p:xfrm>
          <a:off x="4330700" y="1412875"/>
          <a:ext cx="24733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Equation" r:id="rId3" imgW="1320227" imgH="622030" progId="Equation.3">
                  <p:embed/>
                </p:oleObj>
              </mc:Choice>
              <mc:Fallback>
                <p:oleObj name="Equation" r:id="rId3" imgW="1320227" imgH="622030" progId="Equation.3">
                  <p:embed/>
                  <p:pic>
                    <p:nvPicPr>
                      <p:cNvPr id="2765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412875"/>
                        <a:ext cx="247332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1066800" y="20716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>
            <a:off x="1828800" y="2071688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685800" y="38242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3124200" y="5119688"/>
            <a:ext cx="457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657" name="Line 11"/>
          <p:cNvSpPr>
            <a:spLocks noChangeShapeType="1"/>
          </p:cNvSpPr>
          <p:nvPr/>
        </p:nvSpPr>
        <p:spPr bwMode="auto">
          <a:xfrm flipH="1" flipV="1">
            <a:off x="1295400" y="2071688"/>
            <a:ext cx="221615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H="1" flipV="1">
            <a:off x="1406525" y="2071688"/>
            <a:ext cx="173355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1812925" y="2189163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3641725" y="51609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it-IT" sz="2400" dirty="0">
                <a:latin typeface="Times New Roman" panose="02020603050405020304" pitchFamily="18" charset="0"/>
              </a:rPr>
              <a:t>Δ</a:t>
            </a:r>
            <a:r>
              <a:rPr lang="it-IT" altLang="it-IT" sz="2400" dirty="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>
            <a:off x="457200" y="29860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441325" y="424656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>
            <a:off x="2346325" y="325596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dr</a:t>
            </a:r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>
            <a:off x="304800" y="2986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6" name="Line 20"/>
          <p:cNvSpPr>
            <a:spLocks noChangeShapeType="1"/>
          </p:cNvSpPr>
          <p:nvPr/>
        </p:nvSpPr>
        <p:spPr bwMode="auto">
          <a:xfrm flipH="1">
            <a:off x="1371600" y="2986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371600" y="2909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8" name="Text Box 22"/>
          <p:cNvSpPr txBox="1">
            <a:spLocks noChangeArrowheads="1"/>
          </p:cNvSpPr>
          <p:nvPr/>
        </p:nvSpPr>
        <p:spPr bwMode="auto">
          <a:xfrm>
            <a:off x="1355725" y="2944813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r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107950" y="787400"/>
            <a:ext cx="660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Per semplicità assumiamo che il fotogramma sia nadirale</a:t>
            </a:r>
          </a:p>
        </p:txBody>
      </p:sp>
      <p:sp>
        <p:nvSpPr>
          <p:cNvPr id="27671" name="Line 27"/>
          <p:cNvSpPr>
            <a:spLocks noChangeShapeType="1"/>
          </p:cNvSpPr>
          <p:nvPr/>
        </p:nvSpPr>
        <p:spPr bwMode="auto">
          <a:xfrm>
            <a:off x="76200" y="580548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72" name="Text Box 28"/>
          <p:cNvSpPr txBox="1">
            <a:spLocks noChangeArrowheads="1"/>
          </p:cNvSpPr>
          <p:nvPr/>
        </p:nvSpPr>
        <p:spPr bwMode="auto">
          <a:xfrm>
            <a:off x="3042831" y="5794400"/>
            <a:ext cx="587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it-IT" sz="2400" dirty="0" smtClean="0">
                <a:latin typeface="Times New Roman" panose="02020603050405020304" pitchFamily="18" charset="0"/>
              </a:rPr>
              <a:t>Δ</a:t>
            </a:r>
            <a:r>
              <a:rPr lang="it-IT" altLang="it-IT" sz="2400" dirty="0" smtClean="0">
                <a:latin typeface="Times New Roman" panose="02020603050405020304" pitchFamily="18" charset="0"/>
              </a:rPr>
              <a:t>R</a:t>
            </a:r>
            <a:endParaRPr lang="it-IT" altLang="it-IT" sz="24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5700846" y="5256780"/>
                <a:ext cx="2119106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it-IT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it-IT" sz="2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8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846" y="5256780"/>
                <a:ext cx="2119106" cy="830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olo rettangolo 3"/>
          <p:cNvSpPr/>
          <p:nvPr/>
        </p:nvSpPr>
        <p:spPr bwMode="auto">
          <a:xfrm>
            <a:off x="3124200" y="5160963"/>
            <a:ext cx="387350" cy="644525"/>
          </a:xfrm>
          <a:prstGeom prst="rtTriangl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94" y="3165508"/>
            <a:ext cx="2563856" cy="19228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13" y="2780928"/>
            <a:ext cx="3596216" cy="26971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99" y="967181"/>
            <a:ext cx="3069980" cy="2302485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 bwMode="auto">
          <a:xfrm>
            <a:off x="6411442" y="2954386"/>
            <a:ext cx="392583" cy="6508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67718" y="4800780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CORRETTO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020272" y="4797152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NON CORRETTO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3225719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BE90DFE-F829-4DC9-AA32-33542E2948CE}" type="slidenum">
              <a:rPr lang="it-IT" altLang="it-IT" smtClean="0"/>
              <a:pPr eaLnBrk="1" hangingPunct="1">
                <a:defRPr/>
              </a:pPr>
              <a:t>24</a:t>
            </a:fld>
            <a:endParaRPr lang="it-IT" altLang="it-IT" smtClean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ORTOFOTO - ERRORI</a:t>
            </a:r>
            <a:endParaRPr lang="it-IT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92088" y="727075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Non essendo inclusi nel DTM, gli edifici (ma anche viadotti, ecc.) vengono rappresentati non correttamente: proprio nel caso dell’edificio, ad esempio, mentre il piede (se visibile) è corretto, il tetto appare spostato radialmente.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020888" y="221615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73088" y="594995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11488" y="5070475"/>
            <a:ext cx="1066800" cy="879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005013" y="233362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318000" y="507047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dZ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49288" y="31305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33413" y="439102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319213" y="16414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d</a:t>
            </a:r>
            <a:r>
              <a:rPr lang="it-IT" altLang="it-IT" sz="2400">
                <a:latin typeface="Symbol" panose="05050102010706020507" pitchFamily="18" charset="2"/>
              </a:rPr>
              <a:t>r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496888" y="3130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962275" y="59642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P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1563688" y="3130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563688" y="3054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547813" y="308927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r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1639888" y="2174875"/>
            <a:ext cx="15240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3163888" y="50704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 flipV="1">
            <a:off x="1411288" y="2174875"/>
            <a:ext cx="175260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163888" y="5070475"/>
            <a:ext cx="533400" cy="9144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621088" y="5984875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P’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087688" y="468947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T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986213" y="2033588"/>
            <a:ext cx="5121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Edificio non incluso nel DTM: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 P l’ortofoto mostra la facciata dell’edificio,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 P’ un punto T del tetto non corretto 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3851275" y="3314700"/>
            <a:ext cx="5292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Edificio incluso nel DTM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 P’ l’ortofoto mostra il punto T’ del tetto:OK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 P” mostra nuovamente T’ (non corretto!)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434013" y="4852988"/>
            <a:ext cx="3473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Occorre quindi una soluzione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più sofisticata</a:t>
            </a: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3468688" y="2251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32766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 flipH="1" flipV="1">
            <a:off x="1106488" y="2174875"/>
            <a:ext cx="342900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877888" y="21748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430713" y="5969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P”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738563" y="4689475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T’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697288" y="50704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509380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7730E2E-A195-4AAB-9099-BD43844722C7}" type="slidenum">
              <a:rPr lang="it-IT" altLang="it-IT" smtClean="0"/>
              <a:pPr eaLnBrk="1" hangingPunct="1">
                <a:defRPr/>
              </a:pPr>
              <a:t>25</a:t>
            </a:fld>
            <a:endParaRPr lang="it-IT" altLang="it-IT" smtClean="0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ORTOFOTO - ERRORI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92088" y="727075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Non essendo inclusi nel DTM, gli edifici (ma anche viadotti, ecc.) questi vengono rappresentati non correttamente.</a:t>
            </a:r>
          </a:p>
        </p:txBody>
      </p:sp>
      <p:pic>
        <p:nvPicPr>
          <p:cNvPr id="36869" name="Picture 33" descr="dtm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773238"/>
            <a:ext cx="37830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4" descr="dt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3238"/>
            <a:ext cx="37560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35"/>
          <p:cNvSpPr txBox="1">
            <a:spLocks noChangeArrowheads="1"/>
          </p:cNvSpPr>
          <p:nvPr/>
        </p:nvSpPr>
        <p:spPr bwMode="auto">
          <a:xfrm>
            <a:off x="827088" y="594995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SBAGLIATO</a:t>
            </a:r>
          </a:p>
        </p:txBody>
      </p:sp>
      <p:sp>
        <p:nvSpPr>
          <p:cNvPr id="36872" name="Text Box 36"/>
          <p:cNvSpPr txBox="1">
            <a:spLocks noChangeArrowheads="1"/>
          </p:cNvSpPr>
          <p:nvPr/>
        </p:nvSpPr>
        <p:spPr bwMode="auto">
          <a:xfrm>
            <a:off x="4932363" y="594995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CORRETTO</a:t>
            </a:r>
          </a:p>
        </p:txBody>
      </p:sp>
    </p:spTree>
    <p:extLst>
      <p:ext uri="{BB962C8B-B14F-4D97-AF65-F5344CB8AC3E}">
        <p14:creationId xmlns:p14="http://schemas.microsoft.com/office/powerpoint/2010/main" val="1504746478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2D4C11F-3564-4417-BCEA-C19414A78DC7}" type="slidenum">
              <a:rPr lang="it-IT" altLang="it-IT" smtClean="0"/>
              <a:pPr eaLnBrk="1" hangingPunct="1">
                <a:defRPr/>
              </a:pPr>
              <a:t>26</a:t>
            </a:fld>
            <a:endParaRPr lang="it-IT" altLang="it-IT" smtClean="0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ORTOFOTO - MOSAICATURA</a:t>
            </a:r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76200" y="692150"/>
            <a:ext cx="895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L’unione di foto, anche se prese in sequenza nello stesso volo, evidenzia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un effetto scacchiera, per cui sono visibili i bordi tra i fogli.</a:t>
            </a:r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107950" y="1928813"/>
            <a:ext cx="89281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Questo perché: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  <a:p>
            <a:pPr>
              <a:spcBef>
                <a:spcPct val="0"/>
              </a:spcBef>
            </a:pPr>
            <a:r>
              <a:rPr lang="it-IT" altLang="it-IT" sz="2000"/>
              <a:t>La riflettività del terreno varia nel piano di illuminazione;</a:t>
            </a:r>
          </a:p>
          <a:p>
            <a:pPr>
              <a:spcBef>
                <a:spcPct val="0"/>
              </a:spcBef>
            </a:pPr>
            <a:endParaRPr lang="it-IT" altLang="it-IT" sz="2000"/>
          </a:p>
          <a:p>
            <a:pPr>
              <a:spcBef>
                <a:spcPct val="0"/>
              </a:spcBef>
            </a:pPr>
            <a:r>
              <a:rPr lang="it-IT" altLang="it-IT" sz="2000"/>
              <a:t>Fotogrammi diversi hanno solitamente differente esposizione (la scena non è esattamente la stessa per l’esposimetro);</a:t>
            </a:r>
          </a:p>
          <a:p>
            <a:pPr>
              <a:spcBef>
                <a:spcPct val="0"/>
              </a:spcBef>
            </a:pPr>
            <a:endParaRPr lang="it-IT" altLang="it-IT" sz="2000"/>
          </a:p>
          <a:p>
            <a:pPr>
              <a:spcBef>
                <a:spcPct val="0"/>
              </a:spcBef>
            </a:pPr>
            <a:r>
              <a:rPr lang="it-IT" altLang="it-IT" sz="2000"/>
              <a:t>Variazioni di illuminazione fra strisciate adiacenti;</a:t>
            </a:r>
          </a:p>
          <a:p>
            <a:pPr>
              <a:spcBef>
                <a:spcPct val="0"/>
              </a:spcBef>
            </a:pPr>
            <a:endParaRPr lang="it-IT" altLang="it-IT" sz="2000"/>
          </a:p>
          <a:p>
            <a:pPr>
              <a:spcBef>
                <a:spcPct val="0"/>
              </a:spcBef>
            </a:pPr>
            <a:r>
              <a:rPr lang="it-IT" altLang="it-IT" sz="2000"/>
              <a:t>Effetto </a:t>
            </a:r>
            <a:r>
              <a:rPr lang="it-IT" altLang="it-IT" sz="2000" i="1"/>
              <a:t>hot spot </a:t>
            </a:r>
            <a:r>
              <a:rPr lang="it-IT" altLang="it-IT" sz="2000"/>
              <a:t>(maggior luminosità nella zona del fotogramma opposta alla direzione di illuminazione del sole);</a:t>
            </a:r>
          </a:p>
        </p:txBody>
      </p:sp>
    </p:spTree>
    <p:extLst>
      <p:ext uri="{BB962C8B-B14F-4D97-AF65-F5344CB8AC3E}">
        <p14:creationId xmlns:p14="http://schemas.microsoft.com/office/powerpoint/2010/main" val="679904354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7A96F75-4826-4FB0-B1BE-1ABA0DDDD02C}" type="slidenum">
              <a:rPr lang="it-IT" altLang="it-IT" smtClean="0"/>
              <a:pPr eaLnBrk="1" hangingPunct="1">
                <a:defRPr/>
              </a:pPr>
              <a:t>27</a:t>
            </a:fld>
            <a:endParaRPr lang="it-IT" altLang="it-IT" smtClean="0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ORTOFOTO - MOSAICATURA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76200" y="692150"/>
            <a:ext cx="8959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Per risolvere il problema, durante la mosaicatura, posso cercare di correggere i parametri globali di luminosità e contrasto di ciascun fotogramma e utilizzare algoritmi di blending nelle zone di sovrapposizione: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064250" y="3489325"/>
            <a:ext cx="1676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978650" y="3489325"/>
            <a:ext cx="16764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7359650" y="3489325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064250" y="59277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978650" y="63087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978650" y="5165725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 flipV="1">
            <a:off x="6978650" y="5165725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667375" y="345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8699500" y="34131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819775" y="52419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P1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8301038" y="5241925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P2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 flipV="1">
            <a:off x="7740650" y="53181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6292850" y="5318125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7170738" y="59245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</a:t>
            </a:r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107950" y="1916113"/>
            <a:ext cx="83518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SULLA ZONA DI SOVRAPPOSIZIONE: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Calcolo i nuovi g.v. facendo una media pesata</a:t>
            </a:r>
          </a:p>
          <a:p>
            <a:pPr eaLnBrk="1" hangingPunct="1">
              <a:spcBef>
                <a:spcPct val="50000"/>
              </a:spcBef>
            </a:pPr>
            <a:endParaRPr lang="it-IT" altLang="it-IT" sz="1000"/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Considero prima le coppie lungo la strisciata</a:t>
            </a:r>
          </a:p>
          <a:p>
            <a:pPr eaLnBrk="1" hangingPunct="1">
              <a:spcBef>
                <a:spcPct val="50000"/>
              </a:spcBef>
            </a:pPr>
            <a:endParaRPr lang="it-IT" altLang="it-IT" sz="1000"/>
          </a:p>
          <a:p>
            <a:pPr eaLnBrk="1" hangingPunct="1">
              <a:spcBef>
                <a:spcPct val="50000"/>
              </a:spcBef>
            </a:pPr>
            <a:r>
              <a:rPr lang="it-IT" altLang="it-IT" sz="2000"/>
              <a:t>Adatto poi una strisciata sull’altra</a:t>
            </a:r>
          </a:p>
        </p:txBody>
      </p:sp>
      <p:graphicFrame>
        <p:nvGraphicFramePr>
          <p:cNvPr id="38932" name="Object 22"/>
          <p:cNvGraphicFramePr>
            <a:graphicFrameLocks noChangeAspect="1"/>
          </p:cNvGraphicFramePr>
          <p:nvPr>
            <p:ph idx="1"/>
          </p:nvPr>
        </p:nvGraphicFramePr>
        <p:xfrm>
          <a:off x="250825" y="4764088"/>
          <a:ext cx="456088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7" name="Equation" r:id="rId3" imgW="1854200" imgH="482600" progId="Equation.3">
                  <p:embed/>
                </p:oleObj>
              </mc:Choice>
              <mc:Fallback>
                <p:oleObj name="Equation" r:id="rId3" imgW="1854200" imgH="482600" progId="Equation.3">
                  <p:embed/>
                  <p:pic>
                    <p:nvPicPr>
                      <p:cNvPr id="3893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64088"/>
                        <a:ext cx="456088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321642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6F192BC-A5A0-4EE5-A1B1-EF89027E6AC1}" type="slidenum">
              <a:rPr lang="it-IT" altLang="it-IT" smtClean="0"/>
              <a:pPr eaLnBrk="1" hangingPunct="1">
                <a:defRPr/>
              </a:pPr>
              <a:t>28</a:t>
            </a:fld>
            <a:endParaRPr lang="it-IT" altLang="it-IT" smtClean="0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FOTOREALISTICI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06363" y="692150"/>
            <a:ext cx="8929687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Un modello 3D fotorealistico è costituito dagli oggetti restituiti, rappresentati da un insieme di superfici (e/o solidi), su ciascuna delle quali è definito un raster i cui pixel riportano il contenuto pittorico dell’oggetto stesso.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In altre parole abbiamo: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/>
              <a:t> Il </a:t>
            </a:r>
            <a:r>
              <a:rPr lang="it-IT" altLang="it-IT" sz="2000" u="sng"/>
              <a:t>modello geometrico</a:t>
            </a:r>
            <a:r>
              <a:rPr lang="it-IT" altLang="it-IT" sz="2000"/>
              <a:t> dell’oggetto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it-IT" altLang="it-IT" sz="20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/>
              <a:t> Le caratteristiche superficiali dell’oggetto (</a:t>
            </a:r>
            <a:r>
              <a:rPr lang="it-IT" altLang="it-IT" sz="2000" u="sng"/>
              <a:t>Texture</a:t>
            </a:r>
            <a:r>
              <a:rPr lang="it-IT" altLang="it-IT" sz="2000"/>
              <a:t>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it-IT" altLang="it-IT" sz="1800"/>
          </a:p>
          <a:p>
            <a:pPr eaLnBrk="1" hangingPunct="1">
              <a:spcBef>
                <a:spcPct val="0"/>
              </a:spcBef>
            </a:pPr>
            <a:r>
              <a:rPr lang="it-IT" altLang="it-IT" sz="2000"/>
              <a:t>La rappresentazione è solitamente gestita e creata tramite programmi di modellazione appositi.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/>
          </a:p>
          <a:p>
            <a:pPr eaLnBrk="1" hangingPunct="1">
              <a:spcBef>
                <a:spcPct val="0"/>
              </a:spcBef>
            </a:pPr>
            <a:r>
              <a:rPr lang="it-IT" altLang="it-IT" sz="2000"/>
              <a:t>Essa può consentire la generazione di viste arbitrarie della scena, contenendo tutti gli elementi necessari allo scopo. 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/>
          </a:p>
          <a:p>
            <a:pPr eaLnBrk="1" hangingPunct="1">
              <a:spcBef>
                <a:spcPct val="0"/>
              </a:spcBef>
            </a:pPr>
            <a:r>
              <a:rPr lang="it-IT" altLang="it-IT" sz="2000"/>
              <a:t>Con le tecniche VR è inoltre possibile aggregare più livelli di rappresentazione e dettaglio, ottenendo una navigazione virtuale nella scena e nei suoi ambienti.</a:t>
            </a:r>
          </a:p>
        </p:txBody>
      </p:sp>
    </p:spTree>
    <p:extLst>
      <p:ext uri="{BB962C8B-B14F-4D97-AF65-F5344CB8AC3E}">
        <p14:creationId xmlns:p14="http://schemas.microsoft.com/office/powerpoint/2010/main" val="183590784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5576C80-292B-48EA-9B8E-E4CAFFB992F7}" type="slidenum">
              <a:rPr lang="it-IT" altLang="it-IT" smtClean="0"/>
              <a:pPr eaLnBrk="1" hangingPunct="1">
                <a:defRPr/>
              </a:pPr>
              <a:t>2</a:t>
            </a:fld>
            <a:endParaRPr lang="it-IT" altLang="it-IT" smtClean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RESTITUTORI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1311275"/>
            <a:ext cx="4321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ANALOGICI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ANALITICI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DIGITALI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79388" y="3548063"/>
            <a:ext cx="885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chemeClr val="folHlink"/>
                </a:solidFill>
              </a:rPr>
              <a:t>FUNZIONI DEI RESTITUTORI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79388" y="4108450"/>
            <a:ext cx="89646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ESECUZIONE DELLE PROCEDURE DI ORIENTAMENTO 						</a:t>
            </a:r>
            <a:r>
              <a:rPr lang="it-IT" altLang="it-IT" sz="1800"/>
              <a:t>(INTERNO ED ESTERNO)</a:t>
            </a:r>
            <a:r>
              <a:rPr lang="it-IT" altLang="it-IT" sz="2400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RESTITUZIONE DI PUNTI, CURVE DI LIVELLO, ETC.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PERMETTERE LA VISIONE STEREOSCOPICA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787900" y="2276475"/>
            <a:ext cx="4321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STEREOSCOPICI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400"/>
              <a:t>MONOSCOPICI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79388" y="620713"/>
            <a:ext cx="885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chemeClr val="folHlink"/>
                </a:solidFill>
              </a:rPr>
              <a:t>TIPOLOGIE DI RESTITUTORI</a:t>
            </a:r>
          </a:p>
        </p:txBody>
      </p:sp>
    </p:spTree>
    <p:extLst>
      <p:ext uri="{BB962C8B-B14F-4D97-AF65-F5344CB8AC3E}">
        <p14:creationId xmlns:p14="http://schemas.microsoft.com/office/powerpoint/2010/main" val="123128369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2954257-ABEC-4779-991E-B0ABC1D066C3}" type="slidenum">
              <a:rPr lang="it-IT" altLang="it-IT" smtClean="0"/>
              <a:pPr eaLnBrk="1" hangingPunct="1">
                <a:defRPr/>
              </a:pPr>
              <a:t>3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RESTITUTORI ANALOGICI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79388" y="1311275"/>
            <a:ext cx="43211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Viene fisicamente ricostruita in scala la posizione e l’assetto relativo fra i due fotogrammi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1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Lo strumento permette direttamente di restituire sulla carta (il prodotto quindi non è numerico)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1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Apparecchiature ormai obsolete</a:t>
            </a: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08163"/>
            <a:ext cx="460851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8630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5A16C23-D5D9-43B9-A632-0B6CE45D304C}" type="slidenum">
              <a:rPr lang="it-IT" altLang="it-IT" smtClean="0"/>
              <a:pPr eaLnBrk="1" hangingPunct="1">
                <a:defRPr/>
              </a:pPr>
              <a:t>4</a:t>
            </a:fld>
            <a:endParaRPr lang="it-IT" altLang="it-IT" smtClean="0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RESTITUTORI ANALITICI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1311275"/>
            <a:ext cx="43211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Tutti i calcoli vengono eseguiti da un calcolatore integrato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1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La movimentazione dei fotogrammi è limitata al loro piano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1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La restituzione viene registrata in forma numerica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42259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0977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4165F23-34A6-4076-A20C-61409065DF62}" type="slidenum">
              <a:rPr lang="it-IT" altLang="it-IT" smtClean="0"/>
              <a:pPr eaLnBrk="1" hangingPunct="1">
                <a:defRPr/>
              </a:pPr>
              <a:t>5</a:t>
            </a:fld>
            <a:endParaRPr lang="it-IT" altLang="it-IT" smtClean="0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RESTITUTORI DIGITALI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43211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60363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Operano su immagini digitali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1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La stereoscopia viene ottenuta mediante apparecchi appositi (schermi polarizzati, occhiali per visione 3D, etc.)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1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400"/>
              <a:t>Sono analoghi ai restitutori analitici ma possono utilizzare algoritmi di fotogrammetria digitale (matching, etc.)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08" y="1484784"/>
            <a:ext cx="4600850" cy="34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9337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75CA74C-DBD2-4BB4-8E69-8A0C44A3813C}" type="slidenum">
              <a:rPr lang="it-IT" altLang="it-IT" smtClean="0"/>
              <a:pPr eaLnBrk="1" hangingPunct="1">
                <a:defRPr/>
              </a:pPr>
              <a:t>6</a:t>
            </a:fld>
            <a:endParaRPr lang="it-IT" altLang="it-IT" smtClean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CARTOGRAFIA VETTORIALE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0813"/>
            <a:ext cx="65532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6106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8B3038A-2FB2-46E6-BA4D-20911D2B1088}" type="slidenum">
              <a:rPr lang="it-IT" altLang="it-IT" smtClean="0"/>
              <a:pPr eaLnBrk="1" hangingPunct="1">
                <a:defRPr/>
              </a:pPr>
              <a:t>7</a:t>
            </a:fld>
            <a:endParaRPr lang="it-IT" altLang="it-IT" smtClean="0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DIGITALI DEL TERRENO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57150" y="1052513"/>
            <a:ext cx="89789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Un modello digitale del terreno (digital</a:t>
            </a:r>
            <a:r>
              <a:rPr lang="it-IT" altLang="it-IT" sz="2400">
                <a:sym typeface="Symbol" panose="05050102010706020507" pitchFamily="18" charset="2"/>
              </a:rPr>
              <a:t> terrain model o DTM) è un modello che fornisce una rappresentazione dell’elevazione del terreno a partire da un insieme finito di dati.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ym typeface="Symbol" panose="05050102010706020507" pitchFamily="18" charset="2"/>
              </a:rPr>
              <a:t>I dati del terreno, generalmente, sono costituiti da un insieme di punti tridimensionali ed eventualmente da una serie di linee non intersecantesi (curve di livello e/o breaklines).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ym typeface="Symbol" panose="05050102010706020507" pitchFamily="18" charset="2"/>
              </a:rPr>
              <a:t>I dati puntuali possono essere distribuiti irregolarmente o formare una griglia regolare.</a:t>
            </a: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414278893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40AFD37-7242-400E-A881-44A841BBFD13}" type="slidenum">
              <a:rPr lang="it-IT" altLang="it-IT" smtClean="0"/>
              <a:pPr eaLnBrk="1" hangingPunct="1">
                <a:defRPr/>
              </a:pPr>
              <a:t>8</a:t>
            </a:fld>
            <a:endParaRPr lang="it-IT" altLang="it-IT" smtClean="0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MODELLI DIGITALI DEL TERRENO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7150" y="1052513"/>
            <a:ext cx="89789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folHlink"/>
                </a:solidFill>
              </a:rPr>
              <a:t>DATI DISTRIBUITI SU GRIGLIA:</a:t>
            </a:r>
            <a:endParaRPr lang="it-IT" altLang="it-IT" sz="2000">
              <a:solidFill>
                <a:schemeClr val="folHlink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Quando il terreno presenta zone molto regolari è conveniente mantenere un passo di campionamento costante (ad esempio su una griglia regolare).</a:t>
            </a:r>
          </a:p>
        </p:txBody>
      </p:sp>
      <p:sp>
        <p:nvSpPr>
          <p:cNvPr id="17413" name="Rectangle 20"/>
          <p:cNvSpPr>
            <a:spLocks noChangeArrowheads="1"/>
          </p:cNvSpPr>
          <p:nvPr/>
        </p:nvSpPr>
        <p:spPr bwMode="auto">
          <a:xfrm>
            <a:off x="57150" y="4508500"/>
            <a:ext cx="8978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In questi casi, noto il passo di griglia in X e Y devo solo associare la Z a ciascun nodo (o cella) della griglia.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I valori della griglia possono essere interpolati con grande facilità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ym typeface="Symbol" panose="05050102010706020507" pitchFamily="18" charset="2"/>
              </a:rPr>
              <a:t>Ho, in definitiva, una struttura dati più semplice.</a:t>
            </a:r>
          </a:p>
        </p:txBody>
      </p:sp>
      <p:grpSp>
        <p:nvGrpSpPr>
          <p:cNvPr id="17414" name="Group 21"/>
          <p:cNvGrpSpPr>
            <a:grpSpLocks/>
          </p:cNvGrpSpPr>
          <p:nvPr/>
        </p:nvGrpSpPr>
        <p:grpSpPr bwMode="auto">
          <a:xfrm>
            <a:off x="1470025" y="2781300"/>
            <a:ext cx="6484938" cy="1058863"/>
            <a:chOff x="842" y="2352"/>
            <a:chExt cx="4085" cy="667"/>
          </a:xfrm>
        </p:grpSpPr>
        <p:sp>
          <p:nvSpPr>
            <p:cNvPr id="17415" name="Line 22"/>
            <p:cNvSpPr>
              <a:spLocks noChangeShapeType="1"/>
            </p:cNvSpPr>
            <p:nvPr/>
          </p:nvSpPr>
          <p:spPr bwMode="auto">
            <a:xfrm>
              <a:off x="851" y="3012"/>
              <a:ext cx="405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16" name="Line 23"/>
            <p:cNvSpPr>
              <a:spLocks noChangeShapeType="1"/>
            </p:cNvSpPr>
            <p:nvPr/>
          </p:nvSpPr>
          <p:spPr bwMode="auto">
            <a:xfrm flipH="1">
              <a:off x="842" y="2451"/>
              <a:ext cx="7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17" name="Line 24"/>
            <p:cNvSpPr>
              <a:spLocks noChangeShapeType="1"/>
            </p:cNvSpPr>
            <p:nvPr/>
          </p:nvSpPr>
          <p:spPr bwMode="auto">
            <a:xfrm flipH="1">
              <a:off x="1674" y="2472"/>
              <a:ext cx="8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18" name="Line 25"/>
            <p:cNvSpPr>
              <a:spLocks noChangeShapeType="1"/>
            </p:cNvSpPr>
            <p:nvPr/>
          </p:nvSpPr>
          <p:spPr bwMode="auto">
            <a:xfrm>
              <a:off x="2517" y="2383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19" name="Line 26"/>
            <p:cNvSpPr>
              <a:spLocks noChangeShapeType="1"/>
            </p:cNvSpPr>
            <p:nvPr/>
          </p:nvSpPr>
          <p:spPr bwMode="auto">
            <a:xfrm flipH="1">
              <a:off x="3308" y="2353"/>
              <a:ext cx="0" cy="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0" name="Line 27"/>
            <p:cNvSpPr>
              <a:spLocks noChangeShapeType="1"/>
            </p:cNvSpPr>
            <p:nvPr/>
          </p:nvSpPr>
          <p:spPr bwMode="auto">
            <a:xfrm>
              <a:off x="4090" y="2392"/>
              <a:ext cx="0" cy="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1" name="Line 28"/>
            <p:cNvSpPr>
              <a:spLocks noChangeShapeType="1"/>
            </p:cNvSpPr>
            <p:nvPr/>
          </p:nvSpPr>
          <p:spPr bwMode="auto">
            <a:xfrm>
              <a:off x="4908" y="2376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2" name="Freeform 29"/>
            <p:cNvSpPr>
              <a:spLocks/>
            </p:cNvSpPr>
            <p:nvPr/>
          </p:nvSpPr>
          <p:spPr bwMode="auto">
            <a:xfrm>
              <a:off x="850" y="2352"/>
              <a:ext cx="4077" cy="99"/>
            </a:xfrm>
            <a:custGeom>
              <a:avLst/>
              <a:gdLst>
                <a:gd name="T0" fmla="*/ 0 w 4077"/>
                <a:gd name="T1" fmla="*/ 94 h 99"/>
                <a:gd name="T2" fmla="*/ 845 w 4077"/>
                <a:gd name="T3" fmla="*/ 87 h 99"/>
                <a:gd name="T4" fmla="*/ 1675 w 4077"/>
                <a:gd name="T5" fmla="*/ 19 h 99"/>
                <a:gd name="T6" fmla="*/ 2461 w 4077"/>
                <a:gd name="T7" fmla="*/ 4 h 99"/>
                <a:gd name="T8" fmla="*/ 3261 w 4077"/>
                <a:gd name="T9" fmla="*/ 42 h 99"/>
                <a:gd name="T10" fmla="*/ 4077 w 4077"/>
                <a:gd name="T11" fmla="*/ 12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7"/>
                <a:gd name="T19" fmla="*/ 0 h 99"/>
                <a:gd name="T20" fmla="*/ 4077 w 4077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7" h="99">
                  <a:moveTo>
                    <a:pt x="0" y="94"/>
                  </a:moveTo>
                  <a:cubicBezTo>
                    <a:pt x="283" y="96"/>
                    <a:pt x="566" y="99"/>
                    <a:pt x="845" y="87"/>
                  </a:cubicBezTo>
                  <a:cubicBezTo>
                    <a:pt x="1124" y="75"/>
                    <a:pt x="1406" y="33"/>
                    <a:pt x="1675" y="19"/>
                  </a:cubicBezTo>
                  <a:cubicBezTo>
                    <a:pt x="1944" y="5"/>
                    <a:pt x="2197" y="0"/>
                    <a:pt x="2461" y="4"/>
                  </a:cubicBezTo>
                  <a:cubicBezTo>
                    <a:pt x="2725" y="8"/>
                    <a:pt x="2992" y="41"/>
                    <a:pt x="3261" y="42"/>
                  </a:cubicBezTo>
                  <a:cubicBezTo>
                    <a:pt x="3530" y="43"/>
                    <a:pt x="3803" y="27"/>
                    <a:pt x="4077" y="1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814507660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ezione Fotogrammetria">
  <a:themeElements>
    <a:clrScheme name="Personalizzato 2">
      <a:dk1>
        <a:srgbClr val="FFFFFF"/>
      </a:dk1>
      <a:lt1>
        <a:srgbClr val="808080"/>
      </a:lt1>
      <a:dk2>
        <a:srgbClr val="FFFFFF"/>
      </a:dk2>
      <a:lt2>
        <a:srgbClr val="80808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ezione Fotogrammet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e Fotogrammet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E37ABCAFE571448E8A6B26AA95BA32" ma:contentTypeVersion="11" ma:contentTypeDescription="Creare un nuovo documento." ma:contentTypeScope="" ma:versionID="19a8ba31a613f85ca171eb37b74552ce">
  <xsd:schema xmlns:xsd="http://www.w3.org/2001/XMLSchema" xmlns:xs="http://www.w3.org/2001/XMLSchema" xmlns:p="http://schemas.microsoft.com/office/2006/metadata/properties" xmlns:ns3="7ce7893a-4285-49ca-866e-e41d83f0d646" xmlns:ns4="52ba741d-2b8d-4097-8725-79d15625e3f2" targetNamespace="http://schemas.microsoft.com/office/2006/metadata/properties" ma:root="true" ma:fieldsID="6ee29b40b2c07c1558ff8acae57c8f17" ns3:_="" ns4:_="">
    <xsd:import namespace="7ce7893a-4285-49ca-866e-e41d83f0d646"/>
    <xsd:import namespace="52ba741d-2b8d-4097-8725-79d15625e3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7893a-4285-49ca-866e-e41d83f0d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a741d-2b8d-4097-8725-79d15625e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5C5532-7C80-4BB7-9E55-9A78A1ADAA7E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52ba741d-2b8d-4097-8725-79d15625e3f2"/>
    <ds:schemaRef ds:uri="7ce7893a-4285-49ca-866e-e41d83f0d64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F6AA80-5A6B-4532-A7E7-129371647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7893a-4285-49ca-866e-e41d83f0d646"/>
    <ds:schemaRef ds:uri="52ba741d-2b8d-4097-8725-79d15625e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A13D56-F654-4827-810E-C00192F7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6608</TotalTime>
  <Words>1475</Words>
  <Application>Microsoft Office PowerPoint</Application>
  <PresentationFormat>Presentazione su schermo (4:3)</PresentationFormat>
  <Paragraphs>249</Paragraphs>
  <Slides>29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Arial</vt:lpstr>
      <vt:lpstr>Cambria Math</vt:lpstr>
      <vt:lpstr>Symbol</vt:lpstr>
      <vt:lpstr>Times New Roman</vt:lpstr>
      <vt:lpstr>Wingdings</vt:lpstr>
      <vt:lpstr>Lezione Fotogrammetria</vt:lpstr>
      <vt:lpstr>Microsoft Photo Editor 3.0 Photo</vt:lpstr>
      <vt:lpstr>Bitmap Image</vt:lpstr>
      <vt:lpstr>AutoCAD Drawing</vt:lpstr>
      <vt:lpstr>Microsoft Equation 3.0</vt:lpstr>
      <vt:lpstr>Presentazione standard di PowerPoint</vt:lpstr>
      <vt:lpstr>SOMMARIO</vt:lpstr>
      <vt:lpstr>RESTITUTORI</vt:lpstr>
      <vt:lpstr>RESTITUTORI ANALOGICI</vt:lpstr>
      <vt:lpstr>RESTITUTORI ANALITICI</vt:lpstr>
      <vt:lpstr>RESTITUTORI DIGITALI</vt:lpstr>
      <vt:lpstr>CARTOGRAFIA VETTORIALE</vt:lpstr>
      <vt:lpstr>MODELLI DIGITALI DEL TERRENO</vt:lpstr>
      <vt:lpstr>MODELLI DIGITALI DEL TERRENO</vt:lpstr>
      <vt:lpstr>MODELLI DIGITALI DEL TERRENO</vt:lpstr>
      <vt:lpstr>MODELLI DIGITALI DEL TERRENO</vt:lpstr>
      <vt:lpstr>MODELLI POLIEDRICI DEL TERRENO</vt:lpstr>
      <vt:lpstr>MODELLI GRIGLIATI DEL TERRENO</vt:lpstr>
      <vt:lpstr>MODELLI DEL TERRENO A CURVE DI LIVELLO</vt:lpstr>
      <vt:lpstr>MODELLI DIGITALI</vt:lpstr>
      <vt:lpstr>GEOREFERENZIAZIONE DI IMMAGINI</vt:lpstr>
      <vt:lpstr>FOTOPIANI</vt:lpstr>
      <vt:lpstr>FOTOPIANI - ESEMPI</vt:lpstr>
      <vt:lpstr>FOTOPIANI - ESEMPI</vt:lpstr>
      <vt:lpstr>FOTOPIANI - ESEMPI</vt:lpstr>
      <vt:lpstr>ORTOFOTO</vt:lpstr>
      <vt:lpstr>ORTOFOTO - ESEMPI</vt:lpstr>
      <vt:lpstr>ORTOFOTO - FOTOPIANI</vt:lpstr>
      <vt:lpstr>FOTOPIANI - ERRORI</vt:lpstr>
      <vt:lpstr>ORTOFOTO - ERRORI</vt:lpstr>
      <vt:lpstr>ORTOFOTO - ERRORI</vt:lpstr>
      <vt:lpstr>ORTOFOTO - MOSAICATURA</vt:lpstr>
      <vt:lpstr>ORTOFOTO - MOSAICATURA</vt:lpstr>
      <vt:lpstr>MODELLI FOTOREALISTICI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Riccardo Roncella</dc:creator>
  <cp:lastModifiedBy>Reviewer</cp:lastModifiedBy>
  <cp:revision>139</cp:revision>
  <cp:lastPrinted>2019-11-02T17:10:05Z</cp:lastPrinted>
  <dcterms:created xsi:type="dcterms:W3CDTF">2004-11-30T15:04:59Z</dcterms:created>
  <dcterms:modified xsi:type="dcterms:W3CDTF">2019-11-26T16:46:39Z</dcterms:modified>
</cp:coreProperties>
</file>